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8"/>
  </p:notesMasterIdLst>
  <p:handoutMasterIdLst>
    <p:handoutMasterId r:id="rId119"/>
  </p:handoutMasterIdLst>
  <p:sldIdLst>
    <p:sldId id="390" r:id="rId2"/>
    <p:sldId id="466" r:id="rId3"/>
    <p:sldId id="467" r:id="rId4"/>
    <p:sldId id="468" r:id="rId5"/>
    <p:sldId id="469" r:id="rId6"/>
    <p:sldId id="470" r:id="rId7"/>
    <p:sldId id="471" r:id="rId8"/>
    <p:sldId id="472" r:id="rId9"/>
    <p:sldId id="473" r:id="rId10"/>
    <p:sldId id="474" r:id="rId11"/>
    <p:sldId id="475" r:id="rId12"/>
    <p:sldId id="476" r:id="rId13"/>
    <p:sldId id="477" r:id="rId14"/>
    <p:sldId id="478" r:id="rId15"/>
    <p:sldId id="479" r:id="rId16"/>
    <p:sldId id="480" r:id="rId17"/>
    <p:sldId id="481" r:id="rId18"/>
    <p:sldId id="482" r:id="rId19"/>
    <p:sldId id="483" r:id="rId20"/>
    <p:sldId id="484" r:id="rId21"/>
    <p:sldId id="485" r:id="rId22"/>
    <p:sldId id="486" r:id="rId23"/>
    <p:sldId id="487" r:id="rId24"/>
    <p:sldId id="488" r:id="rId25"/>
    <p:sldId id="489" r:id="rId26"/>
    <p:sldId id="490" r:id="rId27"/>
    <p:sldId id="491" r:id="rId28"/>
    <p:sldId id="492" r:id="rId29"/>
    <p:sldId id="493" r:id="rId30"/>
    <p:sldId id="494" r:id="rId31"/>
    <p:sldId id="495" r:id="rId32"/>
    <p:sldId id="496" r:id="rId33"/>
    <p:sldId id="497" r:id="rId34"/>
    <p:sldId id="498" r:id="rId35"/>
    <p:sldId id="499" r:id="rId36"/>
    <p:sldId id="500" r:id="rId37"/>
    <p:sldId id="501" r:id="rId38"/>
    <p:sldId id="502" r:id="rId39"/>
    <p:sldId id="503" r:id="rId40"/>
    <p:sldId id="504" r:id="rId41"/>
    <p:sldId id="505" r:id="rId42"/>
    <p:sldId id="506" r:id="rId43"/>
    <p:sldId id="507" r:id="rId44"/>
    <p:sldId id="508" r:id="rId45"/>
    <p:sldId id="509" r:id="rId46"/>
    <p:sldId id="510" r:id="rId47"/>
    <p:sldId id="511" r:id="rId48"/>
    <p:sldId id="512" r:id="rId49"/>
    <p:sldId id="513" r:id="rId50"/>
    <p:sldId id="514" r:id="rId51"/>
    <p:sldId id="515" r:id="rId52"/>
    <p:sldId id="516" r:id="rId53"/>
    <p:sldId id="257" r:id="rId54"/>
    <p:sldId id="369" r:id="rId55"/>
    <p:sldId id="259" r:id="rId56"/>
    <p:sldId id="262" r:id="rId57"/>
    <p:sldId id="263" r:id="rId58"/>
    <p:sldId id="371" r:id="rId59"/>
    <p:sldId id="373" r:id="rId60"/>
    <p:sldId id="374" r:id="rId61"/>
    <p:sldId id="424" r:id="rId62"/>
    <p:sldId id="462" r:id="rId63"/>
    <p:sldId id="433" r:id="rId64"/>
    <p:sldId id="401" r:id="rId65"/>
    <p:sldId id="394" r:id="rId66"/>
    <p:sldId id="457" r:id="rId67"/>
    <p:sldId id="397" r:id="rId68"/>
    <p:sldId id="398" r:id="rId69"/>
    <p:sldId id="272" r:id="rId70"/>
    <p:sldId id="377" r:id="rId71"/>
    <p:sldId id="274" r:id="rId72"/>
    <p:sldId id="378" r:id="rId73"/>
    <p:sldId id="356" r:id="rId74"/>
    <p:sldId id="275" r:id="rId75"/>
    <p:sldId id="276" r:id="rId76"/>
    <p:sldId id="420" r:id="rId77"/>
    <p:sldId id="421" r:id="rId78"/>
    <p:sldId id="419" r:id="rId79"/>
    <p:sldId id="279" r:id="rId80"/>
    <p:sldId id="280" r:id="rId81"/>
    <p:sldId id="281" r:id="rId82"/>
    <p:sldId id="381" r:id="rId83"/>
    <p:sldId id="346" r:id="rId84"/>
    <p:sldId id="282" r:id="rId85"/>
    <p:sldId id="423" r:id="rId86"/>
    <p:sldId id="285" r:id="rId87"/>
    <p:sldId id="286" r:id="rId88"/>
    <p:sldId id="287" r:id="rId89"/>
    <p:sldId id="288" r:id="rId90"/>
    <p:sldId id="290" r:id="rId91"/>
    <p:sldId id="293" r:id="rId92"/>
    <p:sldId id="294" r:id="rId93"/>
    <p:sldId id="296" r:id="rId94"/>
    <p:sldId id="297" r:id="rId95"/>
    <p:sldId id="298" r:id="rId96"/>
    <p:sldId id="386" r:id="rId97"/>
    <p:sldId id="464" r:id="rId98"/>
    <p:sldId id="465" r:id="rId99"/>
    <p:sldId id="461" r:id="rId100"/>
    <p:sldId id="302" r:id="rId101"/>
    <p:sldId id="317" r:id="rId102"/>
    <p:sldId id="318" r:id="rId103"/>
    <p:sldId id="432" r:id="rId104"/>
    <p:sldId id="434" r:id="rId105"/>
    <p:sldId id="435" r:id="rId106"/>
    <p:sldId id="436" r:id="rId107"/>
    <p:sldId id="437" r:id="rId108"/>
    <p:sldId id="438" r:id="rId109"/>
    <p:sldId id="439" r:id="rId110"/>
    <p:sldId id="440" r:id="rId111"/>
    <p:sldId id="441" r:id="rId112"/>
    <p:sldId id="453" r:id="rId113"/>
    <p:sldId id="454" r:id="rId114"/>
    <p:sldId id="456" r:id="rId115"/>
    <p:sldId id="463" r:id="rId116"/>
    <p:sldId id="391" r:id="rId117"/>
  </p:sldIdLst>
  <p:sldSz cx="9144000" cy="6858000" type="screen4x3"/>
  <p:notesSz cx="6881813" cy="9296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9B9"/>
    <a:srgbClr val="FF9393"/>
    <a:srgbClr val="FFCC00"/>
    <a:srgbClr val="FF9900"/>
    <a:srgbClr val="3399FF"/>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41" autoAdjust="0"/>
    <p:restoredTop sz="94343" autoAdjust="0"/>
  </p:normalViewPr>
  <p:slideViewPr>
    <p:cSldViewPr>
      <p:cViewPr varScale="1">
        <p:scale>
          <a:sx n="69" d="100"/>
          <a:sy n="69" d="100"/>
        </p:scale>
        <p:origin x="179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handoutMaster" Target="handoutMasters/handoutMaster1.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9890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389890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9890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7388" y="4416425"/>
            <a:ext cx="5507037"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a:t>Click to edit Master text styles</a:t>
            </a:r>
          </a:p>
          <a:p>
            <a:pPr lvl="1"/>
            <a:r>
              <a:rPr lang="el-GR" altLang="el-GR" noProof="0"/>
              <a:t>Second level</a:t>
            </a:r>
          </a:p>
          <a:p>
            <a:pPr lvl="2"/>
            <a:r>
              <a:rPr lang="el-GR" altLang="el-GR" noProof="0"/>
              <a:t>Third level</a:t>
            </a:r>
          </a:p>
          <a:p>
            <a:pPr lvl="3"/>
            <a:r>
              <a:rPr lang="el-GR" altLang="el-GR" noProof="0"/>
              <a:t>Fourth level</a:t>
            </a:r>
          </a:p>
          <a:p>
            <a:pPr lvl="4"/>
            <a:r>
              <a:rPr lang="el-GR" altLang="el-GR" noProof="0"/>
              <a:t>Fifth level</a:t>
            </a:r>
          </a:p>
        </p:txBody>
      </p:sp>
      <p:sp>
        <p:nvSpPr>
          <p:cNvPr id="5126" name="Rectangle 6"/>
          <p:cNvSpPr>
            <a:spLocks noGrp="1" noChangeArrowheads="1"/>
          </p:cNvSpPr>
          <p:nvPr>
            <p:ph type="ftr" sz="quarter" idx="4"/>
          </p:nvPr>
        </p:nvSpPr>
        <p:spPr bwMode="auto">
          <a:xfrm>
            <a:off x="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389890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31</a:t>
            </a:fld>
            <a:endParaRPr lang="el-GR" altLang="el-GR"/>
          </a:p>
        </p:txBody>
      </p:sp>
      <p:sp>
        <p:nvSpPr>
          <p:cNvPr id="5" name="Footer Placeholder 4"/>
          <p:cNvSpPr>
            <a:spLocks noGrp="1"/>
          </p:cNvSpPr>
          <p:nvPr>
            <p:ph type="ftr" sz="quarter" idx="11"/>
          </p:nvPr>
        </p:nvSpPr>
        <p:spPr/>
        <p:txBody>
          <a:bodyPr/>
          <a:lstStyle/>
          <a:p>
            <a:pPr>
              <a:defRPr/>
            </a:pPr>
            <a:r>
              <a:rPr lang="sq-AL" altLang="el-GR" smtClean="0"/>
              <a:t>Departamenti per Trajnime / KRPP</a:t>
            </a:r>
            <a:endParaRPr lang="el-GR" altLang="el-GR"/>
          </a:p>
        </p:txBody>
      </p:sp>
    </p:spTree>
    <p:extLst>
      <p:ext uri="{BB962C8B-B14F-4D97-AF65-F5344CB8AC3E}">
        <p14:creationId xmlns:p14="http://schemas.microsoft.com/office/powerpoint/2010/main" val="23553268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40</a:t>
            </a:fld>
            <a:endParaRPr lang="el-GR" altLang="el-GR"/>
          </a:p>
        </p:txBody>
      </p:sp>
      <p:sp>
        <p:nvSpPr>
          <p:cNvPr id="5" name="Footer Placeholder 4"/>
          <p:cNvSpPr>
            <a:spLocks noGrp="1"/>
          </p:cNvSpPr>
          <p:nvPr>
            <p:ph type="ftr" sz="quarter" idx="11"/>
          </p:nvPr>
        </p:nvSpPr>
        <p:spPr/>
        <p:txBody>
          <a:bodyPr/>
          <a:lstStyle/>
          <a:p>
            <a:pPr>
              <a:defRPr/>
            </a:pPr>
            <a:r>
              <a:rPr lang="sq-AL" altLang="el-GR" smtClean="0"/>
              <a:t>Departamenti per Trajnime / KRPP</a:t>
            </a:r>
            <a:endParaRPr lang="el-GR" altLang="el-GR"/>
          </a:p>
        </p:txBody>
      </p:sp>
    </p:spTree>
    <p:extLst>
      <p:ext uri="{BB962C8B-B14F-4D97-AF65-F5344CB8AC3E}">
        <p14:creationId xmlns:p14="http://schemas.microsoft.com/office/powerpoint/2010/main" val="36157962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94</a:t>
            </a:fld>
            <a:endParaRPr lang="el-GR" altLang="el-GR"/>
          </a:p>
        </p:txBody>
      </p:sp>
    </p:spTree>
    <p:extLst>
      <p:ext uri="{BB962C8B-B14F-4D97-AF65-F5344CB8AC3E}">
        <p14:creationId xmlns:p14="http://schemas.microsoft.com/office/powerpoint/2010/main" val="395838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32</a:t>
            </a:fld>
            <a:endParaRPr lang="el-GR" altLang="el-GR"/>
          </a:p>
        </p:txBody>
      </p:sp>
      <p:sp>
        <p:nvSpPr>
          <p:cNvPr id="5" name="Footer Placeholder 4"/>
          <p:cNvSpPr>
            <a:spLocks noGrp="1"/>
          </p:cNvSpPr>
          <p:nvPr>
            <p:ph type="ftr" sz="quarter" idx="11"/>
          </p:nvPr>
        </p:nvSpPr>
        <p:spPr/>
        <p:txBody>
          <a:bodyPr/>
          <a:lstStyle/>
          <a:p>
            <a:pPr>
              <a:defRPr/>
            </a:pPr>
            <a:r>
              <a:rPr lang="sq-AL" altLang="el-GR" smtClean="0"/>
              <a:t>Departamenti per Trajnime / KRPP</a:t>
            </a:r>
            <a:endParaRPr lang="el-GR" altLang="el-GR"/>
          </a:p>
        </p:txBody>
      </p:sp>
    </p:spTree>
    <p:extLst>
      <p:ext uri="{BB962C8B-B14F-4D97-AF65-F5344CB8AC3E}">
        <p14:creationId xmlns:p14="http://schemas.microsoft.com/office/powerpoint/2010/main" val="1091087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33</a:t>
            </a:fld>
            <a:endParaRPr lang="el-GR" altLang="el-GR"/>
          </a:p>
        </p:txBody>
      </p:sp>
      <p:sp>
        <p:nvSpPr>
          <p:cNvPr id="5" name="Footer Placeholder 4"/>
          <p:cNvSpPr>
            <a:spLocks noGrp="1"/>
          </p:cNvSpPr>
          <p:nvPr>
            <p:ph type="ftr" sz="quarter" idx="11"/>
          </p:nvPr>
        </p:nvSpPr>
        <p:spPr/>
        <p:txBody>
          <a:bodyPr/>
          <a:lstStyle/>
          <a:p>
            <a:pPr>
              <a:defRPr/>
            </a:pPr>
            <a:r>
              <a:rPr lang="sq-AL" altLang="el-GR" smtClean="0"/>
              <a:t>Departamenti per Trajnime / KRPP</a:t>
            </a:r>
            <a:endParaRPr lang="el-GR" altLang="el-GR"/>
          </a:p>
        </p:txBody>
      </p:sp>
    </p:spTree>
    <p:extLst>
      <p:ext uri="{BB962C8B-B14F-4D97-AF65-F5344CB8AC3E}">
        <p14:creationId xmlns:p14="http://schemas.microsoft.com/office/powerpoint/2010/main" val="3449303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34</a:t>
            </a:fld>
            <a:endParaRPr lang="el-GR" altLang="el-GR"/>
          </a:p>
        </p:txBody>
      </p:sp>
      <p:sp>
        <p:nvSpPr>
          <p:cNvPr id="5" name="Footer Placeholder 4"/>
          <p:cNvSpPr>
            <a:spLocks noGrp="1"/>
          </p:cNvSpPr>
          <p:nvPr>
            <p:ph type="ftr" sz="quarter" idx="11"/>
          </p:nvPr>
        </p:nvSpPr>
        <p:spPr/>
        <p:txBody>
          <a:bodyPr/>
          <a:lstStyle/>
          <a:p>
            <a:pPr>
              <a:defRPr/>
            </a:pPr>
            <a:r>
              <a:rPr lang="sq-AL" altLang="el-GR" smtClean="0"/>
              <a:t>Departamenti per Trajnime / KRPP</a:t>
            </a:r>
            <a:endParaRPr lang="el-GR" altLang="el-GR"/>
          </a:p>
        </p:txBody>
      </p:sp>
    </p:spTree>
    <p:extLst>
      <p:ext uri="{BB962C8B-B14F-4D97-AF65-F5344CB8AC3E}">
        <p14:creationId xmlns:p14="http://schemas.microsoft.com/office/powerpoint/2010/main" val="298004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35</a:t>
            </a:fld>
            <a:endParaRPr lang="el-GR" altLang="el-GR"/>
          </a:p>
        </p:txBody>
      </p:sp>
      <p:sp>
        <p:nvSpPr>
          <p:cNvPr id="5" name="Footer Placeholder 4"/>
          <p:cNvSpPr>
            <a:spLocks noGrp="1"/>
          </p:cNvSpPr>
          <p:nvPr>
            <p:ph type="ftr" sz="quarter" idx="11"/>
          </p:nvPr>
        </p:nvSpPr>
        <p:spPr/>
        <p:txBody>
          <a:bodyPr/>
          <a:lstStyle/>
          <a:p>
            <a:pPr>
              <a:defRPr/>
            </a:pPr>
            <a:r>
              <a:rPr lang="sq-AL" altLang="el-GR" smtClean="0"/>
              <a:t>Departamenti per Trajnime / KRPP</a:t>
            </a:r>
            <a:endParaRPr lang="el-GR" altLang="el-GR"/>
          </a:p>
        </p:txBody>
      </p:sp>
    </p:spTree>
    <p:extLst>
      <p:ext uri="{BB962C8B-B14F-4D97-AF65-F5344CB8AC3E}">
        <p14:creationId xmlns:p14="http://schemas.microsoft.com/office/powerpoint/2010/main" val="3719200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36</a:t>
            </a:fld>
            <a:endParaRPr lang="el-GR" altLang="el-GR"/>
          </a:p>
        </p:txBody>
      </p:sp>
      <p:sp>
        <p:nvSpPr>
          <p:cNvPr id="5" name="Footer Placeholder 4"/>
          <p:cNvSpPr>
            <a:spLocks noGrp="1"/>
          </p:cNvSpPr>
          <p:nvPr>
            <p:ph type="ftr" sz="quarter" idx="11"/>
          </p:nvPr>
        </p:nvSpPr>
        <p:spPr/>
        <p:txBody>
          <a:bodyPr/>
          <a:lstStyle/>
          <a:p>
            <a:pPr>
              <a:defRPr/>
            </a:pPr>
            <a:r>
              <a:rPr lang="sq-AL" altLang="el-GR" smtClean="0"/>
              <a:t>Departamenti per Trajnime / KRPP</a:t>
            </a:r>
            <a:endParaRPr lang="el-GR" altLang="el-GR"/>
          </a:p>
        </p:txBody>
      </p:sp>
    </p:spTree>
    <p:extLst>
      <p:ext uri="{BB962C8B-B14F-4D97-AF65-F5344CB8AC3E}">
        <p14:creationId xmlns:p14="http://schemas.microsoft.com/office/powerpoint/2010/main" val="2489519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37</a:t>
            </a:fld>
            <a:endParaRPr lang="el-GR" altLang="el-GR"/>
          </a:p>
        </p:txBody>
      </p:sp>
      <p:sp>
        <p:nvSpPr>
          <p:cNvPr id="5" name="Footer Placeholder 4"/>
          <p:cNvSpPr>
            <a:spLocks noGrp="1"/>
          </p:cNvSpPr>
          <p:nvPr>
            <p:ph type="ftr" sz="quarter" idx="11"/>
          </p:nvPr>
        </p:nvSpPr>
        <p:spPr/>
        <p:txBody>
          <a:bodyPr/>
          <a:lstStyle/>
          <a:p>
            <a:pPr>
              <a:defRPr/>
            </a:pPr>
            <a:r>
              <a:rPr lang="sq-AL" altLang="el-GR" smtClean="0"/>
              <a:t>Departamenti per Trajnime / KRPP</a:t>
            </a:r>
            <a:endParaRPr lang="el-GR" altLang="el-GR"/>
          </a:p>
        </p:txBody>
      </p:sp>
    </p:spTree>
    <p:extLst>
      <p:ext uri="{BB962C8B-B14F-4D97-AF65-F5344CB8AC3E}">
        <p14:creationId xmlns:p14="http://schemas.microsoft.com/office/powerpoint/2010/main" val="830814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38</a:t>
            </a:fld>
            <a:endParaRPr lang="el-GR" altLang="el-GR"/>
          </a:p>
        </p:txBody>
      </p:sp>
      <p:sp>
        <p:nvSpPr>
          <p:cNvPr id="5" name="Footer Placeholder 4"/>
          <p:cNvSpPr>
            <a:spLocks noGrp="1"/>
          </p:cNvSpPr>
          <p:nvPr>
            <p:ph type="ftr" sz="quarter" idx="11"/>
          </p:nvPr>
        </p:nvSpPr>
        <p:spPr/>
        <p:txBody>
          <a:bodyPr/>
          <a:lstStyle/>
          <a:p>
            <a:pPr>
              <a:defRPr/>
            </a:pPr>
            <a:r>
              <a:rPr lang="sq-AL" altLang="el-GR" smtClean="0"/>
              <a:t>Departamenti per Trajnime / KRPP</a:t>
            </a:r>
            <a:endParaRPr lang="el-GR" altLang="el-GR"/>
          </a:p>
        </p:txBody>
      </p:sp>
    </p:spTree>
    <p:extLst>
      <p:ext uri="{BB962C8B-B14F-4D97-AF65-F5344CB8AC3E}">
        <p14:creationId xmlns:p14="http://schemas.microsoft.com/office/powerpoint/2010/main" val="3551144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39</a:t>
            </a:fld>
            <a:endParaRPr lang="el-GR" altLang="el-GR"/>
          </a:p>
        </p:txBody>
      </p:sp>
      <p:sp>
        <p:nvSpPr>
          <p:cNvPr id="5" name="Footer Placeholder 4"/>
          <p:cNvSpPr>
            <a:spLocks noGrp="1"/>
          </p:cNvSpPr>
          <p:nvPr>
            <p:ph type="ftr" sz="quarter" idx="11"/>
          </p:nvPr>
        </p:nvSpPr>
        <p:spPr/>
        <p:txBody>
          <a:bodyPr/>
          <a:lstStyle/>
          <a:p>
            <a:pPr>
              <a:defRPr/>
            </a:pPr>
            <a:r>
              <a:rPr lang="sq-AL" altLang="el-GR" smtClean="0"/>
              <a:t>Departamenti per Trajnime / KRPP</a:t>
            </a:r>
            <a:endParaRPr lang="el-GR" altLang="el-GR"/>
          </a:p>
        </p:txBody>
      </p:sp>
    </p:spTree>
    <p:extLst>
      <p:ext uri="{BB962C8B-B14F-4D97-AF65-F5344CB8AC3E}">
        <p14:creationId xmlns:p14="http://schemas.microsoft.com/office/powerpoint/2010/main" val="30324613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404869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3" name="TextBox 2"/>
          <p:cNvSpPr txBox="1"/>
          <p:nvPr userDrawn="1"/>
        </p:nvSpPr>
        <p:spPr>
          <a:xfrm>
            <a:off x="5141917" y="6328906"/>
            <a:ext cx="582211" cy="369332"/>
          </a:xfrm>
          <a:prstGeom prst="rect">
            <a:avLst/>
          </a:prstGeom>
          <a:noFill/>
        </p:spPr>
        <p:txBody>
          <a:bodyPr wrap="none" rtlCol="0">
            <a:spAutoFit/>
          </a:bodyPr>
          <a:lstStyle/>
          <a:p>
            <a:fld id="{74BD3778-56CC-4EF1-B762-0A0033F5FC09}" type="slidenum">
              <a:rPr lang="el-GR" smtClean="0"/>
              <a:pPr/>
              <a:t>‹#›</a:t>
            </a:fld>
            <a:endParaRPr lang="el-GR" dirty="0"/>
          </a:p>
        </p:txBody>
      </p:sp>
    </p:spTree>
    <p:extLst>
      <p:ext uri="{BB962C8B-B14F-4D97-AF65-F5344CB8AC3E}">
        <p14:creationId xmlns:p14="http://schemas.microsoft.com/office/powerpoint/2010/main" val="3515307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143000"/>
          </a:xfrm>
          <a:prstGeom prst="rect">
            <a:avLst/>
          </a:prstGeom>
        </p:spPr>
        <p:txBody>
          <a:bodyPr/>
          <a:lstStyle/>
          <a:p>
            <a:r>
              <a:rPr kumimoji="0" lang="en-US"/>
              <a:t>Click to edit Master title style</a:t>
            </a:r>
          </a:p>
        </p:txBody>
      </p:sp>
      <p:sp>
        <p:nvSpPr>
          <p:cNvPr id="3" name="Content Placeholder 2"/>
          <p:cNvSpPr>
            <a:spLocks noGrp="1"/>
          </p:cNvSpPr>
          <p:nvPr>
            <p:ph idx="1"/>
          </p:nvPr>
        </p:nvSpPr>
        <p:spPr>
          <a:xfrm>
            <a:off x="1435608" y="1447800"/>
            <a:ext cx="7498080" cy="4800600"/>
          </a:xfrm>
          <a:prstGeom prst="rect">
            <a:avLst/>
          </a:prstGeo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3581400" y="6305550"/>
            <a:ext cx="2133600" cy="476250"/>
          </a:xfrm>
          <a:prstGeom prst="rect">
            <a:avLst/>
          </a:prstGeom>
        </p:spPr>
        <p:txBody>
          <a:bodyPr/>
          <a:lstStyle/>
          <a:p>
            <a:fld id="{D3173DC1-2E66-4BE1-9CBA-A980F69E6AF6}" type="datetime1">
              <a:rPr lang="en-US" smtClean="0"/>
              <a:pPr/>
              <a:t>3/16/2024</a:t>
            </a:fld>
            <a:endParaRPr lang="en-US"/>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p>
            <a:endParaRPr lang="en-US"/>
          </a:p>
        </p:txBody>
      </p:sp>
      <p:sp>
        <p:nvSpPr>
          <p:cNvPr id="6" name="Slide Number Placeholder 5"/>
          <p:cNvSpPr>
            <a:spLocks noGrp="1"/>
          </p:cNvSpPr>
          <p:nvPr>
            <p:ph type="sldNum" sz="quarter" idx="12"/>
          </p:nvPr>
        </p:nvSpPr>
        <p:spPr>
          <a:xfrm>
            <a:off x="8613648" y="6305550"/>
            <a:ext cx="457200" cy="476250"/>
          </a:xfrm>
          <a:prstGeom prst="rect">
            <a:avLst/>
          </a:prstGeom>
        </p:spPr>
        <p:txBody>
          <a:bodyPr/>
          <a:lstStyle/>
          <a:p>
            <a:fld id="{CE7EC0EA-2259-48F7-8ABA-D727C5429950}" type="slidenum">
              <a:rPr lang="en-US" smtClean="0"/>
              <a:pPr/>
              <a:t>‹#›</a:t>
            </a:fld>
            <a:endParaRPr lang="en-US"/>
          </a:p>
        </p:txBody>
      </p:sp>
    </p:spTree>
    <p:extLst>
      <p:ext uri="{BB962C8B-B14F-4D97-AF65-F5344CB8AC3E}">
        <p14:creationId xmlns:p14="http://schemas.microsoft.com/office/powerpoint/2010/main" val="17860828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grpSp>
      <p:pic>
        <p:nvPicPr>
          <p:cNvPr id="29" name="Picture 28" descr="baneri"/>
          <p:cNvPicPr/>
          <p:nvPr userDrawn="1"/>
        </p:nvPicPr>
        <p:blipFill>
          <a:blip r:embed="rId6"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7" cstate="print"/>
          <a:srcRect/>
          <a:stretch>
            <a:fillRect/>
          </a:stretch>
        </p:blipFill>
        <p:spPr bwMode="auto">
          <a:xfrm>
            <a:off x="2209800" y="6172200"/>
            <a:ext cx="108012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2" r:id="rId2"/>
    <p:sldLayoutId id="2147483714" r:id="rId3"/>
    <p:sldLayoutId id="2147483715" r:id="rId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hyperlink" Target="../Materiale%20mbeshtetese/C01%20Plani%20per%20menaxhimin%20e%20kontratave.docx" TargetMode="External"/><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52600"/>
            <a:ext cx="9144000" cy="5029201"/>
          </a:xfrm>
        </p:spPr>
        <p:txBody>
          <a:bodyPr/>
          <a:lstStyle/>
          <a:p>
            <a:pPr marL="0" indent="0" algn="ctr">
              <a:buNone/>
            </a:pPr>
            <a:r>
              <a:rPr lang="en-US" b="1" dirty="0">
                <a:solidFill>
                  <a:schemeClr val="bg2">
                    <a:lumMod val="75000"/>
                  </a:schemeClr>
                </a:solidFill>
              </a:rPr>
              <a:t> </a:t>
            </a:r>
            <a:endParaRPr lang="en-US" b="1" dirty="0">
              <a:solidFill>
                <a:schemeClr val="bg2">
                  <a:lumMod val="60000"/>
                  <a:lumOff val="40000"/>
                </a:schemeClr>
              </a:solidFill>
              <a:latin typeface="Cambria" panose="02040503050406030204" pitchFamily="18" charset="0"/>
              <a:ea typeface="Cambria" panose="02040503050406030204" pitchFamily="18" charset="0"/>
              <a:cs typeface="Times New Roman" panose="02020603050405020304" pitchFamily="18" charset="0"/>
            </a:endParaRPr>
          </a:p>
          <a:p>
            <a:pPr marL="0" indent="0" algn="ctr">
              <a:buNone/>
            </a:pPr>
            <a:endParaRPr lang="en-US" altLang="en-US" sz="2400" b="1" dirty="0" smtClean="0">
              <a:solidFill>
                <a:schemeClr val="accent1">
                  <a:lumMod val="50000"/>
                </a:schemeClr>
              </a:solidFill>
            </a:endParaRPr>
          </a:p>
          <a:p>
            <a:pPr marL="0" indent="0" algn="ctr">
              <a:buNone/>
            </a:pPr>
            <a:r>
              <a:rPr lang="sq-AL" b="1" dirty="0" smtClean="0">
                <a:solidFill>
                  <a:srgbClr val="002060"/>
                </a:solidFill>
                <a:ea typeface="Cambria" panose="02040503050406030204" pitchFamily="18" charset="0"/>
              </a:rPr>
              <a:t>M</a:t>
            </a:r>
            <a:r>
              <a:rPr lang="en-US" b="1" dirty="0" smtClean="0">
                <a:solidFill>
                  <a:srgbClr val="002060"/>
                </a:solidFill>
                <a:ea typeface="Cambria" panose="02040503050406030204" pitchFamily="18" charset="0"/>
              </a:rPr>
              <a:t>ENAXHIMI I KONTRATES  </a:t>
            </a:r>
            <a:r>
              <a:rPr lang="en-US" b="1" dirty="0" err="1" smtClean="0">
                <a:solidFill>
                  <a:srgbClr val="002060"/>
                </a:solidFill>
                <a:ea typeface="Cambria" panose="02040503050406030204" pitchFamily="18" charset="0"/>
              </a:rPr>
              <a:t>dhe</a:t>
            </a:r>
            <a:r>
              <a:rPr lang="en-US" b="1" dirty="0" smtClean="0">
                <a:solidFill>
                  <a:srgbClr val="002060"/>
                </a:solidFill>
                <a:ea typeface="Cambria" panose="02040503050406030204" pitchFamily="18" charset="0"/>
              </a:rPr>
              <a:t> </a:t>
            </a:r>
            <a:endParaRPr lang="en-US" altLang="en-US" b="1" dirty="0" smtClean="0">
              <a:solidFill>
                <a:srgbClr val="002060"/>
              </a:solidFill>
            </a:endParaRPr>
          </a:p>
          <a:p>
            <a:pPr marL="0" indent="0" algn="ctr">
              <a:buNone/>
            </a:pPr>
            <a:r>
              <a:rPr lang="sq-AL" altLang="en-US" b="1" dirty="0" smtClean="0">
                <a:solidFill>
                  <a:srgbClr val="002060"/>
                </a:solidFill>
              </a:rPr>
              <a:t>MENAXHIMI </a:t>
            </a:r>
            <a:r>
              <a:rPr lang="sq-AL" altLang="en-US" b="1" dirty="0">
                <a:solidFill>
                  <a:srgbClr val="002060"/>
                </a:solidFill>
              </a:rPr>
              <a:t>I</a:t>
            </a:r>
            <a:r>
              <a:rPr lang="en-US" altLang="en-US" b="1" dirty="0">
                <a:solidFill>
                  <a:srgbClr val="002060"/>
                </a:solidFill>
              </a:rPr>
              <a:t> </a:t>
            </a:r>
            <a:r>
              <a:rPr lang="sq-AL" altLang="en-US" b="1" dirty="0">
                <a:solidFill>
                  <a:srgbClr val="002060"/>
                </a:solidFill>
              </a:rPr>
              <a:t>NDRYSHIMIT T</a:t>
            </a:r>
            <a:r>
              <a:rPr lang="en-US" altLang="en-US" b="1" dirty="0">
                <a:solidFill>
                  <a:srgbClr val="002060"/>
                </a:solidFill>
              </a:rPr>
              <a:t>Ë</a:t>
            </a:r>
            <a:r>
              <a:rPr lang="sq-AL" altLang="en-US" b="1" dirty="0">
                <a:solidFill>
                  <a:srgbClr val="002060"/>
                </a:solidFill>
              </a:rPr>
              <a:t> KONTRAT</a:t>
            </a:r>
            <a:r>
              <a:rPr lang="en-US" altLang="en-US" b="1" dirty="0">
                <a:solidFill>
                  <a:srgbClr val="002060"/>
                </a:solidFill>
              </a:rPr>
              <a:t>Ë</a:t>
            </a:r>
            <a:r>
              <a:rPr lang="sq-AL" altLang="en-US" b="1" dirty="0">
                <a:solidFill>
                  <a:srgbClr val="002060"/>
                </a:solidFill>
              </a:rPr>
              <a:t>S</a:t>
            </a:r>
            <a:endParaRPr lang="en-US" altLang="en-US" b="1" dirty="0">
              <a:solidFill>
                <a:srgbClr val="002060"/>
              </a:solidFill>
            </a:endParaRPr>
          </a:p>
          <a:p>
            <a:pPr marL="0" indent="0" algn="ctr">
              <a:buNone/>
            </a:pPr>
            <a:r>
              <a:rPr lang="en-US" b="1" dirty="0" smtClean="0">
                <a:solidFill>
                  <a:srgbClr val="002060"/>
                </a:solidFill>
                <a:ea typeface="Cambria" panose="02040503050406030204" pitchFamily="18" charset="0"/>
              </a:rPr>
              <a:t>Moduli </a:t>
            </a:r>
            <a:r>
              <a:rPr lang="en-US" b="1" dirty="0" err="1">
                <a:solidFill>
                  <a:srgbClr val="002060"/>
                </a:solidFill>
                <a:ea typeface="Cambria" panose="02040503050406030204" pitchFamily="18" charset="0"/>
              </a:rPr>
              <a:t>i</a:t>
            </a:r>
            <a:r>
              <a:rPr lang="en-US" b="1" dirty="0">
                <a:solidFill>
                  <a:srgbClr val="002060"/>
                </a:solidFill>
                <a:ea typeface="Cambria" panose="02040503050406030204" pitchFamily="18" charset="0"/>
              </a:rPr>
              <a:t> </a:t>
            </a:r>
            <a:r>
              <a:rPr lang="en-US" b="1" dirty="0" smtClean="0">
                <a:solidFill>
                  <a:srgbClr val="002060"/>
                </a:solidFill>
                <a:ea typeface="Cambria" panose="02040503050406030204" pitchFamily="18" charset="0"/>
              </a:rPr>
              <a:t>12-të</a:t>
            </a:r>
            <a:endParaRPr lang="en-US" b="1" dirty="0">
              <a:solidFill>
                <a:srgbClr val="002060"/>
              </a:solidFill>
              <a:ea typeface="Cambria" panose="02040503050406030204" pitchFamily="18" charset="0"/>
            </a:endParaRPr>
          </a:p>
          <a:p>
            <a:pPr marL="0" indent="0" algn="ctr">
              <a:buNone/>
            </a:pPr>
            <a:endParaRPr lang="en-US" b="1" dirty="0">
              <a:solidFill>
                <a:schemeClr val="bg2">
                  <a:lumMod val="60000"/>
                  <a:lumOff val="40000"/>
                </a:schemeClr>
              </a:solidFill>
              <a:latin typeface="Cambria" panose="02040503050406030204" pitchFamily="18" charset="0"/>
              <a:ea typeface="Cambria" panose="02040503050406030204" pitchFamily="18" charset="0"/>
            </a:endParaRPr>
          </a:p>
          <a:p>
            <a:pPr marL="0" indent="0" algn="ctr">
              <a:buNone/>
            </a:pPr>
            <a:endParaRPr lang="en-US" b="1" dirty="0">
              <a:solidFill>
                <a:schemeClr val="bg2">
                  <a:lumMod val="60000"/>
                  <a:lumOff val="40000"/>
                </a:schemeClr>
              </a:solidFill>
              <a:latin typeface="Cambria" panose="02040503050406030204" pitchFamily="18" charset="0"/>
              <a:ea typeface="Cambria" panose="02040503050406030204" pitchFamily="18" charset="0"/>
            </a:endParaRPr>
          </a:p>
          <a:p>
            <a:pPr marL="0" indent="0" algn="ctr">
              <a:buNone/>
            </a:pPr>
            <a:r>
              <a:rPr lang="en-US" b="1" dirty="0">
                <a:solidFill>
                  <a:schemeClr val="bg2">
                    <a:lumMod val="60000"/>
                    <a:lumOff val="40000"/>
                  </a:schemeClr>
                </a:solidFill>
                <a:latin typeface="Cambria" panose="02040503050406030204" pitchFamily="18" charset="0"/>
                <a:ea typeface="Cambria" panose="02040503050406030204" pitchFamily="18" charset="0"/>
              </a:rPr>
              <a:t>_________________________________________________________</a:t>
            </a:r>
          </a:p>
          <a:p>
            <a:pPr marL="0" indent="0" algn="ctr">
              <a:buNone/>
            </a:pPr>
            <a:r>
              <a:rPr lang="en-US" sz="2000" b="1" dirty="0" smtClean="0">
                <a:solidFill>
                  <a:schemeClr val="accent1">
                    <a:lumMod val="50000"/>
                  </a:schemeClr>
                </a:solidFill>
                <a:latin typeface="Cambria" panose="02040503050406030204" pitchFamily="18" charset="0"/>
                <a:ea typeface="Cambria" panose="02040503050406030204" pitchFamily="18" charset="0"/>
              </a:rPr>
              <a:t>2024</a:t>
            </a:r>
            <a:endParaRPr lang="en-US" sz="2000" b="1" dirty="0">
              <a:solidFill>
                <a:schemeClr val="accent1">
                  <a:lumMod val="50000"/>
                </a:schemeClr>
              </a:solidFill>
              <a:latin typeface="Cambria" panose="02040503050406030204" pitchFamily="18" charset="0"/>
              <a:ea typeface="Cambria" panose="02040503050406030204" pitchFamily="18" charset="0"/>
            </a:endParaRPr>
          </a:p>
        </p:txBody>
      </p:sp>
      <p:sp>
        <p:nvSpPr>
          <p:cNvPr id="4" name="Rectangle 3">
            <a:extLst>
              <a:ext uri="{FF2B5EF4-FFF2-40B4-BE49-F238E27FC236}">
                <a16:creationId xmlns:a16="http://schemas.microsoft.com/office/drawing/2014/main" id="{ABC7F958-8BB7-444B-8DFF-9AC589BAE89D}"/>
              </a:ext>
            </a:extLst>
          </p:cNvPr>
          <p:cNvSpPr txBox="1">
            <a:spLocks noChangeArrowheads="1"/>
          </p:cNvSpPr>
          <p:nvPr/>
        </p:nvSpPr>
        <p:spPr>
          <a:xfrm>
            <a:off x="5562600" y="5562600"/>
            <a:ext cx="3429000" cy="769441"/>
          </a:xfrm>
          <a:prstGeom prst="rect">
            <a:avLst/>
          </a:prstGeom>
        </p:spPr>
        <p:txBody>
          <a:bodyPr wrap="square">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ctr" eaLnBrk="1" hangingPunct="1">
              <a:buNone/>
            </a:pPr>
            <a:r>
              <a:rPr lang="en-US" altLang="en-US" sz="2000" noProof="1"/>
              <a:t> </a:t>
            </a:r>
            <a:r>
              <a:rPr lang="en-US" altLang="en-US" sz="2000" b="1" noProof="1" smtClean="0">
                <a:latin typeface="Cambria" panose="02040503050406030204" pitchFamily="18" charset="0"/>
                <a:ea typeface="Cambria" panose="02040503050406030204" pitchFamily="18" charset="0"/>
              </a:rPr>
              <a:t>TRAJNER: </a:t>
            </a:r>
            <a:endParaRPr lang="en-US" altLang="en-US" sz="2000" b="1" noProof="1">
              <a:latin typeface="Cambria" panose="02040503050406030204" pitchFamily="18" charset="0"/>
              <a:ea typeface="Cambria" panose="02040503050406030204" pitchFamily="18" charset="0"/>
            </a:endParaRPr>
          </a:p>
          <a:p>
            <a:pPr algn="ctr" eaLnBrk="1" hangingPunct="1">
              <a:buNone/>
            </a:pPr>
            <a:r>
              <a:rPr lang="en-US" altLang="en-US" sz="2000" b="1" noProof="1">
                <a:latin typeface="Cambria" panose="02040503050406030204" pitchFamily="18" charset="0"/>
                <a:ea typeface="Cambria" panose="02040503050406030204" pitchFamily="18" charset="0"/>
              </a:rPr>
              <a:t>      </a:t>
            </a:r>
            <a:endParaRPr lang="sq-AL" altLang="en-US" sz="2000" b="1" noProof="1">
              <a:latin typeface="Cambria" panose="02040503050406030204" pitchFamily="18" charset="0"/>
              <a:ea typeface="Cambria" panose="02040503050406030204" pitchFamily="18" charset="0"/>
            </a:endParaRPr>
          </a:p>
        </p:txBody>
      </p:sp>
      <p:pic>
        <p:nvPicPr>
          <p:cNvPr id="5" name="Picture 4" descr="C:\Users\agron\OneDrive\Desktop\PRB1\log.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1" y="274140"/>
            <a:ext cx="8229600" cy="1028700"/>
          </a:xfrm>
          <a:prstGeom prst="rect">
            <a:avLst/>
          </a:prstGeom>
          <a:noFill/>
          <a:ln>
            <a:noFill/>
          </a:ln>
        </p:spPr>
      </p:pic>
    </p:spTree>
    <p:extLst>
      <p:ext uri="{BB962C8B-B14F-4D97-AF65-F5344CB8AC3E}">
        <p14:creationId xmlns:p14="http://schemas.microsoft.com/office/powerpoint/2010/main" val="2899917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96212" cy="838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002060"/>
                </a:solidFill>
                <a:latin typeface="Cambria" panose="02040503050406030204" pitchFamily="18" charset="0"/>
                <a:ea typeface="Cambria" panose="02040503050406030204" pitchFamily="18" charset="0"/>
              </a:rPr>
              <a:t>Funksionet e Menaxherit të Projektit janë:</a:t>
            </a:r>
            <a:endParaRPr lang="en-US" sz="2400" b="1" dirty="0">
              <a:solidFill>
                <a:srgbClr val="002060"/>
              </a:solidFill>
              <a:latin typeface="Cambria" panose="02040503050406030204" pitchFamily="18" charset="0"/>
              <a:ea typeface="Cambria" panose="02040503050406030204" pitchFamily="18" charset="0"/>
            </a:endParaRPr>
          </a:p>
        </p:txBody>
      </p:sp>
      <p:sp>
        <p:nvSpPr>
          <p:cNvPr id="28675" name="Symbol zastępczy zawartości 2"/>
          <p:cNvSpPr>
            <a:spLocks noGrp="1"/>
          </p:cNvSpPr>
          <p:nvPr>
            <p:ph idx="1"/>
          </p:nvPr>
        </p:nvSpPr>
        <p:spPr bwMode="auto">
          <a:xfrm>
            <a:off x="0" y="1295400"/>
            <a:ext cx="9144000" cy="5029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b="1" dirty="0">
                <a:latin typeface="Cambria" panose="02040503050406030204" pitchFamily="18" charset="0"/>
                <a:ea typeface="Cambria" panose="02040503050406030204" pitchFamily="18" charset="0"/>
              </a:rPr>
              <a:t>Menaxhoj obligimet dhe detyrat e Autoritetit Kontraktues </a:t>
            </a:r>
            <a:r>
              <a:rPr lang="sq-AL" sz="2000" dirty="0">
                <a:latin typeface="Cambria" panose="02040503050406030204" pitchFamily="18" charset="0"/>
                <a:ea typeface="Cambria" panose="02040503050406030204" pitchFamily="18" charset="0"/>
              </a:rPr>
              <a:t>të specifikuara në kontratë dhe sigurojë se operatori ekonomik kryen kontratën në përputhje me termat dhe kushtet e specifikuara në kontratë</a:t>
            </a:r>
            <a:r>
              <a:rPr lang="sq-AL" sz="2000" dirty="0" smtClean="0">
                <a:latin typeface="Cambria" panose="02040503050406030204" pitchFamily="18" charset="0"/>
                <a:ea typeface="Cambria" panose="02040503050406030204" pitchFamily="18" charset="0"/>
              </a:rPr>
              <a:t>.</a:t>
            </a:r>
            <a:endParaRPr lang="sq-AL" sz="2000" b="1"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Të sigurojë që operatori ekonomik i përmbush të gjitha obligimet e </a:t>
            </a:r>
            <a:r>
              <a:rPr lang="sq-AL" sz="2000" b="1" dirty="0" err="1" smtClean="0">
                <a:latin typeface="Cambria" panose="02040503050406030204" pitchFamily="18" charset="0"/>
                <a:ea typeface="Cambria" panose="02040503050406030204" pitchFamily="18" charset="0"/>
              </a:rPr>
              <a:t>performancës</a:t>
            </a:r>
            <a:r>
              <a:rPr lang="sq-AL" sz="2000" b="1"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apo dërgesës në përputhje me termat dhe kushtet e kontratës;</a:t>
            </a:r>
            <a:endParaRPr lang="en-US" sz="2000"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Të sigurojë që operatori ekonomik e dorëzon tërë dokumentacionin </a:t>
            </a:r>
            <a:r>
              <a:rPr lang="sq-AL" sz="2000" dirty="0" smtClean="0">
                <a:latin typeface="Cambria" panose="02040503050406030204" pitchFamily="18" charset="0"/>
                <a:ea typeface="Cambria" panose="02040503050406030204" pitchFamily="18" charset="0"/>
              </a:rPr>
              <a:t>e kërkuar në përputhje me termat dhe kushtet e kontratës;</a:t>
            </a:r>
            <a:endParaRPr lang="en-US" sz="2000" dirty="0" smtClean="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të sigurojë që </a:t>
            </a:r>
            <a:r>
              <a:rPr lang="en-US" sz="2000" dirty="0" smtClean="0">
                <a:latin typeface="Cambria" panose="02040503050406030204" pitchFamily="18" charset="0"/>
                <a:ea typeface="Cambria" panose="02040503050406030204" pitchFamily="18" charset="0"/>
              </a:rPr>
              <a:t>AK </a:t>
            </a:r>
            <a:r>
              <a:rPr lang="sq-AL" sz="2000" b="1" dirty="0" smtClean="0">
                <a:latin typeface="Cambria" panose="02040503050406030204" pitchFamily="18" charset="0"/>
                <a:ea typeface="Cambria" panose="02040503050406030204" pitchFamily="18" charset="0"/>
              </a:rPr>
              <a:t>i përmbush të gjitha pagesat dhe obligimet tjera </a:t>
            </a:r>
            <a:r>
              <a:rPr lang="sq-AL" sz="2000" dirty="0" smtClean="0">
                <a:latin typeface="Cambria" panose="02040503050406030204" pitchFamily="18" charset="0"/>
                <a:ea typeface="Cambria" panose="02040503050406030204" pitchFamily="18" charset="0"/>
              </a:rPr>
              <a:t>në përputhje me termat dhe kushtet e kontratës;</a:t>
            </a:r>
            <a:endParaRPr lang="en-US" sz="2000" dirty="0" smtClean="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Të sigurojë se </a:t>
            </a:r>
            <a:r>
              <a:rPr lang="sq-AL" sz="2000" b="1" dirty="0" smtClean="0">
                <a:latin typeface="Cambria" panose="02040503050406030204" pitchFamily="18" charset="0"/>
                <a:ea typeface="Cambria" panose="02040503050406030204" pitchFamily="18" charset="0"/>
              </a:rPr>
              <a:t>ka kontroll adekuat të kostove, cilësisë, dhe kohës </a:t>
            </a:r>
            <a:r>
              <a:rPr lang="sq-AL" sz="2000" dirty="0" smtClean="0">
                <a:latin typeface="Cambria" panose="02040503050406030204" pitchFamily="18" charset="0"/>
                <a:ea typeface="Cambria" panose="02040503050406030204" pitchFamily="18" charset="0"/>
              </a:rPr>
              <a:t>aty ku është e përshtatshme;</a:t>
            </a:r>
            <a:endParaRPr lang="en-US" sz="2000" dirty="0" smtClean="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Të sigurojë që </a:t>
            </a:r>
            <a:r>
              <a:rPr lang="sq-AL" sz="2000" b="1" dirty="0" smtClean="0">
                <a:latin typeface="Cambria" panose="02040503050406030204" pitchFamily="18" charset="0"/>
                <a:ea typeface="Cambria" panose="02040503050406030204" pitchFamily="18" charset="0"/>
              </a:rPr>
              <a:t>të gjitha obligimet janë kompletuar </a:t>
            </a:r>
            <a:r>
              <a:rPr lang="sq-AL" sz="2000" dirty="0" smtClean="0">
                <a:latin typeface="Cambria" panose="02040503050406030204" pitchFamily="18" charset="0"/>
                <a:ea typeface="Cambria" panose="02040503050406030204" pitchFamily="18" charset="0"/>
              </a:rPr>
              <a:t>para mbylljes së dosjes së kontratës;</a:t>
            </a:r>
            <a:endParaRPr lang="en-US" sz="2000" dirty="0" smtClean="0">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2057400" y="6356350"/>
            <a:ext cx="39624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10</a:t>
            </a:fld>
            <a:endParaRPr lang="en-US"/>
          </a:p>
        </p:txBody>
      </p:sp>
    </p:spTree>
    <p:extLst>
      <p:ext uri="{BB962C8B-B14F-4D97-AF65-F5344CB8AC3E}">
        <p14:creationId xmlns:p14="http://schemas.microsoft.com/office/powerpoint/2010/main" val="3941483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6" name="Rectangle 2"/>
          <p:cNvSpPr>
            <a:spLocks noGrp="1" noChangeArrowheads="1"/>
          </p:cNvSpPr>
          <p:nvPr>
            <p:ph type="title" idx="4294967295"/>
          </p:nvPr>
        </p:nvSpPr>
        <p:spPr>
          <a:xfrm>
            <a:off x="0" y="470452"/>
            <a:ext cx="9144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altLang="ar-SA" sz="3200" b="1" kern="1200" dirty="0">
                <a:solidFill>
                  <a:schemeClr val="accent1">
                    <a:lumMod val="50000"/>
                  </a:schemeClr>
                </a:solidFill>
                <a:latin typeface="Calibri" panose="020F0502020204030204" pitchFamily="34" charset="0"/>
                <a:ea typeface="+mn-ea"/>
                <a:cs typeface="Calibri" panose="020F0502020204030204" pitchFamily="34" charset="0"/>
              </a:rPr>
              <a:t>Llojet e ndryshimeve të kontratës </a:t>
            </a:r>
          </a:p>
        </p:txBody>
      </p:sp>
      <p:sp>
        <p:nvSpPr>
          <p:cNvPr id="33797" name="Rectangle 3"/>
          <p:cNvSpPr>
            <a:spLocks noGrp="1" noChangeArrowheads="1"/>
          </p:cNvSpPr>
          <p:nvPr>
            <p:ph type="body" idx="4294967295"/>
          </p:nvPr>
        </p:nvSpPr>
        <p:spPr>
          <a:xfrm>
            <a:off x="0" y="1052736"/>
            <a:ext cx="9144000" cy="5509200"/>
          </a:xfrm>
          <a:prstGeom prst="rect">
            <a:avLst/>
          </a:prstGeom>
        </p:spPr>
        <p:txBody>
          <a:bodyPr wrap="square">
            <a:spAutoFit/>
          </a:bodyPr>
          <a:lstStyle/>
          <a:p>
            <a:pPr>
              <a:spcBef>
                <a:spcPts val="600"/>
              </a:spcBef>
            </a:pP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Në mënyrë ideale, asnjë ndryshim nuk duhet të bëhet në </a:t>
            </a:r>
            <a:r>
              <a:rPr lang="en-US" sz="2400" b="1" dirty="0">
                <a:solidFill>
                  <a:srgbClr val="000000"/>
                </a:solidFill>
                <a:latin typeface="Calibri" panose="020F0502020204030204" pitchFamily="34" charset="0"/>
                <a:ea typeface="Verdana" panose="020B0604030504040204" pitchFamily="34" charset="0"/>
                <a:cs typeface="Calibri" panose="020F0502020204030204" pitchFamily="34" charset="0"/>
              </a:rPr>
              <a:t>z</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batimin e kontratës. </a:t>
            </a:r>
          </a:p>
          <a:p>
            <a:pPr>
              <a:spcBef>
                <a:spcPts val="600"/>
              </a:spcBef>
            </a:pP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Përgatitja dhe dokumentimi i një ndryshimi të kontratës është po aq i rëndësishëm sa përgatitja e kontratës origjinale</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 </a:t>
            </a:r>
            <a:endParaRPr lang="en-US" sz="2400" dirty="0">
              <a:solidFill>
                <a:srgbClr val="000000"/>
              </a:solidFill>
              <a:latin typeface="Calibri" panose="020F0502020204030204" pitchFamily="34" charset="0"/>
              <a:ea typeface="Verdana" panose="020B0604030504040204" pitchFamily="34" charset="0"/>
              <a:cs typeface="Calibri" panose="020F0502020204030204" pitchFamily="34" charset="0"/>
            </a:endParaRPr>
          </a:p>
          <a:p>
            <a:pPr marL="0" indent="0">
              <a:spcBef>
                <a:spcPts val="600"/>
              </a:spcBef>
              <a:buNone/>
            </a:pPr>
            <a:endParaRPr lang="en-US" altLang="ar-SA" sz="2400" b="1" kern="1200" dirty="0" smtClean="0">
              <a:solidFill>
                <a:schemeClr val="accent1">
                  <a:lumMod val="50000"/>
                </a:schemeClr>
              </a:solidFill>
              <a:latin typeface="Calibri" panose="020F0502020204030204" pitchFamily="34" charset="0"/>
              <a:cs typeface="Calibri" panose="020F0502020204030204" pitchFamily="34" charset="0"/>
            </a:endParaRPr>
          </a:p>
          <a:p>
            <a:pPr marL="0" indent="0">
              <a:spcBef>
                <a:spcPts val="600"/>
              </a:spcBef>
              <a:buNone/>
            </a:pPr>
            <a:r>
              <a:rPr lang="sq-AL" altLang="ar-SA" sz="2400" b="1" kern="1200" dirty="0" smtClean="0">
                <a:solidFill>
                  <a:schemeClr val="accent1">
                    <a:lumMod val="50000"/>
                  </a:schemeClr>
                </a:solidFill>
                <a:latin typeface="Calibri" panose="020F0502020204030204" pitchFamily="34" charset="0"/>
                <a:cs typeface="Calibri" panose="020F0502020204030204" pitchFamily="34" charset="0"/>
              </a:rPr>
              <a:t>Llojet </a:t>
            </a:r>
            <a:r>
              <a:rPr lang="sq-AL" altLang="ar-SA" sz="2400" b="1" kern="1200" dirty="0">
                <a:solidFill>
                  <a:schemeClr val="accent1">
                    <a:lumMod val="50000"/>
                  </a:schemeClr>
                </a:solidFill>
                <a:latin typeface="Calibri" panose="020F0502020204030204" pitchFamily="34" charset="0"/>
                <a:cs typeface="Calibri" panose="020F0502020204030204" pitchFamily="34" charset="0"/>
              </a:rPr>
              <a:t>e ndryshimeve të kontratës </a:t>
            </a:r>
            <a:r>
              <a:rPr lang="en-US" altLang="ar-SA" sz="2400" b="1" kern="1200" dirty="0" smtClean="0">
                <a:solidFill>
                  <a:schemeClr val="accent1">
                    <a:lumMod val="50000"/>
                  </a:schemeClr>
                </a:solidFill>
                <a:latin typeface="Calibri" panose="020F0502020204030204" pitchFamily="34" charset="0"/>
                <a:cs typeface="Calibri" panose="020F0502020204030204" pitchFamily="34" charset="0"/>
              </a:rPr>
              <a:t> :</a:t>
            </a:r>
          </a:p>
          <a:p>
            <a:pPr marL="0" indent="0">
              <a:spcBef>
                <a:spcPts val="600"/>
              </a:spcBef>
              <a:buNone/>
            </a:pPr>
            <a:endParaRPr lang="en-US" altLang="ar-SA" sz="2400" dirty="0" smtClean="0">
              <a:latin typeface="Calibri" panose="020F0502020204030204" pitchFamily="34" charset="0"/>
              <a:ea typeface="Verdana" panose="020B0604030504040204" pitchFamily="34" charset="0"/>
              <a:cs typeface="Calibri" panose="020F0502020204030204" pitchFamily="34" charset="0"/>
            </a:endParaRPr>
          </a:p>
          <a:p>
            <a:pPr>
              <a:spcBef>
                <a:spcPts val="600"/>
              </a:spcBef>
              <a:buFont typeface="Wingdings" panose="05000000000000000000" pitchFamily="2" charset="2"/>
              <a:buChar char="§"/>
            </a:pPr>
            <a:r>
              <a:rPr lang="sq-AL" altLang="ar-SA" sz="2400" b="1" dirty="0" smtClean="0">
                <a:latin typeface="Calibri" panose="020F0502020204030204" pitchFamily="34" charset="0"/>
                <a:ea typeface="Verdana" panose="020B0604030504040204" pitchFamily="34" charset="0"/>
                <a:cs typeface="Calibri" panose="020F0502020204030204" pitchFamily="34" charset="0"/>
              </a:rPr>
              <a:t>Formale</a:t>
            </a:r>
            <a:r>
              <a:rPr lang="en-US" altLang="ar-SA" sz="2400" dirty="0" smtClean="0">
                <a:latin typeface="Calibri" panose="020F0502020204030204" pitchFamily="34" charset="0"/>
                <a:ea typeface="Verdana" panose="020B0604030504040204" pitchFamily="34" charset="0"/>
                <a:cs typeface="Calibri" panose="020F0502020204030204" pitchFamily="34" charset="0"/>
              </a:rPr>
              <a:t>: n</a:t>
            </a:r>
            <a:r>
              <a:rPr lang="sq-AL" altLang="ar-SA" sz="2400" dirty="0" smtClean="0">
                <a:latin typeface="Calibri" panose="020F0502020204030204" pitchFamily="34" charset="0"/>
                <a:ea typeface="Verdana" panose="020B0604030504040204" pitchFamily="34" charset="0"/>
                <a:cs typeface="Calibri" panose="020F0502020204030204" pitchFamily="34" charset="0"/>
              </a:rPr>
              <a:t>ë </a:t>
            </a:r>
            <a:r>
              <a:rPr lang="sq-AL" altLang="ar-SA" sz="2400" dirty="0">
                <a:latin typeface="Calibri" panose="020F0502020204030204" pitchFamily="34" charset="0"/>
                <a:ea typeface="Verdana" panose="020B0604030504040204" pitchFamily="34" charset="0"/>
                <a:cs typeface="Calibri" panose="020F0502020204030204" pitchFamily="34" charset="0"/>
              </a:rPr>
              <a:t>bazë të ndryshimit të klauzolës së kontratës</a:t>
            </a:r>
            <a:r>
              <a:rPr lang="sq-AL" altLang="ar-SA" sz="2400" dirty="0" smtClean="0">
                <a:latin typeface="Calibri" panose="020F0502020204030204" pitchFamily="34" charset="0"/>
                <a:ea typeface="Verdana" panose="020B0604030504040204" pitchFamily="34" charset="0"/>
                <a:cs typeface="Calibri" panose="020F0502020204030204" pitchFamily="34" charset="0"/>
              </a:rPr>
              <a:t>.</a:t>
            </a:r>
            <a:endParaRPr lang="sq-AL" altLang="ar-SA" sz="2400" dirty="0">
              <a:latin typeface="Calibri" panose="020F0502020204030204" pitchFamily="34" charset="0"/>
              <a:ea typeface="Verdana" panose="020B0604030504040204" pitchFamily="34" charset="0"/>
              <a:cs typeface="Calibri" panose="020F0502020204030204" pitchFamily="34" charset="0"/>
            </a:endParaRPr>
          </a:p>
          <a:p>
            <a:pPr>
              <a:spcBef>
                <a:spcPts val="600"/>
              </a:spcBef>
              <a:buFont typeface="Wingdings" panose="05000000000000000000" pitchFamily="2" charset="2"/>
              <a:buChar char="§"/>
            </a:pPr>
            <a:r>
              <a:rPr lang="sq-AL" altLang="ar-SA" sz="2400" b="1" dirty="0">
                <a:latin typeface="Calibri" panose="020F0502020204030204" pitchFamily="34" charset="0"/>
                <a:ea typeface="Verdana" panose="020B0604030504040204" pitchFamily="34" charset="0"/>
                <a:cs typeface="Calibri" panose="020F0502020204030204" pitchFamily="34" charset="0"/>
              </a:rPr>
              <a:t>Konstruktive</a:t>
            </a:r>
            <a:r>
              <a:rPr lang="en-US" altLang="ar-SA" sz="2400" dirty="0" smtClean="0">
                <a:latin typeface="Calibri" panose="020F0502020204030204" pitchFamily="34" charset="0"/>
                <a:ea typeface="Verdana" panose="020B0604030504040204" pitchFamily="34" charset="0"/>
                <a:cs typeface="Calibri" panose="020F0502020204030204" pitchFamily="34" charset="0"/>
              </a:rPr>
              <a:t>: n</a:t>
            </a:r>
            <a:r>
              <a:rPr lang="sq-AL" altLang="ar-SA" sz="2400" dirty="0" err="1" smtClean="0">
                <a:latin typeface="Calibri" panose="020F0502020204030204" pitchFamily="34" charset="0"/>
                <a:ea typeface="Verdana" panose="020B0604030504040204" pitchFamily="34" charset="0"/>
                <a:cs typeface="Calibri" panose="020F0502020204030204" pitchFamily="34" charset="0"/>
              </a:rPr>
              <a:t>jë</a:t>
            </a:r>
            <a:r>
              <a:rPr lang="sq-AL" altLang="ar-SA" sz="2400" dirty="0" smtClean="0">
                <a:latin typeface="Calibri" panose="020F0502020204030204" pitchFamily="34" charset="0"/>
                <a:ea typeface="Verdana" panose="020B0604030504040204" pitchFamily="34" charset="0"/>
                <a:cs typeface="Calibri" panose="020F0502020204030204" pitchFamily="34" charset="0"/>
              </a:rPr>
              <a:t> </a:t>
            </a:r>
            <a:r>
              <a:rPr lang="sq-AL" altLang="ar-SA" sz="2400" dirty="0">
                <a:latin typeface="Calibri" panose="020F0502020204030204" pitchFamily="34" charset="0"/>
                <a:ea typeface="Verdana" panose="020B0604030504040204" pitchFamily="34" charset="0"/>
                <a:cs typeface="Calibri" panose="020F0502020204030204" pitchFamily="34" charset="0"/>
              </a:rPr>
              <a:t>ndryshim kontrate, që nuk është paraparë fillimisht, ose dokumentuar si i tillë në kontratë</a:t>
            </a:r>
            <a:r>
              <a:rPr lang="sq-AL" altLang="ar-SA" sz="2400" dirty="0" smtClean="0">
                <a:latin typeface="Calibri" panose="020F0502020204030204" pitchFamily="34" charset="0"/>
                <a:ea typeface="Verdana" panose="020B0604030504040204" pitchFamily="34" charset="0"/>
                <a:cs typeface="Calibri" panose="020F0502020204030204" pitchFamily="34" charset="0"/>
              </a:rPr>
              <a:t>.</a:t>
            </a:r>
            <a:endParaRPr lang="en-US" altLang="ar-SA" sz="2400" dirty="0">
              <a:latin typeface="Calibri" panose="020F0502020204030204" pitchFamily="34" charset="0"/>
              <a:ea typeface="Verdana" panose="020B0604030504040204" pitchFamily="34" charset="0"/>
              <a:cs typeface="Calibri" panose="020F0502020204030204" pitchFamily="34" charset="0"/>
            </a:endParaRPr>
          </a:p>
          <a:p>
            <a:pPr>
              <a:spcBef>
                <a:spcPts val="600"/>
              </a:spcBef>
              <a:buFont typeface="Wingdings" panose="05000000000000000000" pitchFamily="2" charset="2"/>
              <a:buChar char="§"/>
            </a:pPr>
            <a:r>
              <a:rPr lang="sq-AL" altLang="ar-SA" sz="2400" b="1" dirty="0">
                <a:latin typeface="Calibri" panose="020F0502020204030204" pitchFamily="34" charset="0"/>
                <a:ea typeface="Verdana" panose="020B0604030504040204" pitchFamily="34" charset="0"/>
                <a:cs typeface="Calibri" panose="020F0502020204030204" pitchFamily="34" charset="0"/>
              </a:rPr>
              <a:t>Kardinal</a:t>
            </a:r>
            <a:r>
              <a:rPr lang="en-US" altLang="ar-SA" sz="2400" dirty="0" smtClean="0">
                <a:latin typeface="Calibri" panose="020F0502020204030204" pitchFamily="34" charset="0"/>
                <a:ea typeface="Verdana" panose="020B0604030504040204" pitchFamily="34" charset="0"/>
                <a:cs typeface="Calibri" panose="020F0502020204030204" pitchFamily="34" charset="0"/>
              </a:rPr>
              <a:t>: n</a:t>
            </a:r>
            <a:r>
              <a:rPr lang="sq-AL" altLang="ar-SA" sz="2400" dirty="0" err="1" smtClean="0">
                <a:latin typeface="Calibri" panose="020F0502020204030204" pitchFamily="34" charset="0"/>
                <a:ea typeface="Verdana" panose="020B0604030504040204" pitchFamily="34" charset="0"/>
                <a:cs typeface="Calibri" panose="020F0502020204030204" pitchFamily="34" charset="0"/>
              </a:rPr>
              <a:t>dryshimi</a:t>
            </a:r>
            <a:r>
              <a:rPr lang="sq-AL" altLang="ar-SA" sz="2400" dirty="0" smtClean="0">
                <a:latin typeface="Calibri" panose="020F0502020204030204" pitchFamily="34" charset="0"/>
                <a:ea typeface="Verdana" panose="020B0604030504040204" pitchFamily="34" charset="0"/>
                <a:cs typeface="Calibri" panose="020F0502020204030204" pitchFamily="34" charset="0"/>
              </a:rPr>
              <a:t> </a:t>
            </a:r>
            <a:r>
              <a:rPr lang="sq-AL" altLang="ar-SA" sz="2400" dirty="0">
                <a:latin typeface="Calibri" panose="020F0502020204030204" pitchFamily="34" charset="0"/>
                <a:ea typeface="Verdana" panose="020B0604030504040204" pitchFamily="34" charset="0"/>
                <a:cs typeface="Calibri" panose="020F0502020204030204" pitchFamily="34" charset="0"/>
              </a:rPr>
              <a:t>i kontratës tërësisht jashtë fushëveprimit të kontratës fillestare, duke  </a:t>
            </a:r>
            <a:r>
              <a:rPr lang="sq-AL" altLang="ar-SA" sz="2400" dirty="0" smtClean="0">
                <a:latin typeface="Calibri" panose="020F0502020204030204" pitchFamily="34" charset="0"/>
                <a:ea typeface="Verdana" panose="020B0604030504040204" pitchFamily="34" charset="0"/>
                <a:cs typeface="Calibri" panose="020F0502020204030204" pitchFamily="34" charset="0"/>
              </a:rPr>
              <a:t>çuar </a:t>
            </a:r>
            <a:r>
              <a:rPr lang="sq-AL" altLang="ar-SA" sz="2400" dirty="0">
                <a:latin typeface="Calibri" panose="020F0502020204030204" pitchFamily="34" charset="0"/>
                <a:ea typeface="Verdana" panose="020B0604030504040204" pitchFamily="34" charset="0"/>
                <a:cs typeface="Calibri" panose="020F0502020204030204" pitchFamily="34" charset="0"/>
              </a:rPr>
              <a:t>në ri-negocimin e të</a:t>
            </a:r>
            <a:r>
              <a:rPr lang="en-GB" altLang="ar-SA" sz="2400" dirty="0">
                <a:latin typeface="Calibri" panose="020F0502020204030204" pitchFamily="34" charset="0"/>
                <a:ea typeface="Verdana" panose="020B0604030504040204" pitchFamily="34" charset="0"/>
                <a:cs typeface="Calibri" panose="020F0502020204030204" pitchFamily="34" charset="0"/>
              </a:rPr>
              <a:t>re </a:t>
            </a:r>
            <a:r>
              <a:rPr lang="sq-AL" altLang="ar-SA" sz="2400" dirty="0">
                <a:latin typeface="Calibri" panose="020F0502020204030204" pitchFamily="34" charset="0"/>
                <a:ea typeface="Verdana" panose="020B0604030504040204" pitchFamily="34" charset="0"/>
                <a:cs typeface="Calibri" panose="020F0502020204030204" pitchFamily="34" charset="0"/>
              </a:rPr>
              <a:t>kontratës</a:t>
            </a:r>
            <a:r>
              <a:rPr lang="sq-AL" altLang="ar-SA" sz="2400" dirty="0" smtClean="0">
                <a:latin typeface="Calibri" panose="020F0502020204030204" pitchFamily="34" charset="0"/>
                <a:ea typeface="Verdana" panose="020B0604030504040204" pitchFamily="34" charset="0"/>
                <a:cs typeface="Calibri" panose="020F0502020204030204" pitchFamily="34" charset="0"/>
              </a:rPr>
              <a:t>.</a:t>
            </a:r>
            <a:endParaRPr lang="en-US" altLang="ar-SA" sz="2400" dirty="0" smtClean="0">
              <a:latin typeface="Calibri" panose="020F0502020204030204" pitchFamily="34" charset="0"/>
              <a:ea typeface="Verdana" panose="020B0604030504040204" pitchFamily="34" charset="0"/>
              <a:cs typeface="Calibri" panose="020F0502020204030204" pitchFamily="34" charset="0"/>
            </a:endParaRPr>
          </a:p>
          <a:p>
            <a:pPr marL="0" indent="0">
              <a:spcBef>
                <a:spcPts val="600"/>
              </a:spcBef>
              <a:buNone/>
            </a:pPr>
            <a:endParaRPr lang="sq-AL" altLang="ar-SA" sz="2400" dirty="0">
              <a:latin typeface="Calibri" panose="020F0502020204030204" pitchFamily="34" charset="0"/>
              <a:ea typeface="Verdana" panose="020B0604030504040204" pitchFamily="34" charset="0"/>
              <a:cs typeface="Calibri" panose="020F0502020204030204" pitchFamily="34" charset="0"/>
            </a:endParaRPr>
          </a:p>
        </p:txBody>
      </p:sp>
    </p:spTree>
    <p:extLst>
      <p:ext uri="{BB962C8B-B14F-4D97-AF65-F5344CB8AC3E}">
        <p14:creationId xmlns:p14="http://schemas.microsoft.com/office/powerpoint/2010/main" val="242155663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251520" y="1556792"/>
            <a:ext cx="8712968" cy="2939266"/>
          </a:xfrm>
          <a:prstGeom prst="rect">
            <a:avLst/>
          </a:prstGeom>
        </p:spPr>
        <p:txBody>
          <a:bodyPr wrap="square">
            <a:spAutoFit/>
          </a:bodyPr>
          <a:lstStyle/>
          <a:p>
            <a:pPr eaLnBrk="0" hangingPunct="0">
              <a:spcBef>
                <a:spcPts val="600"/>
              </a:spcBef>
              <a:buClr>
                <a:schemeClr val="bg2"/>
              </a:buClr>
              <a:buSzPct val="75000"/>
            </a:pPr>
            <a:r>
              <a:rPr lang="en-US" sz="2400" dirty="0" err="1" smtClean="0">
                <a:latin typeface="Calibri" panose="020F0502020204030204" pitchFamily="34" charset="0"/>
                <a:ea typeface="Verdana" panose="020B0604030504040204" pitchFamily="34" charset="0"/>
                <a:cs typeface="Calibri" panose="020F0502020204030204" pitchFamily="34" charset="0"/>
              </a:rPr>
              <a:t>Ekzistojne</a:t>
            </a:r>
            <a:r>
              <a:rPr lang="en-US" sz="2400" dirty="0" smtClean="0">
                <a:latin typeface="Calibri" panose="020F0502020204030204" pitchFamily="34" charset="0"/>
                <a:ea typeface="Verdana" panose="020B0604030504040204" pitchFamily="34" charset="0"/>
                <a:cs typeface="Calibri" panose="020F0502020204030204" pitchFamily="34" charset="0"/>
              </a:rPr>
              <a:t> tri </a:t>
            </a:r>
            <a:r>
              <a:rPr lang="en-US" sz="2400" dirty="0" err="1" smtClean="0">
                <a:latin typeface="Calibri" panose="020F0502020204030204" pitchFamily="34" charset="0"/>
                <a:ea typeface="Verdana" panose="020B0604030504040204" pitchFamily="34" charset="0"/>
                <a:cs typeface="Calibri" panose="020F0502020204030204" pitchFamily="34" charset="0"/>
              </a:rPr>
              <a:t>kategori</a:t>
            </a:r>
            <a:r>
              <a:rPr lang="en-US" sz="2400" dirty="0" smtClean="0">
                <a:latin typeface="Calibri" panose="020F0502020204030204" pitchFamily="34" charset="0"/>
                <a:ea typeface="Verdana" panose="020B0604030504040204" pitchFamily="34" charset="0"/>
                <a:cs typeface="Calibri" panose="020F0502020204030204" pitchFamily="34" charset="0"/>
              </a:rPr>
              <a:t> </a:t>
            </a:r>
            <a:r>
              <a:rPr lang="en-US" sz="2400" dirty="0" err="1" smtClean="0">
                <a:latin typeface="Calibri" panose="020F0502020204030204" pitchFamily="34" charset="0"/>
                <a:ea typeface="Verdana" panose="020B0604030504040204" pitchFamily="34" charset="0"/>
                <a:cs typeface="Calibri" panose="020F0502020204030204" pitchFamily="34" charset="0"/>
              </a:rPr>
              <a:t>te</a:t>
            </a:r>
            <a:r>
              <a:rPr lang="en-US" sz="2400" dirty="0" smtClean="0">
                <a:latin typeface="Calibri" panose="020F0502020204030204" pitchFamily="34" charset="0"/>
                <a:ea typeface="Verdana" panose="020B0604030504040204" pitchFamily="34" charset="0"/>
                <a:cs typeface="Calibri" panose="020F0502020204030204" pitchFamily="34" charset="0"/>
              </a:rPr>
              <a:t> </a:t>
            </a:r>
            <a:r>
              <a:rPr lang="en-US" sz="2400" dirty="0" err="1" smtClean="0">
                <a:latin typeface="Calibri" panose="020F0502020204030204" pitchFamily="34" charset="0"/>
                <a:ea typeface="Verdana" panose="020B0604030504040204" pitchFamily="34" charset="0"/>
                <a:cs typeface="Calibri" panose="020F0502020204030204" pitchFamily="34" charset="0"/>
              </a:rPr>
              <a:t>rezikut</a:t>
            </a:r>
            <a:r>
              <a:rPr lang="en-US" sz="2400" dirty="0" smtClean="0">
                <a:latin typeface="Calibri" panose="020F0502020204030204" pitchFamily="34" charset="0"/>
                <a:ea typeface="Verdana" panose="020B0604030504040204" pitchFamily="34" charset="0"/>
                <a:cs typeface="Calibri" panose="020F0502020204030204" pitchFamily="34" charset="0"/>
              </a:rPr>
              <a:t> </a:t>
            </a:r>
            <a:r>
              <a:rPr lang="en-US" sz="2400" dirty="0" err="1" smtClean="0">
                <a:latin typeface="Calibri" panose="020F0502020204030204" pitchFamily="34" charset="0"/>
                <a:ea typeface="Verdana" panose="020B0604030504040204" pitchFamily="34" charset="0"/>
                <a:cs typeface="Calibri" panose="020F0502020204030204" pitchFamily="34" charset="0"/>
              </a:rPr>
              <a:t>te</a:t>
            </a:r>
            <a:r>
              <a:rPr lang="en-US" sz="2400" dirty="0" smtClean="0">
                <a:latin typeface="Calibri" panose="020F0502020204030204" pitchFamily="34" charset="0"/>
                <a:ea typeface="Verdana" panose="020B0604030504040204" pitchFamily="34" charset="0"/>
                <a:cs typeface="Calibri" panose="020F0502020204030204" pitchFamily="34" charset="0"/>
              </a:rPr>
              <a:t> </a:t>
            </a:r>
            <a:r>
              <a:rPr lang="en-US" sz="2400" dirty="0" err="1" smtClean="0">
                <a:latin typeface="Calibri" panose="020F0502020204030204" pitchFamily="34" charset="0"/>
                <a:ea typeface="Verdana" panose="020B0604030504040204" pitchFamily="34" charset="0"/>
                <a:cs typeface="Calibri" panose="020F0502020204030204" pitchFamily="34" charset="0"/>
              </a:rPr>
              <a:t>ndryshimeve</a:t>
            </a:r>
            <a:r>
              <a:rPr lang="en-US" sz="2400" dirty="0" smtClean="0">
                <a:latin typeface="Calibri" panose="020F0502020204030204" pitchFamily="34" charset="0"/>
                <a:ea typeface="Verdana" panose="020B0604030504040204" pitchFamily="34" charset="0"/>
                <a:cs typeface="Calibri" panose="020F0502020204030204" pitchFamily="34" charset="0"/>
              </a:rPr>
              <a:t> </a:t>
            </a:r>
            <a:r>
              <a:rPr lang="en-US" sz="2400" dirty="0" err="1" smtClean="0">
                <a:latin typeface="Calibri" panose="020F0502020204030204" pitchFamily="34" charset="0"/>
                <a:ea typeface="Verdana" panose="020B0604030504040204" pitchFamily="34" charset="0"/>
                <a:cs typeface="Calibri" panose="020F0502020204030204" pitchFamily="34" charset="0"/>
              </a:rPr>
              <a:t>te</a:t>
            </a:r>
            <a:r>
              <a:rPr lang="en-US" sz="2400" dirty="0" smtClean="0">
                <a:latin typeface="Calibri" panose="020F0502020204030204" pitchFamily="34" charset="0"/>
                <a:ea typeface="Verdana" panose="020B0604030504040204" pitchFamily="34" charset="0"/>
                <a:cs typeface="Calibri" panose="020F0502020204030204" pitchFamily="34" charset="0"/>
              </a:rPr>
              <a:t> </a:t>
            </a:r>
            <a:r>
              <a:rPr lang="en-US" sz="2400" dirty="0" err="1" smtClean="0">
                <a:latin typeface="Calibri" panose="020F0502020204030204" pitchFamily="34" charset="0"/>
                <a:ea typeface="Verdana" panose="020B0604030504040204" pitchFamily="34" charset="0"/>
                <a:cs typeface="Calibri" panose="020F0502020204030204" pitchFamily="34" charset="0"/>
              </a:rPr>
              <a:t>kontrates</a:t>
            </a:r>
            <a:r>
              <a:rPr lang="en-US" sz="2400" dirty="0" smtClean="0">
                <a:latin typeface="Calibri" panose="020F0502020204030204" pitchFamily="34" charset="0"/>
                <a:ea typeface="Verdana" panose="020B0604030504040204" pitchFamily="34" charset="0"/>
                <a:cs typeface="Calibri" panose="020F0502020204030204" pitchFamily="34" charset="0"/>
              </a:rPr>
              <a:t> </a:t>
            </a:r>
            <a:r>
              <a:rPr lang="en-US" sz="2400" dirty="0" err="1" smtClean="0">
                <a:latin typeface="Calibri" panose="020F0502020204030204" pitchFamily="34" charset="0"/>
                <a:ea typeface="Verdana" panose="020B0604030504040204" pitchFamily="34" charset="0"/>
                <a:cs typeface="Calibri" panose="020F0502020204030204" pitchFamily="34" charset="0"/>
              </a:rPr>
              <a:t>qe</a:t>
            </a:r>
            <a:endParaRPr lang="en-US" sz="2400" dirty="0" smtClean="0">
              <a:latin typeface="Calibri" panose="020F0502020204030204" pitchFamily="34" charset="0"/>
              <a:ea typeface="Verdana" panose="020B0604030504040204" pitchFamily="34" charset="0"/>
              <a:cs typeface="Calibri" panose="020F0502020204030204" pitchFamily="34" charset="0"/>
            </a:endParaRPr>
          </a:p>
          <a:p>
            <a:pPr eaLnBrk="0" hangingPunct="0">
              <a:spcBef>
                <a:spcPts val="600"/>
              </a:spcBef>
              <a:buClr>
                <a:schemeClr val="bg2"/>
              </a:buClr>
              <a:buSzPct val="75000"/>
            </a:pPr>
            <a:r>
              <a:rPr lang="en-US" sz="2400" dirty="0" smtClean="0">
                <a:latin typeface="Calibri" panose="020F0502020204030204" pitchFamily="34" charset="0"/>
                <a:ea typeface="Verdana" panose="020B0604030504040204" pitchFamily="34" charset="0"/>
                <a:cs typeface="Calibri" panose="020F0502020204030204" pitchFamily="34" charset="0"/>
              </a:rPr>
              <a:t> jane :</a:t>
            </a:r>
          </a:p>
          <a:p>
            <a:pPr eaLnBrk="0" hangingPunct="0">
              <a:spcBef>
                <a:spcPts val="600"/>
              </a:spcBef>
              <a:buClr>
                <a:schemeClr val="bg2"/>
              </a:buClr>
              <a:buSzPct val="75000"/>
            </a:pPr>
            <a:endParaRPr lang="en-US" sz="2800" dirty="0">
              <a:latin typeface="Calibri" panose="020F0502020204030204" pitchFamily="34" charset="0"/>
              <a:ea typeface="Verdana" panose="020B0604030504040204" pitchFamily="34" charset="0"/>
              <a:cs typeface="Calibri" panose="020F0502020204030204" pitchFamily="34" charset="0"/>
            </a:endParaRPr>
          </a:p>
          <a:p>
            <a:pPr marL="342900" indent="-342900" eaLnBrk="0" hangingPunct="0">
              <a:spcBef>
                <a:spcPts val="600"/>
              </a:spcBef>
              <a:buClr>
                <a:schemeClr val="bg2"/>
              </a:buClr>
              <a:buSzPct val="75000"/>
              <a:buFont typeface="Wingdings" pitchFamily="2" charset="2"/>
              <a:buChar char="n"/>
            </a:pPr>
            <a:r>
              <a:rPr lang="sq-AL" sz="2800" dirty="0">
                <a:latin typeface="Calibri" panose="020F0502020204030204" pitchFamily="34" charset="0"/>
                <a:ea typeface="Verdana" panose="020B0604030504040204" pitchFamily="34" charset="0"/>
                <a:cs typeface="Calibri" panose="020F0502020204030204" pitchFamily="34" charset="0"/>
              </a:rPr>
              <a:t>Ndryshim i </a:t>
            </a:r>
            <a:r>
              <a:rPr lang="sq-AL" sz="2800" b="1" dirty="0">
                <a:latin typeface="Calibri" panose="020F0502020204030204" pitchFamily="34" charset="0"/>
                <a:ea typeface="Verdana" panose="020B0604030504040204" pitchFamily="34" charset="0"/>
                <a:cs typeface="Calibri" panose="020F0502020204030204" pitchFamily="34" charset="0"/>
              </a:rPr>
              <a:t>paautorizuar i</a:t>
            </a:r>
            <a:r>
              <a:rPr lang="sq-AL" sz="2800" dirty="0">
                <a:latin typeface="Calibri" panose="020F0502020204030204" pitchFamily="34" charset="0"/>
                <a:ea typeface="Verdana" panose="020B0604030504040204" pitchFamily="34" charset="0"/>
                <a:cs typeface="Calibri" panose="020F0502020204030204" pitchFamily="34" charset="0"/>
              </a:rPr>
              <a:t> kontratës</a:t>
            </a:r>
            <a:r>
              <a:rPr lang="en-US" sz="2800" dirty="0">
                <a:latin typeface="Calibri" panose="020F0502020204030204" pitchFamily="34" charset="0"/>
                <a:ea typeface="Verdana" panose="020B0604030504040204" pitchFamily="34" charset="0"/>
                <a:cs typeface="Calibri" panose="020F0502020204030204" pitchFamily="34" charset="0"/>
              </a:rPr>
              <a:t>;</a:t>
            </a:r>
            <a:r>
              <a:rPr lang="sq-AL" sz="2800" dirty="0">
                <a:latin typeface="Calibri" panose="020F0502020204030204" pitchFamily="34" charset="0"/>
                <a:ea typeface="Verdana" panose="020B0604030504040204" pitchFamily="34" charset="0"/>
                <a:cs typeface="Calibri" panose="020F0502020204030204" pitchFamily="34" charset="0"/>
              </a:rPr>
              <a:t> </a:t>
            </a:r>
          </a:p>
          <a:p>
            <a:pPr marL="342900" indent="-342900" eaLnBrk="0" hangingPunct="0">
              <a:spcBef>
                <a:spcPts val="600"/>
              </a:spcBef>
              <a:buClr>
                <a:schemeClr val="bg2"/>
              </a:buClr>
              <a:buSzPct val="75000"/>
              <a:buFont typeface="Wingdings" pitchFamily="2" charset="2"/>
              <a:buChar char="n"/>
            </a:pPr>
            <a:r>
              <a:rPr lang="sq-AL" sz="2800" dirty="0">
                <a:latin typeface="Calibri" panose="020F0502020204030204" pitchFamily="34" charset="0"/>
                <a:ea typeface="Verdana" panose="020B0604030504040204" pitchFamily="34" charset="0"/>
                <a:cs typeface="Calibri" panose="020F0502020204030204" pitchFamily="34" charset="0"/>
              </a:rPr>
              <a:t>Ndryshimet </a:t>
            </a:r>
            <a:r>
              <a:rPr lang="sq-AL" sz="2800" b="1" dirty="0">
                <a:latin typeface="Calibri" panose="020F0502020204030204" pitchFamily="34" charset="0"/>
                <a:ea typeface="Verdana" panose="020B0604030504040204" pitchFamily="34" charset="0"/>
                <a:cs typeface="Calibri" panose="020F0502020204030204" pitchFamily="34" charset="0"/>
              </a:rPr>
              <a:t>e tepërta apo të dyfishta </a:t>
            </a:r>
            <a:r>
              <a:rPr lang="sq-AL" sz="2800" dirty="0">
                <a:latin typeface="Calibri" panose="020F0502020204030204" pitchFamily="34" charset="0"/>
                <a:ea typeface="Verdana" panose="020B0604030504040204" pitchFamily="34" charset="0"/>
                <a:cs typeface="Calibri" panose="020F0502020204030204" pitchFamily="34" charset="0"/>
              </a:rPr>
              <a:t>të kontratës</a:t>
            </a:r>
            <a:r>
              <a:rPr lang="en-US" sz="2800" dirty="0" smtClean="0">
                <a:latin typeface="Calibri" panose="020F0502020204030204" pitchFamily="34" charset="0"/>
                <a:ea typeface="Verdana" panose="020B0604030504040204" pitchFamily="34" charset="0"/>
                <a:cs typeface="Calibri" panose="020F0502020204030204" pitchFamily="34" charset="0"/>
              </a:rPr>
              <a:t>;</a:t>
            </a:r>
            <a:endParaRPr lang="sq-AL" sz="2800" dirty="0">
              <a:latin typeface="Calibri" panose="020F0502020204030204" pitchFamily="34" charset="0"/>
              <a:ea typeface="Verdana" panose="020B0604030504040204" pitchFamily="34" charset="0"/>
              <a:cs typeface="Calibri" panose="020F0502020204030204" pitchFamily="34" charset="0"/>
            </a:endParaRPr>
          </a:p>
          <a:p>
            <a:pPr marL="342900" indent="-342900" eaLnBrk="0" hangingPunct="0">
              <a:spcBef>
                <a:spcPts val="600"/>
              </a:spcBef>
              <a:buClr>
                <a:schemeClr val="bg2"/>
              </a:buClr>
              <a:buSzPct val="75000"/>
              <a:buFont typeface="Wingdings" pitchFamily="2" charset="2"/>
              <a:buChar char="n"/>
            </a:pPr>
            <a:r>
              <a:rPr lang="sq-AL" sz="2800" b="1" dirty="0">
                <a:latin typeface="Calibri" panose="020F0502020204030204" pitchFamily="34" charset="0"/>
                <a:ea typeface="Verdana" panose="020B0604030504040204" pitchFamily="34" charset="0"/>
                <a:cs typeface="Calibri" panose="020F0502020204030204" pitchFamily="34" charset="0"/>
              </a:rPr>
              <a:t>Mbivlerësim i ndryshimet </a:t>
            </a:r>
            <a:r>
              <a:rPr lang="sq-AL" sz="2800" dirty="0">
                <a:latin typeface="Calibri" panose="020F0502020204030204" pitchFamily="34" charset="0"/>
                <a:ea typeface="Verdana" panose="020B0604030504040204" pitchFamily="34" charset="0"/>
                <a:cs typeface="Calibri" panose="020F0502020204030204" pitchFamily="34" charset="0"/>
              </a:rPr>
              <a:t>të Kontratë</a:t>
            </a:r>
            <a:r>
              <a:rPr lang="en-GB" sz="2800" dirty="0">
                <a:latin typeface="Calibri" panose="020F0502020204030204" pitchFamily="34" charset="0"/>
                <a:ea typeface="Verdana" panose="020B0604030504040204" pitchFamily="34" charset="0"/>
                <a:cs typeface="Calibri" panose="020F0502020204030204" pitchFamily="34" charset="0"/>
              </a:rPr>
              <a:t>s </a:t>
            </a:r>
            <a:endParaRPr lang="sq-AL" sz="2800" dirty="0">
              <a:latin typeface="Calibri" panose="020F0502020204030204" pitchFamily="34" charset="0"/>
              <a:ea typeface="Verdana" panose="020B0604030504040204" pitchFamily="34" charset="0"/>
              <a:cs typeface="Calibri" panose="020F0502020204030204" pitchFamily="34" charset="0"/>
            </a:endParaRPr>
          </a:p>
        </p:txBody>
      </p:sp>
      <p:sp>
        <p:nvSpPr>
          <p:cNvPr id="4" name="Rectangle 3"/>
          <p:cNvSpPr/>
          <p:nvPr/>
        </p:nvSpPr>
        <p:spPr>
          <a:xfrm>
            <a:off x="467544" y="476672"/>
            <a:ext cx="753345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altLang="en-US" sz="3200" b="1" dirty="0">
                <a:solidFill>
                  <a:schemeClr val="accent1">
                    <a:lumMod val="50000"/>
                  </a:schemeClr>
                </a:solidFill>
                <a:latin typeface="Calibri" panose="020F0502020204030204" pitchFamily="34" charset="0"/>
                <a:cs typeface="Calibri" panose="020F0502020204030204" pitchFamily="34" charset="0"/>
              </a:rPr>
              <a:t>Rreziku </a:t>
            </a:r>
            <a:r>
              <a:rPr lang="en-US" altLang="en-US" sz="3200" b="1" dirty="0" err="1">
                <a:solidFill>
                  <a:schemeClr val="accent1">
                    <a:lumMod val="50000"/>
                  </a:schemeClr>
                </a:solidFill>
                <a:latin typeface="Calibri" panose="020F0502020204030204" pitchFamily="34" charset="0"/>
                <a:cs typeface="Calibri" panose="020F0502020204030204" pitchFamily="34" charset="0"/>
              </a:rPr>
              <a:t>i</a:t>
            </a:r>
            <a:r>
              <a:rPr lang="sq-AL" altLang="en-US" sz="3200" b="1" dirty="0">
                <a:solidFill>
                  <a:schemeClr val="accent1">
                    <a:lumMod val="50000"/>
                  </a:schemeClr>
                </a:solidFill>
                <a:latin typeface="Calibri" panose="020F0502020204030204" pitchFamily="34" charset="0"/>
                <a:cs typeface="Calibri" panose="020F0502020204030204" pitchFamily="34" charset="0"/>
              </a:rPr>
              <a:t> ndryshimit të kontratës </a:t>
            </a:r>
          </a:p>
        </p:txBody>
      </p:sp>
    </p:spTree>
    <p:extLst>
      <p:ext uri="{BB962C8B-B14F-4D97-AF65-F5344CB8AC3E}">
        <p14:creationId xmlns:p14="http://schemas.microsoft.com/office/powerpoint/2010/main" val="91742931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152400"/>
            <a:ext cx="9143999"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14350" indent="-514350">
              <a:buAutoNum type="arabicPeriod"/>
            </a:pPr>
            <a:r>
              <a:rPr lang="sq-AL" sz="3200" b="1" dirty="0" smtClean="0">
                <a:solidFill>
                  <a:schemeClr val="accent1">
                    <a:lumMod val="50000"/>
                  </a:schemeClr>
                </a:solidFill>
                <a:latin typeface="Calibri" panose="020F0502020204030204" pitchFamily="34" charset="0"/>
                <a:cs typeface="Calibri" panose="020F0502020204030204" pitchFamily="34" charset="0"/>
              </a:rPr>
              <a:t>Ndryshim </a:t>
            </a:r>
            <a:r>
              <a:rPr lang="sq-AL" sz="3200" b="1" dirty="0">
                <a:solidFill>
                  <a:schemeClr val="accent1">
                    <a:lumMod val="50000"/>
                  </a:schemeClr>
                </a:solidFill>
                <a:latin typeface="Calibri" panose="020F0502020204030204" pitchFamily="34" charset="0"/>
                <a:cs typeface="Calibri" panose="020F0502020204030204" pitchFamily="34" charset="0"/>
              </a:rPr>
              <a:t>i paautorizuar  </a:t>
            </a:r>
            <a:r>
              <a:rPr lang="sq-AL" sz="3200" b="1" dirty="0" smtClean="0">
                <a:solidFill>
                  <a:schemeClr val="accent1">
                    <a:lumMod val="50000"/>
                  </a:schemeClr>
                </a:solidFill>
                <a:latin typeface="Calibri" panose="020F0502020204030204" pitchFamily="34" charset="0"/>
                <a:cs typeface="Calibri" panose="020F0502020204030204" pitchFamily="34" charset="0"/>
              </a:rPr>
              <a:t>kontratës</a:t>
            </a:r>
            <a:endParaRPr lang="en-US" sz="3200" b="1" dirty="0" smtClean="0">
              <a:solidFill>
                <a:schemeClr val="accent1">
                  <a:lumMod val="50000"/>
                </a:schemeClr>
              </a:solidFill>
              <a:latin typeface="Calibri" panose="020F0502020204030204" pitchFamily="34" charset="0"/>
              <a:cs typeface="Calibri" panose="020F0502020204030204" pitchFamily="34" charset="0"/>
            </a:endParaRPr>
          </a:p>
          <a:p>
            <a:endParaRPr lang="sq-AL" sz="3200" b="1" dirty="0">
              <a:solidFill>
                <a:schemeClr val="accent1">
                  <a:lumMod val="50000"/>
                </a:schemeClr>
              </a:solidFill>
              <a:latin typeface="Calibri" panose="020F0502020204030204" pitchFamily="34" charset="0"/>
              <a:cs typeface="Calibri" panose="020F0502020204030204" pitchFamily="34" charset="0"/>
            </a:endParaRPr>
          </a:p>
        </p:txBody>
      </p:sp>
      <p:sp>
        <p:nvSpPr>
          <p:cNvPr id="3" name="Rectangle 2"/>
          <p:cNvSpPr/>
          <p:nvPr/>
        </p:nvSpPr>
        <p:spPr>
          <a:xfrm>
            <a:off x="0" y="1035274"/>
            <a:ext cx="9144000" cy="5293757"/>
          </a:xfrm>
          <a:prstGeom prst="rect">
            <a:avLst/>
          </a:prstGeom>
        </p:spPr>
        <p:txBody>
          <a:bodyPr wrap="square">
            <a:spAutoFit/>
          </a:bodyPr>
          <a:lstStyle/>
          <a:p>
            <a:pPr>
              <a:spcBef>
                <a:spcPts val="600"/>
              </a:spcBef>
            </a:pPr>
            <a:r>
              <a:rPr lang="sq-AL" sz="2400" dirty="0" smtClean="0">
                <a:latin typeface="Calibri" panose="020F0502020204030204" pitchFamily="34" charset="0"/>
                <a:ea typeface="Verdana" panose="020B0604030504040204" pitchFamily="34" charset="0"/>
                <a:cs typeface="Calibri" panose="020F0502020204030204" pitchFamily="34" charset="0"/>
              </a:rPr>
              <a:t>Puna </a:t>
            </a:r>
            <a:r>
              <a:rPr lang="sq-AL" sz="2400" dirty="0">
                <a:latin typeface="Calibri" panose="020F0502020204030204" pitchFamily="34" charset="0"/>
                <a:ea typeface="Verdana" panose="020B0604030504040204" pitchFamily="34" charset="0"/>
                <a:cs typeface="Calibri" panose="020F0502020204030204" pitchFamily="34" charset="0"/>
              </a:rPr>
              <a:t>që kryhet dhe </a:t>
            </a:r>
            <a:r>
              <a:rPr lang="sq-AL" sz="2400" dirty="0" smtClean="0">
                <a:latin typeface="Calibri" panose="020F0502020204030204" pitchFamily="34" charset="0"/>
                <a:ea typeface="Verdana" panose="020B0604030504040204" pitchFamily="34" charset="0"/>
                <a:cs typeface="Calibri" panose="020F0502020204030204" pitchFamily="34" charset="0"/>
              </a:rPr>
              <a:t>paguhet </a:t>
            </a:r>
            <a:r>
              <a:rPr lang="sq-AL" sz="2400" dirty="0">
                <a:latin typeface="Calibri" panose="020F0502020204030204" pitchFamily="34" charset="0"/>
                <a:ea typeface="Verdana" panose="020B0604030504040204" pitchFamily="34" charset="0"/>
                <a:cs typeface="Calibri" panose="020F0502020204030204" pitchFamily="34" charset="0"/>
              </a:rPr>
              <a:t>pa qenë </a:t>
            </a:r>
            <a:r>
              <a:rPr lang="en-US" sz="2400" dirty="0" smtClean="0">
                <a:latin typeface="Calibri" panose="020F0502020204030204" pitchFamily="34" charset="0"/>
                <a:ea typeface="Verdana" panose="020B0604030504040204" pitchFamily="34" charset="0"/>
                <a:cs typeface="Calibri" panose="020F0502020204030204" pitchFamily="34" charset="0"/>
              </a:rPr>
              <a:t>e</a:t>
            </a:r>
            <a:r>
              <a:rPr lang="sq-AL" sz="2400" dirty="0" smtClean="0">
                <a:latin typeface="Calibri" panose="020F0502020204030204" pitchFamily="34" charset="0"/>
                <a:ea typeface="Verdana" panose="020B0604030504040204" pitchFamily="34" charset="0"/>
                <a:cs typeface="Calibri" panose="020F0502020204030204" pitchFamily="34" charset="0"/>
              </a:rPr>
              <a:t> </a:t>
            </a:r>
            <a:r>
              <a:rPr lang="sq-AL" sz="2400" dirty="0">
                <a:latin typeface="Calibri" panose="020F0502020204030204" pitchFamily="34" charset="0"/>
                <a:ea typeface="Verdana" panose="020B0604030504040204" pitchFamily="34" charset="0"/>
                <a:cs typeface="Calibri" panose="020F0502020204030204" pitchFamily="34" charset="0"/>
              </a:rPr>
              <a:t>autorizuar nga Autoriteti </a:t>
            </a:r>
            <a:r>
              <a:rPr lang="sq-AL" sz="2400" dirty="0" smtClean="0">
                <a:latin typeface="Calibri" panose="020F0502020204030204" pitchFamily="34" charset="0"/>
                <a:ea typeface="Verdana" panose="020B0604030504040204" pitchFamily="34" charset="0"/>
                <a:cs typeface="Calibri" panose="020F0502020204030204" pitchFamily="34" charset="0"/>
              </a:rPr>
              <a:t>Kontraktues</a:t>
            </a:r>
            <a:r>
              <a:rPr lang="en-US" sz="2400" dirty="0">
                <a:latin typeface="Calibri" panose="020F0502020204030204" pitchFamily="34" charset="0"/>
                <a:ea typeface="Verdana" panose="020B0604030504040204" pitchFamily="34" charset="0"/>
                <a:cs typeface="Calibri" panose="020F0502020204030204" pitchFamily="34" charset="0"/>
              </a:rPr>
              <a:t> </a:t>
            </a:r>
            <a:r>
              <a:rPr lang="en-US" sz="2400" dirty="0" smtClean="0">
                <a:latin typeface="Calibri" panose="020F0502020204030204" pitchFamily="34" charset="0"/>
                <a:ea typeface="Verdana" panose="020B0604030504040204" pitchFamily="34" charset="0"/>
                <a:cs typeface="Calibri" panose="020F0502020204030204" pitchFamily="34" charset="0"/>
              </a:rPr>
              <a:t>– </a:t>
            </a:r>
          </a:p>
          <a:p>
            <a:pPr>
              <a:spcBef>
                <a:spcPts val="600"/>
              </a:spcBef>
            </a:pPr>
            <a:r>
              <a:rPr lang="en-US" sz="2400" dirty="0" smtClean="0">
                <a:latin typeface="Calibri" panose="020F0502020204030204" pitchFamily="34" charset="0"/>
                <a:ea typeface="Verdana" panose="020B0604030504040204" pitchFamily="34" charset="0"/>
                <a:cs typeface="Calibri" panose="020F0502020204030204" pitchFamily="34" charset="0"/>
              </a:rPr>
              <a:t> </a:t>
            </a:r>
            <a:r>
              <a:rPr lang="sq-AL" sz="2400" dirty="0">
                <a:latin typeface="Calibri" panose="020F0502020204030204" pitchFamily="34" charset="0"/>
                <a:ea typeface="Verdana" panose="020B0604030504040204" pitchFamily="34" charset="0"/>
                <a:cs typeface="Calibri" panose="020F0502020204030204" pitchFamily="34" charset="0"/>
              </a:rPr>
              <a:t>Pse ndodh kjo</a:t>
            </a:r>
            <a:r>
              <a:rPr lang="sq-AL" sz="2400" dirty="0" smtClean="0">
                <a:latin typeface="Calibri" panose="020F0502020204030204" pitchFamily="34" charset="0"/>
                <a:ea typeface="Verdana" panose="020B0604030504040204" pitchFamily="34" charset="0"/>
                <a:cs typeface="Calibri" panose="020F0502020204030204" pitchFamily="34" charset="0"/>
              </a:rPr>
              <a:t>?</a:t>
            </a:r>
            <a:endParaRPr lang="en-US" sz="2400" dirty="0" smtClean="0">
              <a:latin typeface="Calibri" panose="020F0502020204030204" pitchFamily="34" charset="0"/>
              <a:ea typeface="Verdana" panose="020B0604030504040204" pitchFamily="34" charset="0"/>
              <a:cs typeface="Calibri" panose="020F0502020204030204" pitchFamily="34" charset="0"/>
            </a:endParaRPr>
          </a:p>
          <a:p>
            <a:pPr>
              <a:spcBef>
                <a:spcPts val="600"/>
              </a:spcBef>
            </a:pPr>
            <a:endParaRPr lang="sq-AL" sz="2400" dirty="0">
              <a:latin typeface="Calibri" panose="020F0502020204030204" pitchFamily="34" charset="0"/>
              <a:ea typeface="Verdana" panose="020B0604030504040204" pitchFamily="34" charset="0"/>
              <a:cs typeface="Calibri" panose="020F0502020204030204" pitchFamily="34" charset="0"/>
            </a:endParaRPr>
          </a:p>
          <a:p>
            <a:pPr marL="342900" indent="-342900" eaLnBrk="0" hangingPunct="0">
              <a:spcBef>
                <a:spcPts val="600"/>
              </a:spcBef>
              <a:buClr>
                <a:schemeClr val="bg2"/>
              </a:buClr>
              <a:buSzPct val="75000"/>
              <a:buFont typeface="Wingdings" pitchFamily="2" charset="2"/>
              <a:buChar char="n"/>
            </a:pPr>
            <a:r>
              <a:rPr lang="sq-AL" sz="2400" dirty="0" smtClean="0">
                <a:latin typeface="Calibri" panose="020F0502020204030204" pitchFamily="34" charset="0"/>
                <a:ea typeface="Verdana" panose="020B0604030504040204" pitchFamily="34" charset="0"/>
                <a:cs typeface="Calibri" panose="020F0502020204030204" pitchFamily="34" charset="0"/>
              </a:rPr>
              <a:t>Keqkuptimi</a:t>
            </a:r>
            <a:r>
              <a:rPr lang="en-US" sz="2400" dirty="0">
                <a:latin typeface="Calibri" panose="020F0502020204030204" pitchFamily="34" charset="0"/>
                <a:ea typeface="Verdana" panose="020B0604030504040204" pitchFamily="34" charset="0"/>
                <a:cs typeface="Calibri" panose="020F0502020204030204" pitchFamily="34" charset="0"/>
              </a:rPr>
              <a:t>;</a:t>
            </a:r>
            <a:endParaRPr lang="sq-AL" sz="2400" dirty="0">
              <a:latin typeface="Calibri" panose="020F0502020204030204" pitchFamily="34" charset="0"/>
              <a:ea typeface="Verdana" panose="020B0604030504040204" pitchFamily="34" charset="0"/>
              <a:cs typeface="Calibri" panose="020F0502020204030204" pitchFamily="34" charset="0"/>
            </a:endParaRPr>
          </a:p>
          <a:p>
            <a:pPr marL="342900" indent="-342900" eaLnBrk="0" hangingPunct="0">
              <a:spcBef>
                <a:spcPts val="600"/>
              </a:spcBef>
              <a:buClr>
                <a:schemeClr val="bg2"/>
              </a:buClr>
              <a:buSzPct val="75000"/>
              <a:buFont typeface="Wingdings" pitchFamily="2" charset="2"/>
              <a:buChar char="n"/>
            </a:pPr>
            <a:r>
              <a:rPr lang="sq-AL" sz="2400" dirty="0">
                <a:latin typeface="Calibri" panose="020F0502020204030204" pitchFamily="34" charset="0"/>
                <a:ea typeface="Verdana" panose="020B0604030504040204" pitchFamily="34" charset="0"/>
                <a:cs typeface="Calibri" panose="020F0502020204030204" pitchFamily="34" charset="0"/>
              </a:rPr>
              <a:t>Zvarritje</a:t>
            </a:r>
            <a:r>
              <a:rPr lang="en-US" sz="2400" dirty="0">
                <a:latin typeface="Calibri" panose="020F0502020204030204" pitchFamily="34" charset="0"/>
                <a:ea typeface="Verdana" panose="020B0604030504040204" pitchFamily="34" charset="0"/>
                <a:cs typeface="Calibri" panose="020F0502020204030204" pitchFamily="34" charset="0"/>
              </a:rPr>
              <a:t>;</a:t>
            </a:r>
            <a:endParaRPr lang="sq-AL" sz="2400" dirty="0">
              <a:latin typeface="Calibri" panose="020F0502020204030204" pitchFamily="34" charset="0"/>
              <a:ea typeface="Verdana" panose="020B0604030504040204" pitchFamily="34" charset="0"/>
              <a:cs typeface="Calibri" panose="020F0502020204030204" pitchFamily="34" charset="0"/>
            </a:endParaRPr>
          </a:p>
          <a:p>
            <a:pPr marL="342900" indent="-342900" eaLnBrk="0" hangingPunct="0">
              <a:spcBef>
                <a:spcPts val="600"/>
              </a:spcBef>
              <a:buClr>
                <a:schemeClr val="bg2"/>
              </a:buClr>
              <a:buSzPct val="75000"/>
              <a:buFont typeface="Wingdings" pitchFamily="2" charset="2"/>
              <a:buChar char="n"/>
            </a:pPr>
            <a:r>
              <a:rPr lang="sq-AL" sz="2400" dirty="0">
                <a:latin typeface="Calibri" panose="020F0502020204030204" pitchFamily="34" charset="0"/>
                <a:ea typeface="Verdana" panose="020B0604030504040204" pitchFamily="34" charset="0"/>
                <a:cs typeface="Calibri" panose="020F0502020204030204" pitchFamily="34" charset="0"/>
              </a:rPr>
              <a:t>Tejkalim i buxhetit</a:t>
            </a:r>
            <a:r>
              <a:rPr lang="en-US" sz="2400" dirty="0">
                <a:latin typeface="Calibri" panose="020F0502020204030204" pitchFamily="34" charset="0"/>
                <a:ea typeface="Verdana" panose="020B0604030504040204" pitchFamily="34" charset="0"/>
                <a:cs typeface="Calibri" panose="020F0502020204030204" pitchFamily="34" charset="0"/>
              </a:rPr>
              <a:t>;</a:t>
            </a:r>
            <a:endParaRPr lang="sq-AL" sz="2400" dirty="0">
              <a:latin typeface="Calibri" panose="020F0502020204030204" pitchFamily="34" charset="0"/>
              <a:ea typeface="Verdana" panose="020B0604030504040204" pitchFamily="34" charset="0"/>
              <a:cs typeface="Calibri" panose="020F0502020204030204" pitchFamily="34" charset="0"/>
            </a:endParaRPr>
          </a:p>
          <a:p>
            <a:pPr marL="342900" indent="-342900" eaLnBrk="0" hangingPunct="0">
              <a:spcBef>
                <a:spcPts val="600"/>
              </a:spcBef>
              <a:buClr>
                <a:schemeClr val="bg2"/>
              </a:buClr>
              <a:buSzPct val="75000"/>
              <a:buFont typeface="Wingdings" pitchFamily="2" charset="2"/>
              <a:buChar char="n"/>
            </a:pPr>
            <a:r>
              <a:rPr lang="sq-AL" sz="2400" dirty="0">
                <a:latin typeface="Calibri" panose="020F0502020204030204" pitchFamily="34" charset="0"/>
                <a:ea typeface="Verdana" panose="020B0604030504040204" pitchFamily="34" charset="0"/>
                <a:cs typeface="Calibri" panose="020F0502020204030204" pitchFamily="34" charset="0"/>
              </a:rPr>
              <a:t>Vonesa ne afate</a:t>
            </a:r>
            <a:r>
              <a:rPr lang="en-US" sz="2400" dirty="0">
                <a:latin typeface="Calibri" panose="020F0502020204030204" pitchFamily="34" charset="0"/>
                <a:ea typeface="Verdana" panose="020B0604030504040204" pitchFamily="34" charset="0"/>
                <a:cs typeface="Calibri" panose="020F0502020204030204" pitchFamily="34" charset="0"/>
              </a:rPr>
              <a:t>;</a:t>
            </a:r>
            <a:endParaRPr lang="sq-AL" sz="2400" dirty="0">
              <a:latin typeface="Calibri" panose="020F0502020204030204" pitchFamily="34" charset="0"/>
              <a:ea typeface="Verdana" panose="020B0604030504040204" pitchFamily="34" charset="0"/>
              <a:cs typeface="Calibri" panose="020F0502020204030204" pitchFamily="34" charset="0"/>
            </a:endParaRPr>
          </a:p>
          <a:p>
            <a:pPr marL="342900" indent="-342900" eaLnBrk="0" hangingPunct="0">
              <a:spcBef>
                <a:spcPts val="600"/>
              </a:spcBef>
              <a:buClr>
                <a:schemeClr val="bg2"/>
              </a:buClr>
              <a:buSzPct val="75000"/>
              <a:buFont typeface="Wingdings" pitchFamily="2" charset="2"/>
              <a:buChar char="n"/>
            </a:pPr>
            <a:r>
              <a:rPr lang="sq-AL" sz="2400" dirty="0">
                <a:latin typeface="Calibri" panose="020F0502020204030204" pitchFamily="34" charset="0"/>
                <a:ea typeface="Verdana" panose="020B0604030504040204" pitchFamily="34" charset="0"/>
                <a:cs typeface="Calibri" panose="020F0502020204030204" pitchFamily="34" charset="0"/>
              </a:rPr>
              <a:t>Ripunim</a:t>
            </a:r>
            <a:r>
              <a:rPr lang="en-US" sz="2400" dirty="0">
                <a:latin typeface="Calibri" panose="020F0502020204030204" pitchFamily="34" charset="0"/>
                <a:ea typeface="Verdana" panose="020B0604030504040204" pitchFamily="34" charset="0"/>
                <a:cs typeface="Calibri" panose="020F0502020204030204" pitchFamily="34" charset="0"/>
              </a:rPr>
              <a:t>;</a:t>
            </a:r>
            <a:r>
              <a:rPr lang="sq-AL" sz="2400" dirty="0">
                <a:latin typeface="Calibri" panose="020F0502020204030204" pitchFamily="34" charset="0"/>
                <a:ea typeface="Verdana" panose="020B0604030504040204" pitchFamily="34" charset="0"/>
                <a:cs typeface="Calibri" panose="020F0502020204030204" pitchFamily="34" charset="0"/>
              </a:rPr>
              <a:t> </a:t>
            </a:r>
          </a:p>
          <a:p>
            <a:pPr marL="342900" indent="-342900" eaLnBrk="0" hangingPunct="0">
              <a:spcBef>
                <a:spcPts val="600"/>
              </a:spcBef>
              <a:buClr>
                <a:schemeClr val="bg2"/>
              </a:buClr>
              <a:buSzPct val="75000"/>
              <a:buFont typeface="Wingdings" pitchFamily="2" charset="2"/>
              <a:buChar char="n"/>
            </a:pPr>
            <a:r>
              <a:rPr lang="sq-AL" sz="2400" dirty="0" smtClean="0">
                <a:latin typeface="Calibri" panose="020F0502020204030204" pitchFamily="34" charset="0"/>
                <a:ea typeface="Verdana" panose="020B0604030504040204" pitchFamily="34" charset="0"/>
                <a:cs typeface="Calibri" panose="020F0502020204030204" pitchFamily="34" charset="0"/>
              </a:rPr>
              <a:t>Çështjet </a:t>
            </a:r>
            <a:r>
              <a:rPr lang="sq-AL" sz="2400" dirty="0">
                <a:latin typeface="Calibri" panose="020F0502020204030204" pitchFamily="34" charset="0"/>
                <a:ea typeface="Verdana" panose="020B0604030504040204" pitchFamily="34" charset="0"/>
                <a:cs typeface="Calibri" panose="020F0502020204030204" pitchFamily="34" charset="0"/>
              </a:rPr>
              <a:t>e cilësisë</a:t>
            </a:r>
            <a:r>
              <a:rPr lang="en-US" sz="2400" dirty="0" smtClean="0">
                <a:latin typeface="Calibri" panose="020F0502020204030204" pitchFamily="34" charset="0"/>
                <a:ea typeface="Verdana" panose="020B0604030504040204" pitchFamily="34" charset="0"/>
                <a:cs typeface="Calibri" panose="020F0502020204030204" pitchFamily="34" charset="0"/>
              </a:rPr>
              <a:t>.</a:t>
            </a:r>
          </a:p>
          <a:p>
            <a:pPr eaLnBrk="0" hangingPunct="0">
              <a:spcBef>
                <a:spcPts val="600"/>
              </a:spcBef>
              <a:buClr>
                <a:schemeClr val="bg2"/>
              </a:buClr>
              <a:buSzPct val="75000"/>
            </a:pPr>
            <a:endParaRPr lang="en-US" sz="2400" dirty="0" smtClean="0">
              <a:latin typeface="Calibri" panose="020F0502020204030204" pitchFamily="34" charset="0"/>
              <a:ea typeface="Verdana" panose="020B0604030504040204" pitchFamily="34" charset="0"/>
              <a:cs typeface="Calibri" panose="020F0502020204030204" pitchFamily="34" charset="0"/>
            </a:endParaRPr>
          </a:p>
          <a:p>
            <a:pPr marL="342900" indent="-342900" eaLnBrk="0" hangingPunct="0">
              <a:spcBef>
                <a:spcPts val="600"/>
              </a:spcBef>
              <a:buClr>
                <a:schemeClr val="bg2"/>
              </a:buClr>
              <a:buSzPct val="75000"/>
              <a:buFont typeface="Wingdings" pitchFamily="2" charset="2"/>
              <a:buChar char="n"/>
            </a:pPr>
            <a:endParaRPr lang="sq-AL" sz="2400" dirty="0">
              <a:latin typeface="Calibri" panose="020F0502020204030204" pitchFamily="34" charset="0"/>
              <a:ea typeface="Verdana" panose="020B0604030504040204" pitchFamily="34" charset="0"/>
              <a:cs typeface="Calibri" panose="020F0502020204030204" pitchFamily="34" charset="0"/>
            </a:endParaRPr>
          </a:p>
        </p:txBody>
      </p:sp>
    </p:spTree>
    <p:extLst>
      <p:ext uri="{BB962C8B-B14F-4D97-AF65-F5344CB8AC3E}">
        <p14:creationId xmlns:p14="http://schemas.microsoft.com/office/powerpoint/2010/main" val="111339041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sz="3200" b="1" dirty="0">
                <a:solidFill>
                  <a:schemeClr val="accent1">
                    <a:lumMod val="50000"/>
                  </a:schemeClr>
                </a:solidFill>
                <a:latin typeface="Calibri" panose="020F0502020204030204" pitchFamily="34" charset="0"/>
                <a:cs typeface="Calibri" panose="020F0502020204030204" pitchFamily="34" charset="0"/>
              </a:rPr>
              <a:t>2.  </a:t>
            </a:r>
            <a:r>
              <a:rPr lang="sq-AL" sz="3200" b="1" dirty="0">
                <a:solidFill>
                  <a:schemeClr val="accent1">
                    <a:lumMod val="50000"/>
                  </a:schemeClr>
                </a:solidFill>
                <a:latin typeface="Calibri" panose="020F0502020204030204" pitchFamily="34" charset="0"/>
                <a:cs typeface="Calibri" panose="020F0502020204030204" pitchFamily="34" charset="0"/>
              </a:rPr>
              <a:t>Ndryshimet e tepërta apo te dyfishta te kontratës</a:t>
            </a:r>
            <a:r>
              <a:rPr lang="en-US" sz="3200" b="1" dirty="0">
                <a:solidFill>
                  <a:schemeClr val="accent1">
                    <a:lumMod val="50000"/>
                  </a:schemeClr>
                </a:solidFill>
                <a:latin typeface="Calibri" panose="020F0502020204030204" pitchFamily="34" charset="0"/>
                <a:cs typeface="Calibri" panose="020F0502020204030204" pitchFamily="34" charset="0"/>
              </a:rPr>
              <a:t/>
            </a:r>
            <a:br>
              <a:rPr lang="en-US" sz="3200" b="1" dirty="0">
                <a:solidFill>
                  <a:schemeClr val="accent1">
                    <a:lumMod val="50000"/>
                  </a:schemeClr>
                </a:solidFill>
                <a:latin typeface="Calibri" panose="020F0502020204030204" pitchFamily="34" charset="0"/>
                <a:cs typeface="Calibri" panose="020F0502020204030204" pitchFamily="34" charset="0"/>
              </a:rPr>
            </a:br>
            <a:endParaRPr lang="sq-AL" sz="3200" dirty="0"/>
          </a:p>
        </p:txBody>
      </p:sp>
      <p:sp>
        <p:nvSpPr>
          <p:cNvPr id="3" name="Content Placeholder 2"/>
          <p:cNvSpPr>
            <a:spLocks noGrp="1"/>
          </p:cNvSpPr>
          <p:nvPr>
            <p:ph idx="1"/>
          </p:nvPr>
        </p:nvSpPr>
        <p:spPr>
          <a:xfrm>
            <a:off x="0" y="762000"/>
            <a:ext cx="9144000" cy="6096000"/>
          </a:xfrm>
        </p:spPr>
        <p:txBody>
          <a:bodyPr/>
          <a:lstStyle/>
          <a:p>
            <a:pPr marL="0" indent="0">
              <a:spcBef>
                <a:spcPts val="600"/>
              </a:spcBef>
              <a:buClr>
                <a:schemeClr val="bg2"/>
              </a:buClr>
              <a:buSzPct val="75000"/>
              <a:buNone/>
            </a:pPr>
            <a:r>
              <a:rPr lang="sq-AL" sz="2800" dirty="0" smtClean="0">
                <a:latin typeface="Calibri" panose="020F0502020204030204" pitchFamily="34" charset="0"/>
                <a:ea typeface="Verdana" panose="020B0604030504040204" pitchFamily="34" charset="0"/>
                <a:cs typeface="Calibri" panose="020F0502020204030204" pitchFamily="34" charset="0"/>
              </a:rPr>
              <a:t>Ndryshimet </a:t>
            </a:r>
            <a:r>
              <a:rPr lang="sq-AL" sz="2800" dirty="0">
                <a:latin typeface="Calibri" panose="020F0502020204030204" pitchFamily="34" charset="0"/>
                <a:ea typeface="Verdana" panose="020B0604030504040204" pitchFamily="34" charset="0"/>
                <a:cs typeface="Calibri" panose="020F0502020204030204" pitchFamily="34" charset="0"/>
              </a:rPr>
              <a:t>e kontratës të cilat janë miratuar siç duhet, por të cilat </a:t>
            </a:r>
            <a:r>
              <a:rPr lang="sq-AL" sz="2800" b="1" dirty="0">
                <a:latin typeface="Calibri" panose="020F0502020204030204" pitchFamily="34" charset="0"/>
                <a:ea typeface="Verdana" panose="020B0604030504040204" pitchFamily="34" charset="0"/>
                <a:cs typeface="Calibri" panose="020F0502020204030204" pitchFamily="34" charset="0"/>
              </a:rPr>
              <a:t>nuk japin asnjë vlerë te dukshme për projektin</a:t>
            </a:r>
            <a:r>
              <a:rPr lang="sq-AL" sz="2800" dirty="0">
                <a:latin typeface="Calibri" panose="020F0502020204030204" pitchFamily="34" charset="0"/>
                <a:ea typeface="Verdana" panose="020B0604030504040204" pitchFamily="34" charset="0"/>
                <a:cs typeface="Calibri" panose="020F0502020204030204" pitchFamily="34" charset="0"/>
              </a:rPr>
              <a:t>. Rezultojnë nga</a:t>
            </a:r>
            <a:r>
              <a:rPr lang="en-US" sz="2800" dirty="0">
                <a:latin typeface="Calibri" panose="020F0502020204030204" pitchFamily="34" charset="0"/>
                <a:ea typeface="Verdana" panose="020B0604030504040204" pitchFamily="34" charset="0"/>
                <a:cs typeface="Calibri" panose="020F0502020204030204" pitchFamily="34" charset="0"/>
              </a:rPr>
              <a:t>:</a:t>
            </a:r>
            <a:r>
              <a:rPr lang="sq-AL" sz="2800" dirty="0">
                <a:latin typeface="Calibri" panose="020F0502020204030204" pitchFamily="34" charset="0"/>
                <a:ea typeface="Verdana" panose="020B0604030504040204" pitchFamily="34" charset="0"/>
                <a:cs typeface="Calibri" panose="020F0502020204030204" pitchFamily="34" charset="0"/>
              </a:rPr>
              <a:t> Shtesa të panevojshme</a:t>
            </a:r>
            <a:r>
              <a:rPr lang="en-US" sz="2800" dirty="0" smtClean="0">
                <a:latin typeface="Calibri" panose="020F0502020204030204" pitchFamily="34" charset="0"/>
                <a:ea typeface="Verdana" panose="020B0604030504040204" pitchFamily="34" charset="0"/>
                <a:cs typeface="Calibri" panose="020F0502020204030204" pitchFamily="34" charset="0"/>
              </a:rPr>
              <a:t>.</a:t>
            </a:r>
          </a:p>
          <a:p>
            <a:pPr marL="0" indent="0">
              <a:spcBef>
                <a:spcPts val="600"/>
              </a:spcBef>
              <a:buClr>
                <a:schemeClr val="bg2"/>
              </a:buClr>
              <a:buSzPct val="75000"/>
              <a:buNone/>
            </a:pPr>
            <a:endParaRPr lang="en-US" sz="2800" dirty="0" smtClean="0">
              <a:latin typeface="Calibri" panose="020F0502020204030204" pitchFamily="34" charset="0"/>
              <a:ea typeface="Verdana" panose="020B0604030504040204" pitchFamily="34" charset="0"/>
              <a:cs typeface="Calibri" panose="020F0502020204030204" pitchFamily="34" charset="0"/>
            </a:endParaRPr>
          </a:p>
          <a:p>
            <a:pPr marL="0" indent="0">
              <a:spcBef>
                <a:spcPts val="600"/>
              </a:spcBef>
              <a:buClr>
                <a:schemeClr val="bg2"/>
              </a:buClr>
              <a:buSzPct val="75000"/>
              <a:buNone/>
            </a:pPr>
            <a:r>
              <a:rPr lang="en-US" b="1" dirty="0" smtClean="0">
                <a:solidFill>
                  <a:schemeClr val="accent1">
                    <a:lumMod val="50000"/>
                  </a:schemeClr>
                </a:solidFill>
                <a:latin typeface="Calibri" panose="020F0502020204030204" pitchFamily="34" charset="0"/>
                <a:cs typeface="Calibri" panose="020F0502020204030204" pitchFamily="34" charset="0"/>
              </a:rPr>
              <a:t>3. </a:t>
            </a:r>
            <a:r>
              <a:rPr lang="sq-AL" b="1" dirty="0" smtClean="0">
                <a:solidFill>
                  <a:schemeClr val="accent1">
                    <a:lumMod val="50000"/>
                  </a:schemeClr>
                </a:solidFill>
                <a:latin typeface="Calibri" panose="020F0502020204030204" pitchFamily="34" charset="0"/>
                <a:cs typeface="Calibri" panose="020F0502020204030204" pitchFamily="34" charset="0"/>
              </a:rPr>
              <a:t>Mbivlerësim </a:t>
            </a:r>
            <a:r>
              <a:rPr lang="sq-AL" b="1" dirty="0">
                <a:solidFill>
                  <a:schemeClr val="accent1">
                    <a:lumMod val="50000"/>
                  </a:schemeClr>
                </a:solidFill>
                <a:latin typeface="Calibri" panose="020F0502020204030204" pitchFamily="34" charset="0"/>
                <a:cs typeface="Calibri" panose="020F0502020204030204" pitchFamily="34" charset="0"/>
              </a:rPr>
              <a:t>i ndryshim</a:t>
            </a:r>
            <a:r>
              <a:rPr lang="en-US" b="1" dirty="0" err="1">
                <a:solidFill>
                  <a:schemeClr val="accent1">
                    <a:lumMod val="50000"/>
                  </a:schemeClr>
                </a:solidFill>
                <a:latin typeface="Calibri" panose="020F0502020204030204" pitchFamily="34" charset="0"/>
                <a:cs typeface="Calibri" panose="020F0502020204030204" pitchFamily="34" charset="0"/>
              </a:rPr>
              <a:t>i</a:t>
            </a:r>
            <a:r>
              <a:rPr lang="sq-AL" b="1" dirty="0">
                <a:solidFill>
                  <a:schemeClr val="accent1">
                    <a:lumMod val="50000"/>
                  </a:schemeClr>
                </a:solidFill>
                <a:latin typeface="Calibri" panose="020F0502020204030204" pitchFamily="34" charset="0"/>
                <a:cs typeface="Calibri" panose="020F0502020204030204" pitchFamily="34" charset="0"/>
              </a:rPr>
              <a:t>t të </a:t>
            </a:r>
            <a:r>
              <a:rPr lang="sq-AL" b="1" dirty="0" err="1">
                <a:solidFill>
                  <a:schemeClr val="accent1">
                    <a:lumMod val="50000"/>
                  </a:schemeClr>
                </a:solidFill>
                <a:latin typeface="Calibri" panose="020F0502020204030204" pitchFamily="34" charset="0"/>
                <a:cs typeface="Calibri" panose="020F0502020204030204" pitchFamily="34" charset="0"/>
              </a:rPr>
              <a:t>Kontrat</a:t>
            </a:r>
            <a:r>
              <a:rPr lang="en-GB" b="1" dirty="0" err="1">
                <a:solidFill>
                  <a:schemeClr val="accent1">
                    <a:lumMod val="50000"/>
                  </a:schemeClr>
                </a:solidFill>
                <a:latin typeface="Calibri" panose="020F0502020204030204" pitchFamily="34" charset="0"/>
                <a:cs typeface="Calibri" panose="020F0502020204030204" pitchFamily="34" charset="0"/>
              </a:rPr>
              <a:t>ës</a:t>
            </a:r>
            <a:endParaRPr lang="sq-AL" b="1" dirty="0">
              <a:solidFill>
                <a:schemeClr val="accent1">
                  <a:lumMod val="50000"/>
                </a:schemeClr>
              </a:solidFill>
              <a:latin typeface="Calibri" panose="020F0502020204030204" pitchFamily="34" charset="0"/>
              <a:cs typeface="Calibri" panose="020F0502020204030204" pitchFamily="34" charset="0"/>
            </a:endParaRPr>
          </a:p>
          <a:p>
            <a:pPr marL="0" indent="0">
              <a:spcBef>
                <a:spcPts val="600"/>
              </a:spcBef>
              <a:buNone/>
            </a:pPr>
            <a:r>
              <a:rPr lang="sq-AL" sz="2800" dirty="0">
                <a:latin typeface="Calibri" panose="020F0502020204030204" pitchFamily="34" charset="0"/>
                <a:ea typeface="Verdana" panose="020B0604030504040204" pitchFamily="34" charset="0"/>
                <a:cs typeface="Calibri" panose="020F0502020204030204" pitchFamily="34" charset="0"/>
              </a:rPr>
              <a:t>Urdhëresat për ndryshime të cilat janë miratuar, por janë të mbivlerësuara për objektin e punës së propozuar.</a:t>
            </a:r>
          </a:p>
          <a:p>
            <a:pPr marL="0" indent="0">
              <a:spcBef>
                <a:spcPts val="600"/>
              </a:spcBef>
              <a:buNone/>
            </a:pPr>
            <a:r>
              <a:rPr lang="en-US" sz="2800" dirty="0" smtClean="0">
                <a:latin typeface="Calibri" panose="020F0502020204030204" pitchFamily="34" charset="0"/>
                <a:ea typeface="Verdana" panose="020B0604030504040204" pitchFamily="34" charset="0"/>
                <a:cs typeface="Calibri" panose="020F0502020204030204" pitchFamily="34" charset="0"/>
              </a:rPr>
              <a:t>          </a:t>
            </a:r>
            <a:r>
              <a:rPr lang="sq-AL" sz="2800" dirty="0" smtClean="0">
                <a:latin typeface="Calibri" panose="020F0502020204030204" pitchFamily="34" charset="0"/>
                <a:ea typeface="Verdana" panose="020B0604030504040204" pitchFamily="34" charset="0"/>
                <a:cs typeface="Calibri" panose="020F0502020204030204" pitchFamily="34" charset="0"/>
              </a:rPr>
              <a:t>Mbivlerësimi </a:t>
            </a:r>
            <a:r>
              <a:rPr lang="sq-AL" sz="2800" dirty="0">
                <a:latin typeface="Calibri" panose="020F0502020204030204" pitchFamily="34" charset="0"/>
                <a:ea typeface="Verdana" panose="020B0604030504040204" pitchFamily="34" charset="0"/>
                <a:cs typeface="Calibri" panose="020F0502020204030204" pitchFamily="34" charset="0"/>
              </a:rPr>
              <a:t>vije nga: </a:t>
            </a:r>
          </a:p>
          <a:p>
            <a:pPr marL="800100" lvl="1" indent="-342900">
              <a:spcBef>
                <a:spcPts val="600"/>
              </a:spcBef>
              <a:buClr>
                <a:schemeClr val="bg2"/>
              </a:buClr>
              <a:buSzPct val="75000"/>
              <a:buFont typeface="Wingdings" pitchFamily="2" charset="2"/>
              <a:buChar char="n"/>
            </a:pPr>
            <a:r>
              <a:rPr lang="sq-AL" dirty="0">
                <a:latin typeface="Calibri" panose="020F0502020204030204" pitchFamily="34" charset="0"/>
                <a:ea typeface="Verdana" panose="020B0604030504040204" pitchFamily="34" charset="0"/>
                <a:cs typeface="Calibri" panose="020F0502020204030204" pitchFamily="34" charset="0"/>
              </a:rPr>
              <a:t>Normat e punës te fryra</a:t>
            </a:r>
            <a:r>
              <a:rPr lang="en-US" dirty="0">
                <a:latin typeface="Calibri" panose="020F0502020204030204" pitchFamily="34" charset="0"/>
                <a:ea typeface="Verdana" panose="020B0604030504040204" pitchFamily="34" charset="0"/>
                <a:cs typeface="Calibri" panose="020F0502020204030204" pitchFamily="34" charset="0"/>
              </a:rPr>
              <a:t>;</a:t>
            </a:r>
            <a:endParaRPr lang="sq-AL" dirty="0">
              <a:latin typeface="Calibri" panose="020F0502020204030204" pitchFamily="34" charset="0"/>
              <a:ea typeface="Verdana" panose="020B0604030504040204" pitchFamily="34" charset="0"/>
              <a:cs typeface="Calibri" panose="020F0502020204030204" pitchFamily="34" charset="0"/>
            </a:endParaRPr>
          </a:p>
          <a:p>
            <a:pPr marL="800100" lvl="1" indent="-342900">
              <a:spcBef>
                <a:spcPts val="600"/>
              </a:spcBef>
              <a:buClr>
                <a:schemeClr val="bg2"/>
              </a:buClr>
              <a:buSzPct val="75000"/>
              <a:buFont typeface="Wingdings" pitchFamily="2" charset="2"/>
              <a:buChar char="n"/>
            </a:pPr>
            <a:r>
              <a:rPr lang="sq-AL" dirty="0">
                <a:latin typeface="Calibri" panose="020F0502020204030204" pitchFamily="34" charset="0"/>
                <a:ea typeface="Verdana" panose="020B0604030504040204" pitchFamily="34" charset="0"/>
                <a:cs typeface="Calibri" panose="020F0502020204030204" pitchFamily="34" charset="0"/>
              </a:rPr>
              <a:t>Orë te fryra</a:t>
            </a:r>
            <a:r>
              <a:rPr lang="en-US" dirty="0">
                <a:latin typeface="Calibri" panose="020F0502020204030204" pitchFamily="34" charset="0"/>
                <a:ea typeface="Verdana" panose="020B0604030504040204" pitchFamily="34" charset="0"/>
                <a:cs typeface="Calibri" panose="020F0502020204030204" pitchFamily="34" charset="0"/>
              </a:rPr>
              <a:t>;</a:t>
            </a:r>
            <a:endParaRPr lang="sq-AL" dirty="0">
              <a:latin typeface="Calibri" panose="020F0502020204030204" pitchFamily="34" charset="0"/>
              <a:ea typeface="Verdana" panose="020B0604030504040204" pitchFamily="34" charset="0"/>
              <a:cs typeface="Calibri" panose="020F0502020204030204" pitchFamily="34" charset="0"/>
            </a:endParaRPr>
          </a:p>
          <a:p>
            <a:pPr marL="800100" lvl="1" indent="-342900">
              <a:spcBef>
                <a:spcPts val="600"/>
              </a:spcBef>
              <a:buClr>
                <a:schemeClr val="bg2"/>
              </a:buClr>
              <a:buSzPct val="75000"/>
              <a:buFont typeface="Wingdings" pitchFamily="2" charset="2"/>
              <a:buChar char="n"/>
            </a:pPr>
            <a:r>
              <a:rPr lang="sq-AL" dirty="0">
                <a:latin typeface="Calibri" panose="020F0502020204030204" pitchFamily="34" charset="0"/>
                <a:ea typeface="Verdana" panose="020B0604030504040204" pitchFamily="34" charset="0"/>
                <a:cs typeface="Calibri" panose="020F0502020204030204" pitchFamily="34" charset="0"/>
              </a:rPr>
              <a:t>Kufijtë te ekzagjeruar te fitimit</a:t>
            </a:r>
            <a:r>
              <a:rPr lang="en-US" dirty="0">
                <a:latin typeface="Calibri" panose="020F0502020204030204" pitchFamily="34" charset="0"/>
                <a:ea typeface="Verdana" panose="020B0604030504040204" pitchFamily="34" charset="0"/>
                <a:cs typeface="Calibri" panose="020F0502020204030204" pitchFamily="34" charset="0"/>
              </a:rPr>
              <a:t>;</a:t>
            </a:r>
            <a:endParaRPr lang="sq-AL" dirty="0">
              <a:latin typeface="Calibri" panose="020F0502020204030204" pitchFamily="34" charset="0"/>
              <a:ea typeface="Verdana" panose="020B0604030504040204" pitchFamily="34" charset="0"/>
              <a:cs typeface="Calibri" panose="020F0502020204030204" pitchFamily="34" charset="0"/>
            </a:endParaRPr>
          </a:p>
          <a:p>
            <a:pPr marL="800100" lvl="1" indent="-342900">
              <a:spcBef>
                <a:spcPts val="600"/>
              </a:spcBef>
              <a:buClr>
                <a:schemeClr val="bg2"/>
              </a:buClr>
              <a:buSzPct val="75000"/>
              <a:buFont typeface="Wingdings" pitchFamily="2" charset="2"/>
              <a:buChar char="n"/>
            </a:pPr>
            <a:r>
              <a:rPr lang="sq-AL" dirty="0">
                <a:latin typeface="Calibri" panose="020F0502020204030204" pitchFamily="34" charset="0"/>
                <a:ea typeface="Verdana" panose="020B0604030504040204" pitchFamily="34" charset="0"/>
                <a:cs typeface="Calibri" panose="020F0502020204030204" pitchFamily="34" charset="0"/>
              </a:rPr>
              <a:t>Llogaritje te komplikuar te tarifave (tarifa në tarifë)</a:t>
            </a:r>
            <a:r>
              <a:rPr lang="en-US" dirty="0">
                <a:latin typeface="Calibri" panose="020F0502020204030204" pitchFamily="34" charset="0"/>
                <a:ea typeface="Verdana" panose="020B0604030504040204" pitchFamily="34" charset="0"/>
                <a:cs typeface="Calibri" panose="020F0502020204030204" pitchFamily="34" charset="0"/>
              </a:rPr>
              <a:t>.</a:t>
            </a:r>
          </a:p>
          <a:p>
            <a:pPr>
              <a:spcBef>
                <a:spcPts val="600"/>
              </a:spcBef>
              <a:buClr>
                <a:schemeClr val="bg2"/>
              </a:buClr>
              <a:buSzPct val="75000"/>
              <a:buFont typeface="Wingdings" pitchFamily="2" charset="2"/>
              <a:buChar char="n"/>
            </a:pPr>
            <a:endParaRPr lang="sq-AL" dirty="0"/>
          </a:p>
        </p:txBody>
      </p:sp>
    </p:spTree>
    <p:extLst>
      <p:ext uri="{BB962C8B-B14F-4D97-AF65-F5344CB8AC3E}">
        <p14:creationId xmlns:p14="http://schemas.microsoft.com/office/powerpoint/2010/main" val="223989115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81288" cy="792163"/>
          </a:xfrm>
        </p:spPr>
        <p:txBody>
          <a:bodyPr>
            <a:normAutofit/>
          </a:bodyPr>
          <a:lstStyle/>
          <a:p>
            <a:r>
              <a:rPr lang="sq-AL" sz="3200" b="1" dirty="0" smtClean="0">
                <a:solidFill>
                  <a:schemeClr val="accent1">
                    <a:lumMod val="50000"/>
                  </a:schemeClr>
                </a:solidFill>
                <a:latin typeface="Calibri" panose="020F0502020204030204" pitchFamily="34" charset="0"/>
                <a:ea typeface="Verdana" pitchFamily="34" charset="0"/>
                <a:cs typeface="Calibri" panose="020F0502020204030204" pitchFamily="34" charset="0"/>
              </a:rPr>
              <a:t>V</a:t>
            </a:r>
            <a:r>
              <a:rPr lang="en-US" sz="3200" b="1" dirty="0" err="1" smtClean="0">
                <a:solidFill>
                  <a:schemeClr val="accent1">
                    <a:lumMod val="50000"/>
                  </a:schemeClr>
                </a:solidFill>
                <a:latin typeface="Calibri" panose="020F0502020204030204" pitchFamily="34" charset="0"/>
                <a:ea typeface="Verdana" pitchFamily="34" charset="0"/>
                <a:cs typeface="Calibri" panose="020F0502020204030204" pitchFamily="34" charset="0"/>
              </a:rPr>
              <a:t>ariacionet</a:t>
            </a:r>
            <a:r>
              <a:rPr lang="en-US" sz="3200" b="1" dirty="0" smtClean="0">
                <a:solidFill>
                  <a:schemeClr val="accent1">
                    <a:lumMod val="50000"/>
                  </a:schemeClr>
                </a:solidFill>
                <a:latin typeface="Calibri" panose="020F0502020204030204" pitchFamily="34" charset="0"/>
                <a:ea typeface="Verdana" pitchFamily="34" charset="0"/>
                <a:cs typeface="Calibri" panose="020F0502020204030204" pitchFamily="34" charset="0"/>
              </a:rPr>
              <a:t> - </a:t>
            </a:r>
            <a:r>
              <a:rPr lang="en-US" sz="3200" b="1" dirty="0" err="1" smtClean="0">
                <a:solidFill>
                  <a:schemeClr val="accent1">
                    <a:lumMod val="50000"/>
                  </a:schemeClr>
                </a:solidFill>
                <a:latin typeface="Calibri" panose="020F0502020204030204" pitchFamily="34" charset="0"/>
                <a:ea typeface="Verdana" pitchFamily="34" charset="0"/>
                <a:cs typeface="Calibri" panose="020F0502020204030204" pitchFamily="34" charset="0"/>
              </a:rPr>
              <a:t>ndyshimet</a:t>
            </a:r>
            <a:r>
              <a:rPr lang="en-US" sz="3200" b="1" dirty="0" smtClean="0">
                <a:solidFill>
                  <a:schemeClr val="accent1">
                    <a:lumMod val="50000"/>
                  </a:schemeClr>
                </a:solidFill>
                <a:latin typeface="Calibri" panose="020F0502020204030204" pitchFamily="34" charset="0"/>
                <a:ea typeface="Verdana" pitchFamily="34" charset="0"/>
                <a:cs typeface="Calibri" panose="020F0502020204030204" pitchFamily="34" charset="0"/>
              </a:rPr>
              <a:t> </a:t>
            </a:r>
            <a:r>
              <a:rPr lang="en-US" sz="3200" b="1" dirty="0" err="1" smtClean="0">
                <a:solidFill>
                  <a:schemeClr val="accent1">
                    <a:lumMod val="50000"/>
                  </a:schemeClr>
                </a:solidFill>
                <a:latin typeface="Calibri" panose="020F0502020204030204" pitchFamily="34" charset="0"/>
                <a:ea typeface="Verdana" pitchFamily="34" charset="0"/>
                <a:cs typeface="Calibri" panose="020F0502020204030204" pitchFamily="34" charset="0"/>
              </a:rPr>
              <a:t>sipas</a:t>
            </a:r>
            <a:r>
              <a:rPr lang="en-US" sz="3200" b="1" dirty="0" smtClean="0">
                <a:solidFill>
                  <a:schemeClr val="accent1">
                    <a:lumMod val="50000"/>
                  </a:schemeClr>
                </a:solidFill>
                <a:latin typeface="Calibri" panose="020F0502020204030204" pitchFamily="34" charset="0"/>
                <a:ea typeface="Verdana" pitchFamily="34" charset="0"/>
                <a:cs typeface="Calibri" panose="020F0502020204030204" pitchFamily="34" charset="0"/>
              </a:rPr>
              <a:t> </a:t>
            </a:r>
            <a:r>
              <a:rPr lang="sq-AL" sz="3200" b="1" dirty="0" smtClean="0">
                <a:solidFill>
                  <a:schemeClr val="accent1">
                    <a:lumMod val="50000"/>
                  </a:schemeClr>
                </a:solidFill>
                <a:latin typeface="Calibri" panose="020F0502020204030204" pitchFamily="34" charset="0"/>
                <a:ea typeface="Verdana" pitchFamily="34" charset="0"/>
                <a:cs typeface="Calibri" panose="020F0502020204030204" pitchFamily="34" charset="0"/>
              </a:rPr>
              <a:t>LPP</a:t>
            </a:r>
            <a:r>
              <a:rPr lang="en-US" sz="3200" b="1" dirty="0" smtClean="0">
                <a:solidFill>
                  <a:schemeClr val="accent1">
                    <a:lumMod val="50000"/>
                  </a:schemeClr>
                </a:solidFill>
                <a:latin typeface="Calibri" panose="020F0502020204030204" pitchFamily="34" charset="0"/>
                <a:ea typeface="Verdana" pitchFamily="34" charset="0"/>
                <a:cs typeface="Calibri" panose="020F0502020204030204" pitchFamily="34" charset="0"/>
              </a:rPr>
              <a:t>-</a:t>
            </a:r>
            <a:r>
              <a:rPr lang="en-US" sz="3200" b="1" dirty="0" err="1" smtClean="0">
                <a:solidFill>
                  <a:schemeClr val="accent1">
                    <a:lumMod val="50000"/>
                  </a:schemeClr>
                </a:solidFill>
                <a:latin typeface="Calibri" panose="020F0502020204030204" pitchFamily="34" charset="0"/>
                <a:ea typeface="Verdana" pitchFamily="34" charset="0"/>
                <a:cs typeface="Calibri" panose="020F0502020204030204" pitchFamily="34" charset="0"/>
              </a:rPr>
              <a:t>së</a:t>
            </a:r>
            <a:r>
              <a:rPr lang="en-US" sz="3200" b="1" dirty="0" smtClean="0">
                <a:solidFill>
                  <a:schemeClr val="accent1">
                    <a:lumMod val="50000"/>
                  </a:schemeClr>
                </a:solidFill>
                <a:latin typeface="Calibri" panose="020F0502020204030204" pitchFamily="34" charset="0"/>
                <a:ea typeface="Verdana" pitchFamily="34" charset="0"/>
                <a:cs typeface="Calibri" panose="020F0502020204030204" pitchFamily="34" charset="0"/>
              </a:rPr>
              <a:t> </a:t>
            </a:r>
            <a:r>
              <a:rPr lang="en-US" sz="3200" b="1" dirty="0" err="1" smtClean="0">
                <a:solidFill>
                  <a:schemeClr val="accent1">
                    <a:lumMod val="50000"/>
                  </a:schemeClr>
                </a:solidFill>
                <a:latin typeface="Calibri" panose="020F0502020204030204" pitchFamily="34" charset="0"/>
                <a:ea typeface="Verdana" pitchFamily="34" charset="0"/>
                <a:cs typeface="Calibri" panose="020F0502020204030204" pitchFamily="34" charset="0"/>
              </a:rPr>
              <a:t>në</a:t>
            </a:r>
            <a:r>
              <a:rPr lang="en-US" sz="3200" b="1" dirty="0" smtClean="0">
                <a:solidFill>
                  <a:schemeClr val="accent1">
                    <a:lumMod val="50000"/>
                  </a:schemeClr>
                </a:solidFill>
                <a:latin typeface="Calibri" panose="020F0502020204030204" pitchFamily="34" charset="0"/>
                <a:ea typeface="Verdana" pitchFamily="34" charset="0"/>
                <a:cs typeface="Calibri" panose="020F0502020204030204" pitchFamily="34" charset="0"/>
              </a:rPr>
              <a:t> </a:t>
            </a:r>
            <a:r>
              <a:rPr lang="sq-AL" sz="3200" b="1" dirty="0" smtClean="0">
                <a:solidFill>
                  <a:schemeClr val="accent1">
                    <a:lumMod val="50000"/>
                  </a:schemeClr>
                </a:solidFill>
                <a:latin typeface="Calibri" panose="020F0502020204030204" pitchFamily="34" charset="0"/>
                <a:ea typeface="Verdana" pitchFamily="34" charset="0"/>
                <a:cs typeface="Calibri" panose="020F0502020204030204" pitchFamily="34" charset="0"/>
              </a:rPr>
              <a:t>K</a:t>
            </a:r>
            <a:r>
              <a:rPr lang="en-US" sz="3200" b="1" dirty="0" err="1" smtClean="0">
                <a:solidFill>
                  <a:schemeClr val="accent1">
                    <a:lumMod val="50000"/>
                  </a:schemeClr>
                </a:solidFill>
                <a:latin typeface="Calibri" panose="020F0502020204030204" pitchFamily="34" charset="0"/>
                <a:ea typeface="Verdana" pitchFamily="34" charset="0"/>
                <a:cs typeface="Calibri" panose="020F0502020204030204" pitchFamily="34" charset="0"/>
              </a:rPr>
              <a:t>osovë</a:t>
            </a:r>
            <a:endParaRPr lang="sq-AL" sz="3200" b="1" dirty="0">
              <a:solidFill>
                <a:schemeClr val="accent1">
                  <a:lumMod val="50000"/>
                </a:schemeClr>
              </a:solidFill>
              <a:effectLst/>
              <a:latin typeface="Calibri" panose="020F0502020204030204" pitchFamily="34" charset="0"/>
              <a:ea typeface="Verdana" pitchFamily="34" charset="0"/>
              <a:cs typeface="Calibri" panose="020F0502020204030204" pitchFamily="34" charset="0"/>
            </a:endParaRPr>
          </a:p>
        </p:txBody>
      </p:sp>
      <p:sp>
        <p:nvSpPr>
          <p:cNvPr id="3" name="Content Placeholder 2"/>
          <p:cNvSpPr>
            <a:spLocks noGrp="1"/>
          </p:cNvSpPr>
          <p:nvPr>
            <p:ph idx="1"/>
          </p:nvPr>
        </p:nvSpPr>
        <p:spPr>
          <a:xfrm>
            <a:off x="0" y="1219200"/>
            <a:ext cx="9070848" cy="4572000"/>
          </a:xfrm>
        </p:spPr>
        <p:txBody>
          <a:bodyPr>
            <a:normAutofit fontScale="92500"/>
          </a:bodyPr>
          <a:lstStyle/>
          <a:p>
            <a:pPr algn="just"/>
            <a:r>
              <a:rPr lang="sq-AL" sz="2600" dirty="0">
                <a:latin typeface="Calibri" panose="020F0502020204030204" pitchFamily="34" charset="0"/>
                <a:ea typeface="Verdana" pitchFamily="34" charset="0"/>
                <a:cs typeface="Calibri" panose="020F0502020204030204" pitchFamily="34" charset="0"/>
              </a:rPr>
              <a:t>Variacionet në aspektin ligjor trajtohen si pjesë e aktivitetit në periudhën e </a:t>
            </a:r>
            <a:r>
              <a:rPr lang="sq-AL" sz="2600" dirty="0">
                <a:solidFill>
                  <a:srgbClr val="0070C0"/>
                </a:solidFill>
                <a:latin typeface="Calibri" panose="020F0502020204030204" pitchFamily="34" charset="0"/>
                <a:ea typeface="Verdana" pitchFamily="34" charset="0"/>
                <a:cs typeface="Calibri" panose="020F0502020204030204" pitchFamily="34" charset="0"/>
              </a:rPr>
              <a:t>para nënshkrimit</a:t>
            </a:r>
            <a:r>
              <a:rPr lang="sq-AL" sz="2600" dirty="0">
                <a:latin typeface="Calibri" panose="020F0502020204030204" pitchFamily="34" charset="0"/>
                <a:ea typeface="Verdana" pitchFamily="34" charset="0"/>
                <a:cs typeface="Calibri" panose="020F0502020204030204" pitchFamily="34" charset="0"/>
              </a:rPr>
              <a:t> por </a:t>
            </a:r>
            <a:r>
              <a:rPr lang="sq-AL" sz="2600" dirty="0">
                <a:solidFill>
                  <a:srgbClr val="0070C0"/>
                </a:solidFill>
                <a:latin typeface="Calibri" panose="020F0502020204030204" pitchFamily="34" charset="0"/>
                <a:ea typeface="Verdana" pitchFamily="34" charset="0"/>
                <a:cs typeface="Calibri" panose="020F0502020204030204" pitchFamily="34" charset="0"/>
              </a:rPr>
              <a:t>edhe të menaxhimit</a:t>
            </a:r>
            <a:r>
              <a:rPr lang="sq-AL" sz="2600" dirty="0">
                <a:solidFill>
                  <a:srgbClr val="FF0000"/>
                </a:solidFill>
                <a:latin typeface="Calibri" panose="020F0502020204030204" pitchFamily="34" charset="0"/>
                <a:ea typeface="Verdana" pitchFamily="34" charset="0"/>
                <a:cs typeface="Calibri" panose="020F0502020204030204" pitchFamily="34" charset="0"/>
              </a:rPr>
              <a:t> </a:t>
            </a:r>
            <a:r>
              <a:rPr lang="sq-AL" sz="2600" dirty="0">
                <a:latin typeface="Calibri" panose="020F0502020204030204" pitchFamily="34" charset="0"/>
                <a:ea typeface="Verdana" pitchFamily="34" charset="0"/>
                <a:cs typeface="Calibri" panose="020F0502020204030204" pitchFamily="34" charset="0"/>
              </a:rPr>
              <a:t>të kontratës</a:t>
            </a:r>
            <a:r>
              <a:rPr lang="en-US" sz="2600" dirty="0">
                <a:latin typeface="Calibri" panose="020F0502020204030204" pitchFamily="34" charset="0"/>
                <a:ea typeface="Verdana" pitchFamily="34" charset="0"/>
                <a:cs typeface="Calibri" panose="020F0502020204030204" pitchFamily="34" charset="0"/>
              </a:rPr>
              <a:t>;</a:t>
            </a:r>
            <a:endParaRPr lang="sq-AL" sz="2600" dirty="0">
              <a:latin typeface="Calibri" panose="020F0502020204030204" pitchFamily="34" charset="0"/>
              <a:ea typeface="Verdana" pitchFamily="34" charset="0"/>
              <a:cs typeface="Calibri" panose="020F0502020204030204" pitchFamily="34" charset="0"/>
            </a:endParaRPr>
          </a:p>
          <a:p>
            <a:pPr algn="just">
              <a:buNone/>
            </a:pPr>
            <a:endParaRPr lang="en-GB" sz="2600" dirty="0">
              <a:latin typeface="Calibri" panose="020F0502020204030204" pitchFamily="34" charset="0"/>
              <a:ea typeface="Verdana" pitchFamily="34" charset="0"/>
              <a:cs typeface="Calibri" panose="020F0502020204030204" pitchFamily="34" charset="0"/>
            </a:endParaRPr>
          </a:p>
          <a:p>
            <a:pPr algn="just"/>
            <a:r>
              <a:rPr lang="sq-AL" sz="2600" dirty="0">
                <a:latin typeface="Calibri" panose="020F0502020204030204" pitchFamily="34" charset="0"/>
                <a:ea typeface="Verdana" pitchFamily="34" charset="0"/>
                <a:cs typeface="Calibri" panose="020F0502020204030204" pitchFamily="34" charset="0"/>
              </a:rPr>
              <a:t>Këto aktivitete mund t’i trajtojnë </a:t>
            </a:r>
            <a:r>
              <a:rPr lang="sq-AL" sz="2600" dirty="0">
                <a:solidFill>
                  <a:srgbClr val="0070C0"/>
                </a:solidFill>
                <a:latin typeface="Calibri" panose="020F0502020204030204" pitchFamily="34" charset="0"/>
                <a:ea typeface="Verdana" pitchFamily="34" charset="0"/>
                <a:cs typeface="Calibri" panose="020F0502020204030204" pitchFamily="34" charset="0"/>
              </a:rPr>
              <a:t>disa kushte të veçanta </a:t>
            </a:r>
            <a:r>
              <a:rPr lang="sq-AL" sz="2600" dirty="0">
                <a:latin typeface="Calibri" panose="020F0502020204030204" pitchFamily="34" charset="0"/>
                <a:ea typeface="Verdana" pitchFamily="34" charset="0"/>
                <a:cs typeface="Calibri" panose="020F0502020204030204" pitchFamily="34" charset="0"/>
              </a:rPr>
              <a:t>të kontratës si,  kushtet e pagesës, inspektimit të mallit, dorëzimit e </a:t>
            </a:r>
            <a:r>
              <a:rPr lang="sq-AL" sz="2600" dirty="0" err="1">
                <a:latin typeface="Calibri" panose="020F0502020204030204" pitchFamily="34" charset="0"/>
                <a:ea typeface="Verdana" pitchFamily="34" charset="0"/>
                <a:cs typeface="Calibri" panose="020F0502020204030204" pitchFamily="34" charset="0"/>
              </a:rPr>
              <a:t>precizime</a:t>
            </a:r>
            <a:r>
              <a:rPr lang="sq-AL" sz="2600" dirty="0">
                <a:latin typeface="Calibri" panose="020F0502020204030204" pitchFamily="34" charset="0"/>
                <a:ea typeface="Verdana" pitchFamily="34" charset="0"/>
                <a:cs typeface="Calibri" panose="020F0502020204030204" pitchFamily="34" charset="0"/>
              </a:rPr>
              <a:t> tjera te vogla, të cilat parashihen në Ligj</a:t>
            </a:r>
            <a:r>
              <a:rPr lang="en-US" sz="2600" dirty="0">
                <a:latin typeface="Calibri" panose="020F0502020204030204" pitchFamily="34" charset="0"/>
                <a:ea typeface="Verdana" pitchFamily="34" charset="0"/>
                <a:cs typeface="Calibri" panose="020F0502020204030204" pitchFamily="34" charset="0"/>
              </a:rPr>
              <a:t>;</a:t>
            </a:r>
            <a:endParaRPr lang="sq-AL" sz="2600" dirty="0">
              <a:latin typeface="Calibri" panose="020F0502020204030204" pitchFamily="34" charset="0"/>
              <a:ea typeface="Verdana" pitchFamily="34" charset="0"/>
              <a:cs typeface="Calibri" panose="020F0502020204030204" pitchFamily="34" charset="0"/>
            </a:endParaRPr>
          </a:p>
          <a:p>
            <a:pPr algn="just">
              <a:buNone/>
            </a:pPr>
            <a:endParaRPr lang="en-US" sz="2600" dirty="0">
              <a:latin typeface="Calibri" panose="020F0502020204030204" pitchFamily="34" charset="0"/>
              <a:ea typeface="Verdana" pitchFamily="34" charset="0"/>
              <a:cs typeface="Calibri" panose="020F0502020204030204" pitchFamily="34" charset="0"/>
            </a:endParaRPr>
          </a:p>
          <a:p>
            <a:pPr algn="just"/>
            <a:r>
              <a:rPr lang="sq-AL" sz="2600" dirty="0">
                <a:latin typeface="Calibri" panose="020F0502020204030204" pitchFamily="34" charset="0"/>
                <a:ea typeface="Verdana" pitchFamily="34" charset="0"/>
                <a:cs typeface="Calibri" panose="020F0502020204030204" pitchFamily="34" charset="0"/>
              </a:rPr>
              <a:t>Procedurat standarde të prokurimit  e minimizojnë mjaft shumë mundësinë e devijimit nga kërkesat e specifikuara në dosje të tenderit , në veçanti </a:t>
            </a:r>
            <a:r>
              <a:rPr lang="sq-AL" sz="2600" dirty="0">
                <a:solidFill>
                  <a:srgbClr val="0070C0"/>
                </a:solidFill>
                <a:latin typeface="Calibri" panose="020F0502020204030204" pitchFamily="34" charset="0"/>
                <a:ea typeface="Verdana" pitchFamily="34" charset="0"/>
                <a:cs typeface="Calibri" panose="020F0502020204030204" pitchFamily="34" charset="0"/>
              </a:rPr>
              <a:t>çmimi fiks i kontratave </a:t>
            </a:r>
            <a:r>
              <a:rPr lang="sq-AL" sz="2600" dirty="0">
                <a:latin typeface="Calibri" panose="020F0502020204030204" pitchFamily="34" charset="0"/>
                <a:ea typeface="Verdana" pitchFamily="34" charset="0"/>
                <a:cs typeface="Calibri" panose="020F0502020204030204" pitchFamily="34" charset="0"/>
              </a:rPr>
              <a:t>në tërë kohëzgjatjen e saj</a:t>
            </a:r>
            <a:r>
              <a:rPr lang="en-US" sz="2600" dirty="0">
                <a:latin typeface="Calibri" panose="020F0502020204030204" pitchFamily="34" charset="0"/>
                <a:ea typeface="Verdana" pitchFamily="34" charset="0"/>
                <a:cs typeface="Calibri" panose="020F0502020204030204" pitchFamily="34" charset="0"/>
              </a:rPr>
              <a:t>.</a:t>
            </a:r>
            <a:endParaRPr lang="sq-AL" sz="2600" dirty="0">
              <a:latin typeface="Calibri" panose="020F0502020204030204" pitchFamily="34" charset="0"/>
              <a:ea typeface="Verdana" pitchFamily="34" charset="0"/>
              <a:cs typeface="Calibri" panose="020F0502020204030204" pitchFamily="34" charset="0"/>
            </a:endParaRPr>
          </a:p>
          <a:p>
            <a:pPr>
              <a:buNone/>
            </a:pPr>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pPr marL="0" indent="0">
              <a:buNone/>
            </a:pPr>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fld id="{CE7EC0EA-2259-48F7-8ABA-D727C5429950}" type="slidenum">
              <a:rPr lang="en-US" smtClean="0"/>
              <a:pPr/>
              <a:t>104</a:t>
            </a:fld>
            <a:endParaRPr lang="en-US" dirty="0"/>
          </a:p>
        </p:txBody>
      </p:sp>
      <p:sp>
        <p:nvSpPr>
          <p:cNvPr id="5" name="Title 1"/>
          <p:cNvSpPr txBox="1">
            <a:spLocks/>
          </p:cNvSpPr>
          <p:nvPr/>
        </p:nvSpPr>
        <p:spPr>
          <a:xfrm>
            <a:off x="609600" y="228600"/>
            <a:ext cx="8153400" cy="9906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3600" b="0" i="0" u="none" strike="noStrike" kern="1200" cap="none" spc="0" normalizeH="0" baseline="0" noProof="0" dirty="0">
              <a:ln>
                <a:noFill/>
              </a:ln>
              <a:solidFill>
                <a:schemeClr val="tx2"/>
              </a:solidFill>
              <a:effectLst/>
              <a:uLnTx/>
              <a:uFillTx/>
              <a:ea typeface="+mj-ea"/>
              <a:cs typeface="+mj-cs"/>
            </a:endParaRPr>
          </a:p>
        </p:txBody>
      </p:sp>
      <p:sp>
        <p:nvSpPr>
          <p:cNvPr id="7" name="Rectangle 6"/>
          <p:cNvSpPr/>
          <p:nvPr/>
        </p:nvSpPr>
        <p:spPr>
          <a:xfrm>
            <a:off x="2286000" y="3105835"/>
            <a:ext cx="4572000" cy="646331"/>
          </a:xfrm>
          <a:prstGeom prst="rect">
            <a:avLst/>
          </a:prstGeom>
        </p:spPr>
        <p:txBody>
          <a:bodyPr>
            <a:spAutoFit/>
          </a:bodyPr>
          <a:lstStyle/>
          <a:p>
            <a:r>
              <a:rPr lang="en-US" dirty="0">
                <a:latin typeface="Tw Cen MT" pitchFamily="34" charset="0"/>
              </a:rPr>
              <a:t/>
            </a:r>
            <a:br>
              <a:rPr lang="en-US" dirty="0">
                <a:latin typeface="Tw Cen MT" pitchFamily="34" charset="0"/>
              </a:rPr>
            </a:br>
            <a:endParaRPr lang="en-US" dirty="0"/>
          </a:p>
        </p:txBody>
      </p:sp>
    </p:spTree>
    <p:extLst>
      <p:ext uri="{BB962C8B-B14F-4D97-AF65-F5344CB8AC3E}">
        <p14:creationId xmlns:p14="http://schemas.microsoft.com/office/powerpoint/2010/main" val="321268130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73162"/>
          </a:xfrm>
        </p:spPr>
        <p:txBody>
          <a:bodyPr/>
          <a:lstStyle/>
          <a:p>
            <a:r>
              <a:rPr lang="en-US" sz="3200" b="1" i="1" dirty="0" smtClean="0">
                <a:solidFill>
                  <a:schemeClr val="accent1">
                    <a:lumMod val="50000"/>
                  </a:schemeClr>
                </a:solidFill>
                <a:latin typeface="Calibri" panose="020F0502020204030204" pitchFamily="34" charset="0"/>
                <a:cs typeface="Calibri" panose="020F0502020204030204" pitchFamily="34" charset="0"/>
              </a:rPr>
              <a:t>N</a:t>
            </a:r>
            <a:r>
              <a:rPr lang="sq-AL" sz="3200" b="1" i="1" dirty="0" err="1" smtClean="0">
                <a:solidFill>
                  <a:schemeClr val="accent1">
                    <a:lumMod val="50000"/>
                  </a:schemeClr>
                </a:solidFill>
                <a:latin typeface="Calibri" panose="020F0502020204030204" pitchFamily="34" charset="0"/>
                <a:cs typeface="Calibri" panose="020F0502020204030204" pitchFamily="34" charset="0"/>
              </a:rPr>
              <a:t>dryshimet</a:t>
            </a:r>
            <a:r>
              <a:rPr lang="sq-AL" sz="3200" b="1" i="1" dirty="0" smtClean="0">
                <a:solidFill>
                  <a:schemeClr val="accent1">
                    <a:lumMod val="50000"/>
                  </a:schemeClr>
                </a:solidFill>
                <a:latin typeface="Calibri" panose="020F0502020204030204" pitchFamily="34" charset="0"/>
                <a:cs typeface="Calibri" panose="020F0502020204030204" pitchFamily="34" charset="0"/>
              </a:rPr>
              <a:t> </a:t>
            </a:r>
            <a:r>
              <a:rPr lang="sq-AL" sz="3200" b="1" i="1" dirty="0">
                <a:solidFill>
                  <a:schemeClr val="accent1">
                    <a:lumMod val="50000"/>
                  </a:schemeClr>
                </a:solidFill>
                <a:latin typeface="Calibri" panose="020F0502020204030204" pitchFamily="34" charset="0"/>
                <a:cs typeface="Calibri" panose="020F0502020204030204" pitchFamily="34" charset="0"/>
              </a:rPr>
              <a:t>në kontratë gjatë ekzekutimit të kontratës?</a:t>
            </a:r>
            <a:r>
              <a:rPr lang="sq-AL" sz="3200" dirty="0">
                <a:solidFill>
                  <a:schemeClr val="accent1">
                    <a:lumMod val="50000"/>
                  </a:schemeClr>
                </a:solidFill>
                <a:latin typeface="Calibri" panose="020F0502020204030204" pitchFamily="34" charset="0"/>
                <a:cs typeface="Calibri" panose="020F0502020204030204" pitchFamily="34" charset="0"/>
              </a:rPr>
              <a:t/>
            </a:r>
            <a:br>
              <a:rPr lang="sq-AL" sz="3200" dirty="0">
                <a:solidFill>
                  <a:schemeClr val="accent1">
                    <a:lumMod val="50000"/>
                  </a:schemeClr>
                </a:solidFill>
                <a:latin typeface="Calibri" panose="020F0502020204030204" pitchFamily="34" charset="0"/>
                <a:cs typeface="Calibri" panose="020F0502020204030204" pitchFamily="34" charset="0"/>
              </a:rPr>
            </a:br>
            <a:endParaRPr lang="sq-AL" sz="3200" dirty="0">
              <a:solidFill>
                <a:schemeClr val="accent1">
                  <a:lumMod val="50000"/>
                </a:schemeClr>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3855" y="1447800"/>
            <a:ext cx="9144000" cy="4876800"/>
          </a:xfrm>
        </p:spPr>
        <p:txBody>
          <a:bodyPr/>
          <a:lstStyle/>
          <a:p>
            <a:r>
              <a:rPr lang="sq-AL" sz="2400" dirty="0">
                <a:latin typeface="Calibri" panose="020F0502020204030204" pitchFamily="34" charset="0"/>
                <a:cs typeface="Calibri" panose="020F0502020204030204" pitchFamily="34" charset="0"/>
              </a:rPr>
              <a:t>Në përgjithësi kontratat gjatë ekzekutimit mund të ndryshohen kur ato </a:t>
            </a:r>
            <a:r>
              <a:rPr lang="en-US" sz="2400" dirty="0" err="1">
                <a:latin typeface="Calibri" panose="020F0502020204030204" pitchFamily="34" charset="0"/>
                <a:cs typeface="Calibri" panose="020F0502020204030204" pitchFamily="34" charset="0"/>
              </a:rPr>
              <a:t>ndryshime</a:t>
            </a:r>
            <a:r>
              <a:rPr lang="en-US" sz="2400" dirty="0">
                <a:latin typeface="Calibri" panose="020F0502020204030204" pitchFamily="34" charset="0"/>
                <a:cs typeface="Calibri" panose="020F0502020204030204" pitchFamily="34" charset="0"/>
              </a:rPr>
              <a:t> </a:t>
            </a:r>
            <a:r>
              <a:rPr lang="sq-AL" sz="2400" dirty="0">
                <a:latin typeface="Calibri" panose="020F0502020204030204" pitchFamily="34" charset="0"/>
                <a:cs typeface="Calibri" panose="020F0502020204030204" pitchFamily="34" charset="0"/>
              </a:rPr>
              <a:t>janë </a:t>
            </a:r>
            <a:r>
              <a:rPr lang="sq-AL" sz="2400" b="1" dirty="0">
                <a:latin typeface="Calibri" panose="020F0502020204030204" pitchFamily="34" charset="0"/>
                <a:cs typeface="Calibri" panose="020F0502020204030204" pitchFamily="34" charset="0"/>
              </a:rPr>
              <a:t>jo-thelbësore</a:t>
            </a:r>
            <a:r>
              <a:rPr lang="sq-AL" sz="2400" b="1" dirty="0" smtClean="0">
                <a:latin typeface="Calibri" panose="020F0502020204030204" pitchFamily="34" charset="0"/>
                <a:cs typeface="Calibri" panose="020F0502020204030204" pitchFamily="34" charset="0"/>
              </a:rPr>
              <a:t>.</a:t>
            </a:r>
            <a:endParaRPr lang="en-US" sz="2400" dirty="0" smtClean="0">
              <a:latin typeface="Calibri" panose="020F0502020204030204" pitchFamily="34" charset="0"/>
              <a:cs typeface="Calibri" panose="020F0502020204030204" pitchFamily="34" charset="0"/>
            </a:endParaRPr>
          </a:p>
          <a:p>
            <a:r>
              <a:rPr lang="sq-AL" sz="2400" dirty="0" smtClean="0">
                <a:latin typeface="Calibri" panose="020F0502020204030204" pitchFamily="34" charset="0"/>
                <a:cs typeface="Calibri" panose="020F0502020204030204" pitchFamily="34" charset="0"/>
              </a:rPr>
              <a:t>Në </a:t>
            </a:r>
            <a:r>
              <a:rPr lang="sq-AL" sz="2400" dirty="0">
                <a:latin typeface="Calibri" panose="020F0502020204030204" pitchFamily="34" charset="0"/>
                <a:cs typeface="Calibri" panose="020F0502020204030204" pitchFamily="34" charset="0"/>
              </a:rPr>
              <a:t>përgjithësi, Autoritetit Kontraktues dhe Operatorit Ekonomik nuk i </a:t>
            </a:r>
            <a:r>
              <a:rPr lang="sq-AL" sz="2400" b="1" dirty="0">
                <a:latin typeface="Calibri" panose="020F0502020204030204" pitchFamily="34" charset="0"/>
                <a:cs typeface="Calibri" panose="020F0502020204030204" pitchFamily="34" charset="0"/>
              </a:rPr>
              <a:t>lejohet që të bien dakord për të ndryshuar një kontratë ekzistuese </a:t>
            </a:r>
            <a:r>
              <a:rPr lang="sq-AL" sz="2400" dirty="0">
                <a:latin typeface="Calibri" panose="020F0502020204030204" pitchFamily="34" charset="0"/>
                <a:cs typeface="Calibri" panose="020F0502020204030204" pitchFamily="34" charset="0"/>
              </a:rPr>
              <a:t>sepse një veprim i tillë do të konsiderohet shkelje e </a:t>
            </a:r>
            <a:r>
              <a:rPr lang="sq-AL" sz="2400" b="1" dirty="0">
                <a:latin typeface="Calibri" panose="020F0502020204030204" pitchFamily="34" charset="0"/>
                <a:cs typeface="Calibri" panose="020F0502020204030204" pitchFamily="34" charset="0"/>
              </a:rPr>
              <a:t>parimit</a:t>
            </a:r>
            <a:r>
              <a:rPr lang="sq-AL" sz="2400" dirty="0">
                <a:latin typeface="Calibri" panose="020F0502020204030204" pitchFamily="34" charset="0"/>
                <a:cs typeface="Calibri" panose="020F0502020204030204" pitchFamily="34" charset="0"/>
              </a:rPr>
              <a:t> të </a:t>
            </a:r>
            <a:r>
              <a:rPr lang="sq-AL" sz="2400" b="1" dirty="0">
                <a:latin typeface="Calibri" panose="020F0502020204030204" pitchFamily="34" charset="0"/>
                <a:cs typeface="Calibri" panose="020F0502020204030204" pitchFamily="34" charset="0"/>
              </a:rPr>
              <a:t>konkurrencës dhe e trajtimit të barabartë</a:t>
            </a:r>
            <a:r>
              <a:rPr lang="sq-AL" sz="2400" dirty="0" smtClean="0">
                <a:latin typeface="Calibri" panose="020F0502020204030204" pitchFamily="34" charset="0"/>
                <a:cs typeface="Calibri" panose="020F0502020204030204" pitchFamily="34" charset="0"/>
              </a:rPr>
              <a:t>.</a:t>
            </a:r>
            <a:endParaRPr lang="en-US" sz="2400" dirty="0" smtClean="0">
              <a:latin typeface="Calibri" panose="020F0502020204030204" pitchFamily="34" charset="0"/>
              <a:cs typeface="Calibri" panose="020F0502020204030204" pitchFamily="34" charset="0"/>
            </a:endParaRPr>
          </a:p>
          <a:p>
            <a:r>
              <a:rPr lang="sq-AL" sz="2400" dirty="0" smtClean="0">
                <a:latin typeface="Calibri" panose="020F0502020204030204" pitchFamily="34" charset="0"/>
                <a:cs typeface="Calibri" panose="020F0502020204030204" pitchFamily="34" charset="0"/>
              </a:rPr>
              <a:t>Megjithatë</a:t>
            </a:r>
            <a:r>
              <a:rPr lang="sq-AL" sz="2400" dirty="0">
                <a:latin typeface="Calibri" panose="020F0502020204030204" pitchFamily="34" charset="0"/>
                <a:cs typeface="Calibri" panose="020F0502020204030204" pitchFamily="34" charset="0"/>
              </a:rPr>
              <a:t>, në praktikë mund të </a:t>
            </a:r>
            <a:r>
              <a:rPr lang="sq-AL" sz="2400" b="1" dirty="0">
                <a:latin typeface="Calibri" panose="020F0502020204030204" pitchFamily="34" charset="0"/>
                <a:cs typeface="Calibri" panose="020F0502020204030204" pitchFamily="34" charset="0"/>
              </a:rPr>
              <a:t>jetë i nevojshëm një ndryshim i ligjshëm </a:t>
            </a:r>
            <a:r>
              <a:rPr lang="sq-AL" sz="2400" dirty="0">
                <a:latin typeface="Calibri" panose="020F0502020204030204" pitchFamily="34" charset="0"/>
                <a:cs typeface="Calibri" panose="020F0502020204030204" pitchFamily="34" charset="0"/>
              </a:rPr>
              <a:t>i një kontrate publike ekzistuese.</a:t>
            </a:r>
          </a:p>
          <a:p>
            <a:pPr>
              <a:buFont typeface="Arial" panose="020B0604020202020204" pitchFamily="34" charset="0"/>
              <a:buChar char="•"/>
            </a:pPr>
            <a:r>
              <a:rPr lang="sq-AL" sz="2400" dirty="0">
                <a:latin typeface="Calibri" panose="020F0502020204030204" pitchFamily="34" charset="0"/>
                <a:cs typeface="Calibri" panose="020F0502020204030204" pitchFamily="34" charset="0"/>
              </a:rPr>
              <a:t>Shembujt praktik përfshijnë situatat ku kanë ndryshuar </a:t>
            </a:r>
            <a:r>
              <a:rPr lang="sq-AL" sz="2400" b="1" dirty="0">
                <a:latin typeface="Calibri" panose="020F0502020204030204" pitchFamily="34" charset="0"/>
                <a:cs typeface="Calibri" panose="020F0502020204030204" pitchFamily="34" charset="0"/>
              </a:rPr>
              <a:t>indekset</a:t>
            </a:r>
            <a:r>
              <a:rPr lang="sq-AL" sz="2400" dirty="0">
                <a:latin typeface="Calibri" panose="020F0502020204030204" pitchFamily="34" charset="0"/>
                <a:cs typeface="Calibri" panose="020F0502020204030204" pitchFamily="34" charset="0"/>
              </a:rPr>
              <a:t> e </a:t>
            </a:r>
            <a:r>
              <a:rPr lang="sq-AL" sz="2400" b="1" dirty="0">
                <a:latin typeface="Calibri" panose="020F0502020204030204" pitchFamily="34" charset="0"/>
                <a:cs typeface="Calibri" panose="020F0502020204030204" pitchFamily="34" charset="0"/>
              </a:rPr>
              <a:t>çmimeve</a:t>
            </a:r>
            <a:r>
              <a:rPr lang="sq-AL" sz="2400" dirty="0">
                <a:latin typeface="Calibri" panose="020F0502020204030204" pitchFamily="34" charset="0"/>
                <a:cs typeface="Calibri" panose="020F0502020204030204" pitchFamily="34" charset="0"/>
              </a:rPr>
              <a:t>, kanë ndodhur </a:t>
            </a:r>
            <a:r>
              <a:rPr lang="sq-AL" sz="2400" b="1" dirty="0">
                <a:latin typeface="Calibri" panose="020F0502020204030204" pitchFamily="34" charset="0"/>
                <a:cs typeface="Calibri" panose="020F0502020204030204" pitchFamily="34" charset="0"/>
              </a:rPr>
              <a:t>rrethanat e paparashikueshme</a:t>
            </a:r>
            <a:r>
              <a:rPr lang="sq-AL" sz="2400" dirty="0">
                <a:latin typeface="Calibri" panose="020F0502020204030204" pitchFamily="34" charset="0"/>
                <a:cs typeface="Calibri" panose="020F0502020204030204" pitchFamily="34" charset="0"/>
              </a:rPr>
              <a:t>, ose kanë </a:t>
            </a:r>
            <a:r>
              <a:rPr lang="sq-AL" sz="2400" b="1" dirty="0">
                <a:latin typeface="Calibri" panose="020F0502020204030204" pitchFamily="34" charset="0"/>
                <a:cs typeface="Calibri" panose="020F0502020204030204" pitchFamily="34" charset="0"/>
              </a:rPr>
              <a:t>lindur vështirësitë teknike </a:t>
            </a:r>
            <a:r>
              <a:rPr lang="sq-AL" sz="2400" dirty="0">
                <a:latin typeface="Calibri" panose="020F0502020204030204" pitchFamily="34" charset="0"/>
                <a:cs typeface="Calibri" panose="020F0502020204030204" pitchFamily="34" charset="0"/>
              </a:rPr>
              <a:t>gjatë fazës së operimit që ndikojnë në rezultat dhe /ose e </a:t>
            </a:r>
            <a:r>
              <a:rPr lang="sq-AL" sz="2400" b="1" dirty="0">
                <a:latin typeface="Calibri" panose="020F0502020204030204" pitchFamily="34" charset="0"/>
                <a:cs typeface="Calibri" panose="020F0502020204030204" pitchFamily="34" charset="0"/>
              </a:rPr>
              <a:t>pamundësojnë përfundimin e një projekti</a:t>
            </a:r>
            <a:r>
              <a:rPr lang="sq-AL" sz="2400" dirty="0">
                <a:latin typeface="Calibri" panose="020F0502020204030204" pitchFamily="34" charset="0"/>
                <a:cs typeface="Calibri" panose="020F0502020204030204" pitchFamily="34" charset="0"/>
              </a:rPr>
              <a:t>.</a:t>
            </a:r>
            <a:endParaRPr lang="en-US" sz="2400" dirty="0">
              <a:latin typeface="Calibri" panose="020F0502020204030204" pitchFamily="34" charset="0"/>
              <a:cs typeface="Calibri" panose="020F0502020204030204" pitchFamily="34" charset="0"/>
            </a:endParaRPr>
          </a:p>
          <a:p>
            <a:pPr marL="0" indent="0">
              <a:buNone/>
            </a:pPr>
            <a:endParaRPr lang="sq-AL"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9172393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33688" cy="762000"/>
          </a:xfrm>
        </p:spPr>
        <p:txBody>
          <a:bodyPr/>
          <a:lstStyle/>
          <a:p>
            <a:r>
              <a:rPr lang="sq-AL" sz="3200" dirty="0">
                <a:solidFill>
                  <a:schemeClr val="bg2">
                    <a:lumMod val="60000"/>
                    <a:lumOff val="40000"/>
                  </a:schemeClr>
                </a:solidFill>
                <a:latin typeface="Calibri" panose="020F0502020204030204" pitchFamily="34" charset="0"/>
                <a:cs typeface="Calibri" panose="020F0502020204030204" pitchFamily="34" charset="0"/>
              </a:rPr>
              <a:t>RRUOPP </a:t>
            </a:r>
            <a:r>
              <a:rPr lang="sq-AL" sz="3200" b="1" i="1" dirty="0">
                <a:solidFill>
                  <a:schemeClr val="bg2">
                    <a:lumMod val="60000"/>
                    <a:lumOff val="40000"/>
                  </a:schemeClr>
                </a:solidFill>
                <a:latin typeface="Calibri" panose="020F0502020204030204" pitchFamily="34" charset="0"/>
                <a:cs typeface="Calibri" panose="020F0502020204030204" pitchFamily="34" charset="0"/>
              </a:rPr>
              <a:t>“Ndryshimi i kontratës</a:t>
            </a:r>
            <a:endParaRPr lang="sq-AL" sz="3200" dirty="0">
              <a:solidFill>
                <a:schemeClr val="bg2">
                  <a:lumMod val="60000"/>
                  <a:lumOff val="40000"/>
                </a:schemeClr>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0" y="914400"/>
            <a:ext cx="8933688" cy="5943600"/>
          </a:xfrm>
        </p:spPr>
        <p:txBody>
          <a:bodyPr/>
          <a:lstStyle/>
          <a:p>
            <a:r>
              <a:rPr lang="sq-AL" sz="2400" dirty="0" smtClean="0">
                <a:latin typeface="Calibri" panose="020F0502020204030204" pitchFamily="34" charset="0"/>
                <a:cs typeface="Calibri" panose="020F0502020204030204" pitchFamily="34" charset="0"/>
              </a:rPr>
              <a:t>Nenet </a:t>
            </a:r>
            <a:r>
              <a:rPr lang="sq-AL" sz="2400" dirty="0">
                <a:latin typeface="Calibri" panose="020F0502020204030204" pitchFamily="34" charset="0"/>
                <a:cs typeface="Calibri" panose="020F0502020204030204" pitchFamily="34" charset="0"/>
              </a:rPr>
              <a:t>61.21-61.25 të RRUOPP </a:t>
            </a:r>
            <a:r>
              <a:rPr lang="sq-AL" sz="2400" b="1" i="1" dirty="0">
                <a:latin typeface="Calibri" panose="020F0502020204030204" pitchFamily="34" charset="0"/>
                <a:cs typeface="Calibri" panose="020F0502020204030204" pitchFamily="34" charset="0"/>
              </a:rPr>
              <a:t>“Ndryshimi i kontratës</a:t>
            </a:r>
            <a:r>
              <a:rPr lang="sq-AL" sz="2400" b="1" i="1" dirty="0" smtClean="0">
                <a:latin typeface="Calibri" panose="020F0502020204030204" pitchFamily="34" charset="0"/>
                <a:cs typeface="Calibri" panose="020F0502020204030204" pitchFamily="34" charset="0"/>
              </a:rPr>
              <a:t>”</a:t>
            </a:r>
            <a:r>
              <a:rPr lang="en-US" sz="2400" b="1" i="1" dirty="0" smtClean="0">
                <a:latin typeface="Calibri" panose="020F0502020204030204" pitchFamily="34" charset="0"/>
                <a:cs typeface="Calibri" panose="020F0502020204030204" pitchFamily="34" charset="0"/>
              </a:rPr>
              <a:t> </a:t>
            </a:r>
            <a:r>
              <a:rPr lang="sq-AL" sz="2400" dirty="0" smtClean="0">
                <a:latin typeface="Calibri" panose="020F0502020204030204" pitchFamily="34" charset="0"/>
                <a:cs typeface="Calibri" panose="020F0502020204030204" pitchFamily="34" charset="0"/>
              </a:rPr>
              <a:t>rregullon </a:t>
            </a:r>
            <a:r>
              <a:rPr lang="sq-AL" sz="2400" dirty="0">
                <a:latin typeface="Calibri" panose="020F0502020204030204" pitchFamily="34" charset="0"/>
                <a:cs typeface="Calibri" panose="020F0502020204030204" pitchFamily="34" charset="0"/>
              </a:rPr>
              <a:t>shprehimisht </a:t>
            </a:r>
            <a:r>
              <a:rPr lang="sq-AL" sz="2400" b="1" dirty="0">
                <a:latin typeface="Calibri" panose="020F0502020204030204" pitchFamily="34" charset="0"/>
                <a:cs typeface="Calibri" panose="020F0502020204030204" pitchFamily="34" charset="0"/>
              </a:rPr>
              <a:t>procedurat për ndryshimin e mundshëm në një kontrate publike</a:t>
            </a:r>
            <a:r>
              <a:rPr lang="sq-AL" sz="2400" b="1" dirty="0" smtClean="0">
                <a:latin typeface="Calibri" panose="020F0502020204030204" pitchFamily="34" charset="0"/>
                <a:cs typeface="Calibri" panose="020F0502020204030204" pitchFamily="34" charset="0"/>
              </a:rPr>
              <a:t>.</a:t>
            </a:r>
            <a:endParaRPr lang="en-US" sz="2400" b="1" dirty="0" smtClean="0">
              <a:latin typeface="Calibri" panose="020F0502020204030204" pitchFamily="34" charset="0"/>
              <a:cs typeface="Calibri" panose="020F0502020204030204" pitchFamily="34" charset="0"/>
            </a:endParaRPr>
          </a:p>
          <a:p>
            <a:r>
              <a:rPr lang="sq-AL" sz="2400" dirty="0">
                <a:latin typeface="Calibri" panose="020F0502020204030204" pitchFamily="34" charset="0"/>
                <a:cs typeface="Calibri" panose="020F0502020204030204" pitchFamily="34" charset="0"/>
              </a:rPr>
              <a:t>Ndryshimet e kontratës pavarësisht nga vlera e tyre lejohen pa një procedurë të re të prokurimit </a:t>
            </a:r>
            <a:r>
              <a:rPr lang="en-US" sz="2400" dirty="0" err="1" smtClean="0">
                <a:latin typeface="Calibri" panose="020F0502020204030204" pitchFamily="34" charset="0"/>
                <a:cs typeface="Calibri" panose="020F0502020204030204" pitchFamily="34" charset="0"/>
              </a:rPr>
              <a:t>atëhere</a:t>
            </a:r>
            <a:r>
              <a:rPr lang="en-US" sz="2400" dirty="0" smtClean="0">
                <a:latin typeface="Calibri" panose="020F0502020204030204" pitchFamily="34" charset="0"/>
                <a:cs typeface="Calibri" panose="020F0502020204030204" pitchFamily="34" charset="0"/>
              </a:rPr>
              <a:t> </a:t>
            </a:r>
            <a:r>
              <a:rPr lang="sq-AL" sz="2400" b="1" dirty="0" smtClean="0">
                <a:latin typeface="Calibri" panose="020F0502020204030204" pitchFamily="34" charset="0"/>
                <a:cs typeface="Calibri" panose="020F0502020204030204" pitchFamily="34" charset="0"/>
              </a:rPr>
              <a:t>kur </a:t>
            </a:r>
            <a:r>
              <a:rPr lang="sq-AL" sz="2400" b="1" dirty="0">
                <a:latin typeface="Calibri" panose="020F0502020204030204" pitchFamily="34" charset="0"/>
                <a:cs typeface="Calibri" panose="020F0502020204030204" pitchFamily="34" charset="0"/>
              </a:rPr>
              <a:t>ato fillimisht parashihen në dokumentet e tenderimit me dispozitë të veçantë të rishikimit të çmimeve</a:t>
            </a:r>
            <a:r>
              <a:rPr lang="sq-AL" sz="2400" b="1" dirty="0" smtClean="0">
                <a:latin typeface="Calibri" panose="020F0502020204030204" pitchFamily="34" charset="0"/>
                <a:cs typeface="Calibri" panose="020F0502020204030204" pitchFamily="34" charset="0"/>
              </a:rPr>
              <a:t>.</a:t>
            </a:r>
            <a:endParaRPr lang="en-US" sz="2400" b="1" dirty="0" smtClean="0">
              <a:latin typeface="Calibri" panose="020F0502020204030204" pitchFamily="34" charset="0"/>
              <a:cs typeface="Calibri" panose="020F0502020204030204" pitchFamily="34" charset="0"/>
            </a:endParaRPr>
          </a:p>
          <a:p>
            <a:r>
              <a:rPr lang="sq-AL" sz="2400" dirty="0">
                <a:latin typeface="Calibri" panose="020F0502020204030204" pitchFamily="34" charset="0"/>
                <a:cs typeface="Calibri" panose="020F0502020204030204" pitchFamily="34" charset="0"/>
              </a:rPr>
              <a:t>Për shembull: ndryshimet në </a:t>
            </a:r>
            <a:r>
              <a:rPr lang="sq-AL" sz="2400" b="1" dirty="0">
                <a:latin typeface="Calibri" panose="020F0502020204030204" pitchFamily="34" charset="0"/>
                <a:cs typeface="Calibri" panose="020F0502020204030204" pitchFamily="34" charset="0"/>
              </a:rPr>
              <a:t>berëz, taksa, tarifa </a:t>
            </a:r>
            <a:r>
              <a:rPr lang="sq-AL" sz="2400" dirty="0">
                <a:latin typeface="Calibri" panose="020F0502020204030204" pitchFamily="34" charset="0"/>
                <a:cs typeface="Calibri" panose="020F0502020204030204" pitchFamily="34" charset="0"/>
              </a:rPr>
              <a:t>apo </a:t>
            </a:r>
            <a:r>
              <a:rPr lang="sq-AL" sz="2400" b="1" dirty="0">
                <a:latin typeface="Calibri" panose="020F0502020204030204" pitchFamily="34" charset="0"/>
                <a:cs typeface="Calibri" panose="020F0502020204030204" pitchFamily="34" charset="0"/>
              </a:rPr>
              <a:t>indekse të çmimeve </a:t>
            </a:r>
            <a:r>
              <a:rPr lang="sq-AL" sz="2400" dirty="0">
                <a:latin typeface="Calibri" panose="020F0502020204030204" pitchFamily="34" charset="0"/>
                <a:cs typeface="Calibri" panose="020F0502020204030204" pitchFamily="34" charset="0"/>
              </a:rPr>
              <a:t>dhe ky ndryshim nuk përbënë kontratë të re por thjeshtë përfshinë zbatimin e kontratës ekzistuese.</a:t>
            </a:r>
          </a:p>
          <a:p>
            <a:endParaRPr lang="en-US" sz="2400" dirty="0">
              <a:latin typeface="Calibri" panose="020F0502020204030204" pitchFamily="34" charset="0"/>
              <a:cs typeface="Calibri" panose="020F0502020204030204" pitchFamily="34" charset="0"/>
            </a:endParaRPr>
          </a:p>
          <a:p>
            <a:endParaRPr lang="sq-AL" sz="2400" dirty="0">
              <a:latin typeface="Calibri" panose="020F0502020204030204" pitchFamily="34" charset="0"/>
              <a:cs typeface="Calibri" panose="020F0502020204030204" pitchFamily="34" charset="0"/>
            </a:endParaRPr>
          </a:p>
          <a:p>
            <a:endParaRPr lang="sq-AL"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7394082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563562"/>
          </a:xfrm>
        </p:spPr>
        <p:txBody>
          <a:bodyPr/>
          <a:lstStyle/>
          <a:p>
            <a:r>
              <a:rPr lang="sq-AL" sz="3200" b="1" dirty="0">
                <a:solidFill>
                  <a:schemeClr val="accent1">
                    <a:lumMod val="50000"/>
                  </a:schemeClr>
                </a:solidFill>
                <a:latin typeface="Calibri" panose="020F0502020204030204" pitchFamily="34" charset="0"/>
                <a:cs typeface="Calibri" panose="020F0502020204030204" pitchFamily="34" charset="0"/>
              </a:rPr>
              <a:t>Ndryshim i kontratës konsiderohet</a:t>
            </a:r>
          </a:p>
        </p:txBody>
      </p:sp>
      <p:sp>
        <p:nvSpPr>
          <p:cNvPr id="3" name="Content Placeholder 2"/>
          <p:cNvSpPr>
            <a:spLocks noGrp="1"/>
          </p:cNvSpPr>
          <p:nvPr>
            <p:ph idx="1"/>
          </p:nvPr>
        </p:nvSpPr>
        <p:spPr>
          <a:xfrm>
            <a:off x="0" y="838200"/>
            <a:ext cx="9144000" cy="6019800"/>
          </a:xfrm>
        </p:spPr>
        <p:txBody>
          <a:bodyPr/>
          <a:lstStyle/>
          <a:p>
            <a:r>
              <a:rPr lang="sq-AL" sz="2400" dirty="0" smtClean="0">
                <a:latin typeface="Calibri" panose="020F0502020204030204" pitchFamily="34" charset="0"/>
                <a:cs typeface="Calibri" panose="020F0502020204030204" pitchFamily="34" charset="0"/>
              </a:rPr>
              <a:t>Edhe</a:t>
            </a:r>
            <a:r>
              <a:rPr lang="en-US" sz="2400" dirty="0" smtClean="0">
                <a:latin typeface="Calibri" panose="020F0502020204030204" pitchFamily="34" charset="0"/>
                <a:cs typeface="Calibri" panose="020F0502020204030204" pitchFamily="34" charset="0"/>
              </a:rPr>
              <a:t> </a:t>
            </a:r>
            <a:r>
              <a:rPr lang="sq-AL" sz="2400" b="1" dirty="0" smtClean="0">
                <a:latin typeface="Calibri" panose="020F0502020204030204" pitchFamily="34" charset="0"/>
                <a:cs typeface="Calibri" panose="020F0502020204030204" pitchFamily="34" charset="0"/>
              </a:rPr>
              <a:t>zëvendësimi </a:t>
            </a:r>
            <a:r>
              <a:rPr lang="sq-AL" sz="2400" b="1" dirty="0">
                <a:latin typeface="Calibri" panose="020F0502020204030204" pitchFamily="34" charset="0"/>
                <a:cs typeface="Calibri" panose="020F0502020204030204" pitchFamily="34" charset="0"/>
              </a:rPr>
              <a:t>i </a:t>
            </a:r>
            <a:r>
              <a:rPr lang="sq-AL" sz="2400" b="1" dirty="0" err="1">
                <a:latin typeface="Calibri" panose="020F0502020204030204" pitchFamily="34" charset="0"/>
                <a:cs typeface="Calibri" panose="020F0502020204030204" pitchFamily="34" charset="0"/>
              </a:rPr>
              <a:t>kontraktorit</a:t>
            </a:r>
            <a:r>
              <a:rPr lang="sq-AL" sz="2400" b="1" dirty="0">
                <a:latin typeface="Calibri" panose="020F0502020204030204" pitchFamily="34" charset="0"/>
                <a:cs typeface="Calibri" panose="020F0502020204030204" pitchFamily="34" charset="0"/>
              </a:rPr>
              <a:t> </a:t>
            </a:r>
            <a:r>
              <a:rPr lang="sq-AL" sz="2400" dirty="0">
                <a:latin typeface="Calibri" panose="020F0502020204030204" pitchFamily="34" charset="0"/>
                <a:cs typeface="Calibri" panose="020F0502020204030204" pitchFamily="34" charset="0"/>
              </a:rPr>
              <a:t>të cilit AK fillimisht i ka dhënë kontratën me një </a:t>
            </a:r>
            <a:r>
              <a:rPr lang="sq-AL" sz="2400" dirty="0" err="1">
                <a:latin typeface="Calibri" panose="020F0502020204030204" pitchFamily="34" charset="0"/>
                <a:cs typeface="Calibri" panose="020F0502020204030204" pitchFamily="34" charset="0"/>
              </a:rPr>
              <a:t>kontraktor</a:t>
            </a:r>
            <a:r>
              <a:rPr lang="sq-AL" sz="2400" dirty="0">
                <a:latin typeface="Calibri" panose="020F0502020204030204" pitchFamily="34" charset="0"/>
                <a:cs typeface="Calibri" panose="020F0502020204030204" pitchFamily="34" charset="0"/>
              </a:rPr>
              <a:t> të ri; apo</a:t>
            </a:r>
          </a:p>
          <a:p>
            <a:r>
              <a:rPr lang="sq-AL" sz="2400" b="1" dirty="0">
                <a:latin typeface="Calibri" panose="020F0502020204030204" pitchFamily="34" charset="0"/>
                <a:cs typeface="Calibri" panose="020F0502020204030204" pitchFamily="34" charset="0"/>
              </a:rPr>
              <a:t>tërheqja </a:t>
            </a:r>
            <a:r>
              <a:rPr lang="sq-AL" sz="2400" b="1" dirty="0" smtClean="0">
                <a:latin typeface="Calibri" panose="020F0502020204030204" pitchFamily="34" charset="0"/>
                <a:cs typeface="Calibri" panose="020F0502020204030204" pitchFamily="34" charset="0"/>
              </a:rPr>
              <a:t>dhe</a:t>
            </a:r>
            <a:r>
              <a:rPr lang="en-US" sz="2400" b="1" dirty="0" smtClean="0">
                <a:latin typeface="Calibri" panose="020F0502020204030204" pitchFamily="34" charset="0"/>
                <a:cs typeface="Calibri" panose="020F0502020204030204" pitchFamily="34" charset="0"/>
              </a:rPr>
              <a:t> </a:t>
            </a:r>
            <a:r>
              <a:rPr lang="sq-AL" sz="2400" b="1" dirty="0" smtClean="0">
                <a:latin typeface="Calibri" panose="020F0502020204030204" pitchFamily="34" charset="0"/>
                <a:cs typeface="Calibri" panose="020F0502020204030204" pitchFamily="34" charset="0"/>
              </a:rPr>
              <a:t>ose </a:t>
            </a:r>
            <a:r>
              <a:rPr lang="sq-AL" sz="2400" b="1" dirty="0">
                <a:latin typeface="Calibri" panose="020F0502020204030204" pitchFamily="34" charset="0"/>
                <a:cs typeface="Calibri" panose="020F0502020204030204" pitchFamily="34" charset="0"/>
              </a:rPr>
              <a:t>zëvendësimi i një anëtari të </a:t>
            </a:r>
            <a:r>
              <a:rPr lang="sq-AL" sz="2400" b="1" dirty="0" err="1">
                <a:latin typeface="Calibri" panose="020F0502020204030204" pitchFamily="34" charset="0"/>
                <a:cs typeface="Calibri" panose="020F0502020204030204" pitchFamily="34" charset="0"/>
              </a:rPr>
              <a:t>konzorciumit</a:t>
            </a:r>
            <a:r>
              <a:rPr lang="sq-AL" sz="2400" b="1" dirty="0">
                <a:latin typeface="Calibri" panose="020F0502020204030204" pitchFamily="34" charset="0"/>
                <a:cs typeface="Calibri" panose="020F0502020204030204" pitchFamily="34" charset="0"/>
              </a:rPr>
              <a:t> </a:t>
            </a:r>
            <a:r>
              <a:rPr lang="sq-AL" sz="2400" dirty="0">
                <a:latin typeface="Calibri" panose="020F0502020204030204" pitchFamily="34" charset="0"/>
                <a:cs typeface="Calibri" panose="020F0502020204030204" pitchFamily="34" charset="0"/>
              </a:rPr>
              <a:t>gjatë ekzekutimit të kontratës</a:t>
            </a:r>
            <a:r>
              <a:rPr lang="sq-AL" sz="2400" dirty="0" smtClean="0">
                <a:latin typeface="Calibri" panose="020F0502020204030204" pitchFamily="34" charset="0"/>
                <a:cs typeface="Calibri" panose="020F0502020204030204" pitchFamily="34" charset="0"/>
              </a:rPr>
              <a:t>.</a:t>
            </a:r>
            <a:r>
              <a:rPr lang="en-US" sz="2400" dirty="0" smtClean="0">
                <a:latin typeface="Calibri" panose="020F0502020204030204" pitchFamily="34" charset="0"/>
                <a:cs typeface="Calibri" panose="020F0502020204030204" pitchFamily="34" charset="0"/>
              </a:rPr>
              <a:t> </a:t>
            </a:r>
          </a:p>
          <a:p>
            <a:r>
              <a:rPr lang="en-US" sz="2400" dirty="0">
                <a:latin typeface="Calibri" panose="020F0502020204030204" pitchFamily="34" charset="0"/>
                <a:cs typeface="Calibri" panose="020F0502020204030204" pitchFamily="34" charset="0"/>
              </a:rPr>
              <a:t>Z</a:t>
            </a:r>
            <a:r>
              <a:rPr lang="sq-AL" sz="2400" dirty="0" err="1" smtClean="0">
                <a:latin typeface="Calibri" panose="020F0502020204030204" pitchFamily="34" charset="0"/>
                <a:cs typeface="Calibri" panose="020F0502020204030204" pitchFamily="34" charset="0"/>
              </a:rPr>
              <a:t>ëvendësimi</a:t>
            </a:r>
            <a:r>
              <a:rPr lang="sq-AL" sz="2400" dirty="0" smtClean="0">
                <a:latin typeface="Calibri" panose="020F0502020204030204" pitchFamily="34" charset="0"/>
                <a:cs typeface="Calibri" panose="020F0502020204030204" pitchFamily="34" charset="0"/>
              </a:rPr>
              <a:t> </a:t>
            </a:r>
            <a:r>
              <a:rPr lang="sq-AL" sz="2400" dirty="0">
                <a:latin typeface="Calibri" panose="020F0502020204030204" pitchFamily="34" charset="0"/>
                <a:cs typeface="Calibri" panose="020F0502020204030204" pitchFamily="34" charset="0"/>
              </a:rPr>
              <a:t>i </a:t>
            </a:r>
            <a:r>
              <a:rPr lang="sq-AL" sz="2400" dirty="0" err="1">
                <a:latin typeface="Calibri" panose="020F0502020204030204" pitchFamily="34" charset="0"/>
                <a:cs typeface="Calibri" panose="020F0502020204030204" pitchFamily="34" charset="0"/>
              </a:rPr>
              <a:t>kontraktorit</a:t>
            </a:r>
            <a:r>
              <a:rPr lang="sq-AL" sz="2400" dirty="0">
                <a:latin typeface="Calibri" panose="020F0502020204030204" pitchFamily="34" charset="0"/>
                <a:cs typeface="Calibri" panose="020F0502020204030204" pitchFamily="34" charset="0"/>
              </a:rPr>
              <a:t> të cilit AK fillimisht i ka dhënë kontratën me një </a:t>
            </a:r>
            <a:r>
              <a:rPr lang="sq-AL" sz="2400" dirty="0" err="1">
                <a:latin typeface="Calibri" panose="020F0502020204030204" pitchFamily="34" charset="0"/>
                <a:cs typeface="Calibri" panose="020F0502020204030204" pitchFamily="34" charset="0"/>
              </a:rPr>
              <a:t>kontraktor</a:t>
            </a:r>
            <a:r>
              <a:rPr lang="sq-AL" sz="2400" dirty="0">
                <a:latin typeface="Calibri" panose="020F0502020204030204" pitchFamily="34" charset="0"/>
                <a:cs typeface="Calibri" panose="020F0502020204030204" pitchFamily="34" charset="0"/>
              </a:rPr>
              <a:t> të ri, përbën një</a:t>
            </a:r>
            <a:r>
              <a:rPr lang="sq-AL" sz="2400" b="1" dirty="0">
                <a:latin typeface="Calibri" panose="020F0502020204030204" pitchFamily="34" charset="0"/>
                <a:cs typeface="Calibri" panose="020F0502020204030204" pitchFamily="34" charset="0"/>
              </a:rPr>
              <a:t> ndryshim thelbësor të kontratës.</a:t>
            </a:r>
            <a:r>
              <a:rPr lang="sq-AL" sz="2400" dirty="0">
                <a:latin typeface="Calibri" panose="020F0502020204030204" pitchFamily="34" charset="0"/>
                <a:cs typeface="Calibri" panose="020F0502020204030204" pitchFamily="34" charset="0"/>
              </a:rPr>
              <a:t> </a:t>
            </a:r>
            <a:endParaRPr lang="en-US" sz="2400" dirty="0" smtClean="0">
              <a:latin typeface="Calibri" panose="020F0502020204030204" pitchFamily="34" charset="0"/>
              <a:cs typeface="Calibri" panose="020F0502020204030204" pitchFamily="34" charset="0"/>
            </a:endParaRPr>
          </a:p>
          <a:p>
            <a:r>
              <a:rPr lang="sq-AL" sz="2400" dirty="0" smtClean="0">
                <a:latin typeface="Calibri" panose="020F0502020204030204" pitchFamily="34" charset="0"/>
                <a:cs typeface="Calibri" panose="020F0502020204030204" pitchFamily="34" charset="0"/>
              </a:rPr>
              <a:t>Në </a:t>
            </a:r>
            <a:r>
              <a:rPr lang="sq-AL" sz="2400" dirty="0">
                <a:latin typeface="Calibri" panose="020F0502020204030204" pitchFamily="34" charset="0"/>
                <a:cs typeface="Calibri" panose="020F0502020204030204" pitchFamily="34" charset="0"/>
              </a:rPr>
              <a:t>përputhje me parimet e trajtimit të barabartë dhe transparencës, asnjë operator ekonomik tjetër </a:t>
            </a:r>
            <a:r>
              <a:rPr lang="sq-AL" sz="2400" b="1" dirty="0">
                <a:latin typeface="Calibri" panose="020F0502020204030204" pitchFamily="34" charset="0"/>
                <a:cs typeface="Calibri" panose="020F0502020204030204" pitchFamily="34" charset="0"/>
              </a:rPr>
              <a:t>nuk duhet të zëvendësojë ofertuesin e suksesshëm </a:t>
            </a:r>
            <a:r>
              <a:rPr lang="sq-AL" sz="2400" dirty="0">
                <a:latin typeface="Calibri" panose="020F0502020204030204" pitchFamily="34" charset="0"/>
                <a:cs typeface="Calibri" panose="020F0502020204030204" pitchFamily="34" charset="0"/>
              </a:rPr>
              <a:t>pa një procedurë të re të prokurimit</a:t>
            </a:r>
            <a:r>
              <a:rPr lang="sq-AL" sz="2400" dirty="0" smtClean="0">
                <a:latin typeface="Calibri" panose="020F0502020204030204" pitchFamily="34" charset="0"/>
                <a:cs typeface="Calibri" panose="020F0502020204030204" pitchFamily="34" charset="0"/>
              </a:rPr>
              <a:t>.</a:t>
            </a:r>
            <a:endParaRPr lang="en-US" sz="2400" dirty="0" smtClean="0">
              <a:latin typeface="Calibri" panose="020F0502020204030204" pitchFamily="34" charset="0"/>
              <a:cs typeface="Calibri" panose="020F0502020204030204" pitchFamily="34" charset="0"/>
            </a:endParaRPr>
          </a:p>
          <a:p>
            <a:r>
              <a:rPr lang="sq-AL" sz="2400" dirty="0" smtClean="0">
                <a:latin typeface="Calibri" panose="020F0502020204030204" pitchFamily="34" charset="0"/>
                <a:cs typeface="Calibri" panose="020F0502020204030204" pitchFamily="34" charset="0"/>
              </a:rPr>
              <a:t>Megjithatë</a:t>
            </a:r>
            <a:r>
              <a:rPr lang="sq-AL" sz="2400" dirty="0">
                <a:latin typeface="Calibri" panose="020F0502020204030204" pitchFamily="34" charset="0"/>
                <a:cs typeface="Calibri" panose="020F0502020204030204" pitchFamily="34" charset="0"/>
              </a:rPr>
              <a:t>, ndryshimi i </a:t>
            </a:r>
            <a:r>
              <a:rPr lang="sq-AL" sz="2400" dirty="0" err="1">
                <a:latin typeface="Calibri" panose="020F0502020204030204" pitchFamily="34" charset="0"/>
                <a:cs typeface="Calibri" panose="020F0502020204030204" pitchFamily="34" charset="0"/>
              </a:rPr>
              <a:t>kontraktorit</a:t>
            </a:r>
            <a:r>
              <a:rPr lang="sq-AL" sz="2400" dirty="0">
                <a:latin typeface="Calibri" panose="020F0502020204030204" pitchFamily="34" charset="0"/>
                <a:cs typeface="Calibri" panose="020F0502020204030204" pitchFamily="34" charset="0"/>
              </a:rPr>
              <a:t> mund të konsiderohet </a:t>
            </a:r>
            <a:r>
              <a:rPr lang="sq-AL" sz="2400" b="1" dirty="0">
                <a:latin typeface="Calibri" panose="020F0502020204030204" pitchFamily="34" charset="0"/>
                <a:cs typeface="Calibri" panose="020F0502020204030204" pitchFamily="34" charset="0"/>
              </a:rPr>
              <a:t>si jo thelbësor</a:t>
            </a:r>
            <a:r>
              <a:rPr lang="sq-AL" sz="2400" dirty="0">
                <a:latin typeface="Calibri" panose="020F0502020204030204" pitchFamily="34" charset="0"/>
                <a:cs typeface="Calibri" panose="020F0502020204030204" pitchFamily="34" charset="0"/>
              </a:rPr>
              <a:t> dhe të lejohet kur ndryshon </a:t>
            </a:r>
            <a:r>
              <a:rPr lang="sq-AL" sz="2400" b="1" dirty="0">
                <a:latin typeface="Calibri" panose="020F0502020204030204" pitchFamily="34" charset="0"/>
                <a:cs typeface="Calibri" panose="020F0502020204030204" pitchFamily="34" charset="0"/>
              </a:rPr>
              <a:t>identiteti ligjor i </a:t>
            </a:r>
            <a:r>
              <a:rPr lang="sq-AL" sz="2400" b="1" dirty="0" err="1">
                <a:latin typeface="Calibri" panose="020F0502020204030204" pitchFamily="34" charset="0"/>
                <a:cs typeface="Calibri" panose="020F0502020204030204" pitchFamily="34" charset="0"/>
              </a:rPr>
              <a:t>kontraktorit</a:t>
            </a:r>
            <a:r>
              <a:rPr lang="sq-AL" sz="2400" b="1" dirty="0">
                <a:latin typeface="Calibri" panose="020F0502020204030204" pitchFamily="34" charset="0"/>
                <a:cs typeface="Calibri" panose="020F0502020204030204" pitchFamily="34" charset="0"/>
              </a:rPr>
              <a:t> </a:t>
            </a:r>
            <a:r>
              <a:rPr lang="sq-AL" sz="2400" dirty="0">
                <a:latin typeface="Calibri" panose="020F0502020204030204" pitchFamily="34" charset="0"/>
                <a:cs typeface="Calibri" panose="020F0502020204030204" pitchFamily="34" charset="0"/>
              </a:rPr>
              <a:t>por në fakt mbetet </a:t>
            </a:r>
            <a:r>
              <a:rPr lang="sq-AL" sz="2400" dirty="0" err="1">
                <a:latin typeface="Calibri" panose="020F0502020204030204" pitchFamily="34" charset="0"/>
                <a:cs typeface="Calibri" panose="020F0502020204030204" pitchFamily="34" charset="0"/>
              </a:rPr>
              <a:t>kontraktori</a:t>
            </a:r>
            <a:r>
              <a:rPr lang="sq-AL" sz="2400" dirty="0">
                <a:latin typeface="Calibri" panose="020F0502020204030204" pitchFamily="34" charset="0"/>
                <a:cs typeface="Calibri" panose="020F0502020204030204" pitchFamily="34" charset="0"/>
              </a:rPr>
              <a:t> i njëjtë. </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896712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33688" cy="762000"/>
          </a:xfrm>
        </p:spPr>
        <p:txBody>
          <a:bodyPr/>
          <a:lstStyle/>
          <a:p>
            <a:r>
              <a:rPr lang="sq-AL" sz="2800" b="1" dirty="0">
                <a:solidFill>
                  <a:schemeClr val="accent1">
                    <a:lumMod val="50000"/>
                  </a:schemeClr>
                </a:solidFill>
                <a:latin typeface="Calibri" panose="020F0502020204030204" pitchFamily="34" charset="0"/>
                <a:cs typeface="Calibri" panose="020F0502020204030204" pitchFamily="34" charset="0"/>
              </a:rPr>
              <a:t>Ndryshim i kontratës</a:t>
            </a:r>
            <a:endParaRPr lang="sq-AL" sz="28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0" y="762000"/>
            <a:ext cx="9144000" cy="6096000"/>
          </a:xfrm>
        </p:spPr>
        <p:txBody>
          <a:bodyPr/>
          <a:lstStyle/>
          <a:p>
            <a:r>
              <a:rPr lang="sq-AL" sz="2400" dirty="0">
                <a:latin typeface="Calibri" panose="020F0502020204030204" pitchFamily="34" charset="0"/>
                <a:cs typeface="Calibri" panose="020F0502020204030204" pitchFamily="34" charset="0"/>
              </a:rPr>
              <a:t>Për shembull </a:t>
            </a:r>
            <a:r>
              <a:rPr lang="sq-AL" sz="2400" dirty="0" err="1">
                <a:latin typeface="Calibri" panose="020F0502020204030204" pitchFamily="34" charset="0"/>
                <a:cs typeface="Calibri" panose="020F0502020204030204" pitchFamily="34" charset="0"/>
              </a:rPr>
              <a:t>Kontraktori</a:t>
            </a:r>
            <a:r>
              <a:rPr lang="sq-AL" sz="2400" dirty="0">
                <a:latin typeface="Calibri" panose="020F0502020204030204" pitchFamily="34" charset="0"/>
                <a:cs typeface="Calibri" panose="020F0502020204030204" pitchFamily="34" charset="0"/>
              </a:rPr>
              <a:t> gjatë ekzekutimit të kontratës mund të përballet me ndryshime strukturore siç janë </a:t>
            </a:r>
            <a:r>
              <a:rPr lang="sq-AL" sz="2400" b="1" dirty="0">
                <a:latin typeface="Calibri" panose="020F0502020204030204" pitchFamily="34" charset="0"/>
                <a:cs typeface="Calibri" panose="020F0502020204030204" pitchFamily="34" charset="0"/>
              </a:rPr>
              <a:t>ri-organizimet e brendshme të kompanisë</a:t>
            </a:r>
            <a:r>
              <a:rPr lang="sq-AL" sz="2400" dirty="0">
                <a:latin typeface="Calibri" panose="020F0502020204030204" pitchFamily="34" charset="0"/>
                <a:cs typeface="Calibri" panose="020F0502020204030204" pitchFamily="34" charset="0"/>
              </a:rPr>
              <a:t>, </a:t>
            </a:r>
            <a:r>
              <a:rPr lang="sq-AL" sz="2400" b="1" dirty="0">
                <a:latin typeface="Calibri" panose="020F0502020204030204" pitchFamily="34" charset="0"/>
                <a:cs typeface="Calibri" panose="020F0502020204030204" pitchFamily="34" charset="0"/>
              </a:rPr>
              <a:t>bashkimi me një tjetër</a:t>
            </a:r>
            <a:r>
              <a:rPr lang="sq-AL" sz="2400" dirty="0">
                <a:latin typeface="Calibri" panose="020F0502020204030204" pitchFamily="34" charset="0"/>
                <a:cs typeface="Calibri" panose="020F0502020204030204" pitchFamily="34" charset="0"/>
              </a:rPr>
              <a:t> apo edhe </a:t>
            </a:r>
            <a:r>
              <a:rPr lang="sq-AL" sz="2400" b="1" dirty="0">
                <a:latin typeface="Calibri" panose="020F0502020204030204" pitchFamily="34" charset="0"/>
                <a:cs typeface="Calibri" panose="020F0502020204030204" pitchFamily="34" charset="0"/>
              </a:rPr>
              <a:t>falimentimi.</a:t>
            </a:r>
            <a:endParaRPr lang="en-US" sz="2400" b="1" dirty="0">
              <a:latin typeface="Calibri" panose="020F0502020204030204" pitchFamily="34" charset="0"/>
              <a:cs typeface="Calibri" panose="020F0502020204030204" pitchFamily="34" charset="0"/>
            </a:endParaRPr>
          </a:p>
          <a:p>
            <a:endParaRPr lang="en-US" sz="2400" dirty="0" smtClean="0">
              <a:latin typeface="Calibri" panose="020F0502020204030204" pitchFamily="34" charset="0"/>
              <a:cs typeface="Calibri" panose="020F0502020204030204" pitchFamily="34" charset="0"/>
            </a:endParaRPr>
          </a:p>
          <a:p>
            <a:r>
              <a:rPr lang="sq-AL" sz="2400" dirty="0" smtClean="0">
                <a:latin typeface="Calibri" panose="020F0502020204030204" pitchFamily="34" charset="0"/>
                <a:cs typeface="Calibri" panose="020F0502020204030204" pitchFamily="34" charset="0"/>
              </a:rPr>
              <a:t>Në </a:t>
            </a:r>
            <a:r>
              <a:rPr lang="sq-AL" sz="2400" dirty="0">
                <a:latin typeface="Calibri" panose="020F0502020204030204" pitchFamily="34" charset="0"/>
                <a:cs typeface="Calibri" panose="020F0502020204030204" pitchFamily="34" charset="0"/>
              </a:rPr>
              <a:t>këto raste zëvendësimi i </a:t>
            </a:r>
            <a:r>
              <a:rPr lang="sq-AL" sz="2400" dirty="0" err="1">
                <a:latin typeface="Calibri" panose="020F0502020204030204" pitchFamily="34" charset="0"/>
                <a:cs typeface="Calibri" panose="020F0502020204030204" pitchFamily="34" charset="0"/>
              </a:rPr>
              <a:t>kontraktorit</a:t>
            </a:r>
            <a:r>
              <a:rPr lang="sq-AL" sz="2400" dirty="0">
                <a:latin typeface="Calibri" panose="020F0502020204030204" pitchFamily="34" charset="0"/>
                <a:cs typeface="Calibri" panose="020F0502020204030204" pitchFamily="34" charset="0"/>
              </a:rPr>
              <a:t> konsiderohet </a:t>
            </a:r>
            <a:r>
              <a:rPr lang="sq-AL" sz="2400" b="1" dirty="0">
                <a:latin typeface="Calibri" panose="020F0502020204030204" pitchFamily="34" charset="0"/>
                <a:cs typeface="Calibri" panose="020F0502020204030204" pitchFamily="34" charset="0"/>
              </a:rPr>
              <a:t>si modifikim i lejuar ku kontrata me të njëjtat kushte transferohet tek një subjekt i ri ligjor </a:t>
            </a:r>
            <a:r>
              <a:rPr lang="sq-AL" sz="2400" dirty="0">
                <a:latin typeface="Calibri" panose="020F0502020204030204" pitchFamily="34" charset="0"/>
                <a:cs typeface="Calibri" panose="020F0502020204030204" pitchFamily="34" charset="0"/>
              </a:rPr>
              <a:t>dhe në këtë rast AK duhet të shqyrtojë nëse subjekti i ri ligjor i përmbush kërkesat e përshtatshmërisë të përcaktuara me nenin 65 të LPP-së</a:t>
            </a:r>
            <a:r>
              <a:rPr lang="sq-AL" sz="2400" dirty="0" smtClean="0">
                <a:latin typeface="Calibri" panose="020F0502020204030204" pitchFamily="34" charset="0"/>
                <a:cs typeface="Calibri" panose="020F0502020204030204" pitchFamily="34" charset="0"/>
              </a:rPr>
              <a:t>.</a:t>
            </a:r>
            <a:endParaRPr lang="en-US" sz="2400" dirty="0" smtClean="0">
              <a:latin typeface="Calibri" panose="020F0502020204030204" pitchFamily="34" charset="0"/>
              <a:cs typeface="Calibri" panose="020F0502020204030204" pitchFamily="34" charset="0"/>
            </a:endParaRPr>
          </a:p>
          <a:p>
            <a:endParaRPr lang="sq-AL" sz="2400" dirty="0">
              <a:latin typeface="Calibri" panose="020F0502020204030204" pitchFamily="34" charset="0"/>
              <a:cs typeface="Calibri" panose="020F0502020204030204" pitchFamily="34" charset="0"/>
            </a:endParaRPr>
          </a:p>
          <a:p>
            <a:endParaRPr lang="sq-AL" sz="2400" dirty="0">
              <a:latin typeface="Calibri" panose="020F0502020204030204" pitchFamily="34" charset="0"/>
              <a:cs typeface="Calibri" panose="020F0502020204030204" pitchFamily="34" charset="0"/>
            </a:endParaRPr>
          </a:p>
          <a:p>
            <a:endParaRPr lang="sq-AL"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44955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1143000"/>
          </a:xfrm>
        </p:spPr>
        <p:txBody>
          <a:bodyPr/>
          <a:lstStyle/>
          <a:p>
            <a:r>
              <a:rPr lang="en-US" sz="2400" b="1" dirty="0" err="1">
                <a:solidFill>
                  <a:schemeClr val="accent1">
                    <a:lumMod val="50000"/>
                  </a:schemeClr>
                </a:solidFill>
                <a:latin typeface="Calibri" panose="020F0502020204030204" pitchFamily="34" charset="0"/>
                <a:cs typeface="Calibri" panose="020F0502020204030204" pitchFamily="34" charset="0"/>
              </a:rPr>
              <a:t>N</a:t>
            </a:r>
            <a:r>
              <a:rPr lang="en-US" sz="2400" b="1" dirty="0" err="1" smtClean="0">
                <a:solidFill>
                  <a:schemeClr val="accent1">
                    <a:lumMod val="50000"/>
                  </a:schemeClr>
                </a:solidFill>
                <a:latin typeface="Calibri" panose="020F0502020204030204" pitchFamily="34" charset="0"/>
                <a:cs typeface="Calibri" panose="020F0502020204030204" pitchFamily="34" charset="0"/>
              </a:rPr>
              <a:t>dryshimi</a:t>
            </a:r>
            <a:r>
              <a:rPr lang="en-US" sz="2400" b="1" dirty="0" smtClean="0">
                <a:solidFill>
                  <a:schemeClr val="accent1">
                    <a:lumMod val="50000"/>
                  </a:schemeClr>
                </a:solidFill>
                <a:latin typeface="Calibri" panose="020F0502020204030204" pitchFamily="34" charset="0"/>
                <a:cs typeface="Calibri" panose="020F0502020204030204" pitchFamily="34" charset="0"/>
              </a:rPr>
              <a:t> </a:t>
            </a:r>
            <a:r>
              <a:rPr lang="en-US" sz="2400" b="1" dirty="0">
                <a:solidFill>
                  <a:schemeClr val="accent1">
                    <a:lumMod val="50000"/>
                  </a:schemeClr>
                </a:solidFill>
                <a:latin typeface="Calibri" panose="020F0502020204030204" pitchFamily="34" charset="0"/>
                <a:cs typeface="Calibri" panose="020F0502020204030204" pitchFamily="34" charset="0"/>
              </a:rPr>
              <a:t>-</a:t>
            </a:r>
            <a:r>
              <a:rPr lang="sq-AL" sz="2400" b="1" dirty="0">
                <a:solidFill>
                  <a:schemeClr val="accent1">
                    <a:lumMod val="50000"/>
                  </a:schemeClr>
                </a:solidFill>
                <a:latin typeface="Calibri" panose="020F0502020204030204" pitchFamily="34" charset="0"/>
                <a:cs typeface="Calibri" panose="020F0502020204030204" pitchFamily="34" charset="0"/>
              </a:rPr>
              <a:t>modifikimi</a:t>
            </a:r>
            <a:r>
              <a:rPr lang="en-US" sz="2400" b="1" dirty="0">
                <a:solidFill>
                  <a:schemeClr val="accent1">
                    <a:lumMod val="50000"/>
                  </a:schemeClr>
                </a:solidFill>
                <a:latin typeface="Calibri" panose="020F0502020204030204" pitchFamily="34" charset="0"/>
                <a:cs typeface="Calibri" panose="020F0502020204030204" pitchFamily="34" charset="0"/>
              </a:rPr>
              <a:t> </a:t>
            </a:r>
            <a:r>
              <a:rPr lang="sq-AL" sz="2400" b="1" dirty="0">
                <a:solidFill>
                  <a:schemeClr val="accent1">
                    <a:lumMod val="50000"/>
                  </a:schemeClr>
                </a:solidFill>
                <a:latin typeface="Calibri" panose="020F0502020204030204" pitchFamily="34" charset="0"/>
                <a:cs typeface="Calibri" panose="020F0502020204030204" pitchFamily="34" charset="0"/>
              </a:rPr>
              <a:t>i kontratës pa procedurë të </a:t>
            </a:r>
            <a:r>
              <a:rPr lang="sq-AL" sz="2400" b="1" dirty="0" smtClean="0">
                <a:solidFill>
                  <a:schemeClr val="accent1">
                    <a:lumMod val="50000"/>
                  </a:schemeClr>
                </a:solidFill>
                <a:latin typeface="Calibri" panose="020F0502020204030204" pitchFamily="34" charset="0"/>
                <a:cs typeface="Calibri" panose="020F0502020204030204" pitchFamily="34" charset="0"/>
              </a:rPr>
              <a:t>re</a:t>
            </a:r>
            <a:endParaRPr lang="en-US" sz="2400" b="1" dirty="0">
              <a:solidFill>
                <a:schemeClr val="accent1">
                  <a:lumMod val="50000"/>
                </a:schemeClr>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0" y="1447800"/>
            <a:ext cx="8933688" cy="5410200"/>
          </a:xfrm>
        </p:spPr>
        <p:txBody>
          <a:bodyPr/>
          <a:lstStyle/>
          <a:p>
            <a:pPr marL="400050" lvl="1" indent="0">
              <a:buNone/>
            </a:pPr>
            <a:r>
              <a:rPr lang="sq-AL" sz="2400" b="1" dirty="0">
                <a:latin typeface="Calibri" panose="020F0502020204030204" pitchFamily="34" charset="0"/>
                <a:cs typeface="Calibri" panose="020F0502020204030204" pitchFamily="34" charset="0"/>
              </a:rPr>
              <a:t>Për t’u lejuar </a:t>
            </a:r>
            <a:r>
              <a:rPr lang="en-US" sz="2400" b="1" dirty="0" err="1">
                <a:latin typeface="Calibri" panose="020F0502020204030204" pitchFamily="34" charset="0"/>
                <a:cs typeface="Calibri" panose="020F0502020204030204" pitchFamily="34" charset="0"/>
              </a:rPr>
              <a:t>ndryshimi</a:t>
            </a:r>
            <a:r>
              <a:rPr lang="en-US" sz="2400" b="1" dirty="0">
                <a:latin typeface="Calibri" panose="020F0502020204030204" pitchFamily="34" charset="0"/>
                <a:cs typeface="Calibri" panose="020F0502020204030204" pitchFamily="34" charset="0"/>
              </a:rPr>
              <a:t> -</a:t>
            </a:r>
            <a:r>
              <a:rPr lang="sq-AL" sz="2400" b="1" dirty="0">
                <a:latin typeface="Calibri" panose="020F0502020204030204" pitchFamily="34" charset="0"/>
                <a:cs typeface="Calibri" panose="020F0502020204030204" pitchFamily="34" charset="0"/>
              </a:rPr>
              <a:t>modifikimi</a:t>
            </a:r>
            <a:r>
              <a:rPr lang="en-US" sz="2400" b="1" dirty="0">
                <a:latin typeface="Calibri" panose="020F0502020204030204" pitchFamily="34" charset="0"/>
                <a:cs typeface="Calibri" panose="020F0502020204030204" pitchFamily="34" charset="0"/>
              </a:rPr>
              <a:t> </a:t>
            </a:r>
            <a:r>
              <a:rPr lang="sq-AL" sz="2400" b="1" dirty="0">
                <a:latin typeface="Calibri" panose="020F0502020204030204" pitchFamily="34" charset="0"/>
                <a:cs typeface="Calibri" panose="020F0502020204030204" pitchFamily="34" charset="0"/>
              </a:rPr>
              <a:t>i kontratës pa procedurë të re të </a:t>
            </a:r>
            <a:r>
              <a:rPr lang="sq-AL" sz="2400" b="1" dirty="0" err="1">
                <a:latin typeface="Calibri" panose="020F0502020204030204" pitchFamily="34" charset="0"/>
                <a:cs typeface="Calibri" panose="020F0502020204030204" pitchFamily="34" charset="0"/>
              </a:rPr>
              <a:t>prok</a:t>
            </a:r>
            <a:r>
              <a:rPr lang="en-US" sz="2400" b="1" dirty="0">
                <a:latin typeface="Calibri" panose="020F0502020204030204" pitchFamily="34" charset="0"/>
                <a:cs typeface="Calibri" panose="020F0502020204030204" pitchFamily="34" charset="0"/>
              </a:rPr>
              <a:t>u</a:t>
            </a:r>
            <a:r>
              <a:rPr lang="sq-AL" sz="2400" b="1" dirty="0">
                <a:latin typeface="Calibri" panose="020F0502020204030204" pitchFamily="34" charset="0"/>
                <a:cs typeface="Calibri" panose="020F0502020204030204" pitchFamily="34" charset="0"/>
              </a:rPr>
              <a:t>rimit, duhet të plotësohen tri kushte</a:t>
            </a:r>
            <a:r>
              <a:rPr lang="sq-AL" sz="2400" b="1" dirty="0" smtClean="0">
                <a:latin typeface="Calibri" panose="020F0502020204030204" pitchFamily="34" charset="0"/>
                <a:cs typeface="Calibri" panose="020F0502020204030204" pitchFamily="34" charset="0"/>
              </a:rPr>
              <a:t>:</a:t>
            </a:r>
            <a:endParaRPr lang="en-US" sz="2400" b="1" dirty="0" smtClean="0">
              <a:latin typeface="Calibri" panose="020F0502020204030204" pitchFamily="34" charset="0"/>
              <a:cs typeface="Calibri" panose="020F0502020204030204" pitchFamily="34" charset="0"/>
            </a:endParaRPr>
          </a:p>
          <a:p>
            <a:pPr marL="857250" lvl="1" indent="-457200">
              <a:buFont typeface="+mj-lt"/>
              <a:buAutoNum type="arabicPeriod"/>
            </a:pPr>
            <a:r>
              <a:rPr lang="sq-AL" sz="2400" b="1" dirty="0" smtClean="0">
                <a:latin typeface="Calibri" panose="020F0502020204030204" pitchFamily="34" charset="0"/>
                <a:cs typeface="Calibri" panose="020F0502020204030204" pitchFamily="34" charset="0"/>
              </a:rPr>
              <a:t>Kur </a:t>
            </a:r>
            <a:r>
              <a:rPr lang="sq-AL" sz="2400" b="1" dirty="0">
                <a:latin typeface="Calibri" panose="020F0502020204030204" pitchFamily="34" charset="0"/>
                <a:cs typeface="Calibri" panose="020F0502020204030204" pitchFamily="34" charset="0"/>
              </a:rPr>
              <a:t>vlera financiare e modifikimit është deri në 10% të vlerës së përgjithshme të kontratës</a:t>
            </a:r>
            <a:r>
              <a:rPr lang="sq-AL" sz="2400" b="1" dirty="0" smtClean="0">
                <a:latin typeface="Calibri" panose="020F0502020204030204" pitchFamily="34" charset="0"/>
                <a:cs typeface="Calibri" panose="020F0502020204030204" pitchFamily="34" charset="0"/>
              </a:rPr>
              <a:t>;</a:t>
            </a:r>
            <a:endParaRPr lang="sq-AL" sz="2400" dirty="0">
              <a:latin typeface="Calibri" panose="020F0502020204030204" pitchFamily="34" charset="0"/>
              <a:cs typeface="Calibri" panose="020F0502020204030204" pitchFamily="34" charset="0"/>
            </a:endParaRPr>
          </a:p>
          <a:p>
            <a:pPr marL="857250" lvl="1" indent="-457200">
              <a:buFont typeface="+mj-lt"/>
              <a:buAutoNum type="arabicPeriod"/>
            </a:pPr>
            <a:r>
              <a:rPr lang="sq-AL" sz="2400" b="1" dirty="0">
                <a:latin typeface="Calibri" panose="020F0502020204030204" pitchFamily="34" charset="0"/>
                <a:cs typeface="Calibri" panose="020F0502020204030204" pitchFamily="34" charset="0"/>
              </a:rPr>
              <a:t>modifikimi nuk është thelbësor </a:t>
            </a:r>
            <a:r>
              <a:rPr lang="sq-AL" sz="2400" b="1" dirty="0" err="1">
                <a:latin typeface="Calibri" panose="020F0502020204030204" pitchFamily="34" charset="0"/>
                <a:cs typeface="Calibri" panose="020F0502020204030204" pitchFamily="34" charset="0"/>
              </a:rPr>
              <a:t>dmth</a:t>
            </a:r>
            <a:r>
              <a:rPr lang="sq-AL" sz="2400" b="1" dirty="0">
                <a:latin typeface="Calibri" panose="020F0502020204030204" pitchFamily="34" charset="0"/>
                <a:cs typeface="Calibri" panose="020F0502020204030204" pitchFamily="34" charset="0"/>
              </a:rPr>
              <a:t> nuk e ndryshon natyrën ose ekuilibrin ekonomik të kontratës; </a:t>
            </a:r>
            <a:r>
              <a:rPr lang="sq-AL" sz="2400" b="1" dirty="0" smtClean="0">
                <a:latin typeface="Calibri" panose="020F0502020204030204" pitchFamily="34" charset="0"/>
                <a:cs typeface="Calibri" panose="020F0502020204030204" pitchFamily="34" charset="0"/>
              </a:rPr>
              <a:t>dhe</a:t>
            </a:r>
            <a:endParaRPr lang="sq-AL" sz="2400" dirty="0">
              <a:latin typeface="Calibri" panose="020F0502020204030204" pitchFamily="34" charset="0"/>
              <a:cs typeface="Calibri" panose="020F0502020204030204" pitchFamily="34" charset="0"/>
            </a:endParaRPr>
          </a:p>
          <a:p>
            <a:pPr marL="857250" lvl="1" indent="-457200">
              <a:buFont typeface="+mj-lt"/>
              <a:buAutoNum type="arabicPeriod"/>
            </a:pPr>
            <a:r>
              <a:rPr lang="sq-AL" sz="2400" b="1" dirty="0">
                <a:latin typeface="Calibri" panose="020F0502020204030204" pitchFamily="34" charset="0"/>
                <a:cs typeface="Calibri" panose="020F0502020204030204" pitchFamily="34" charset="0"/>
              </a:rPr>
              <a:t>kur </a:t>
            </a:r>
            <a:r>
              <a:rPr lang="sq-AL" sz="2400" b="1" dirty="0" err="1">
                <a:latin typeface="Calibri" panose="020F0502020204030204" pitchFamily="34" charset="0"/>
                <a:cs typeface="Calibri" panose="020F0502020204030204" pitchFamily="34" charset="0"/>
              </a:rPr>
              <a:t>modifiki</a:t>
            </a:r>
            <a:r>
              <a:rPr lang="sq-AL" sz="2400" b="1" dirty="0">
                <a:latin typeface="Calibri" panose="020F0502020204030204" pitchFamily="34" charset="0"/>
                <a:cs typeface="Calibri" panose="020F0502020204030204" pitchFamily="34" charset="0"/>
              </a:rPr>
              <a:t> i kontratës bëhet i nevojshëm për shkak të rrethanave të cilat AK nuk ka mund t’i parashikojë në lidhje me punën </a:t>
            </a:r>
            <a:r>
              <a:rPr lang="sq-AL" sz="2400" b="1" dirty="0" smtClean="0">
                <a:latin typeface="Calibri" panose="020F0502020204030204" pitchFamily="34" charset="0"/>
                <a:cs typeface="Calibri" panose="020F0502020204030204" pitchFamily="34" charset="0"/>
              </a:rPr>
              <a:t>shtesë</a:t>
            </a:r>
            <a:r>
              <a:rPr lang="en-US" sz="2400" dirty="0">
                <a:latin typeface="Calibri" panose="020F0502020204030204" pitchFamily="34" charset="0"/>
                <a:cs typeface="Calibri" panose="020F0502020204030204" pitchFamily="34" charset="0"/>
              </a:rPr>
              <a:t>,</a:t>
            </a:r>
            <a:r>
              <a:rPr lang="sq-AL" sz="2400" dirty="0" smtClean="0">
                <a:latin typeface="Calibri" panose="020F0502020204030204" pitchFamily="34" charset="0"/>
                <a:cs typeface="Calibri" panose="020F0502020204030204" pitchFamily="34" charset="0"/>
              </a:rPr>
              <a:t> </a:t>
            </a:r>
            <a:r>
              <a:rPr lang="sq-AL" sz="2400" dirty="0">
                <a:latin typeface="Calibri" panose="020F0502020204030204" pitchFamily="34" charset="0"/>
                <a:cs typeface="Calibri" panose="020F0502020204030204" pitchFamily="34" charset="0"/>
              </a:rPr>
              <a:t>produkte ose shërbime të nevojshme, por që, për arsye teknike, mund të ofrohen vetëm nga kompania palë e kontratës aktuale.</a:t>
            </a:r>
          </a:p>
          <a:p>
            <a:endParaRPr lang="sq-AL"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55978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96212" cy="838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Funksionet e Menaxherit të Projektit janë</a:t>
            </a:r>
            <a:r>
              <a:rPr lang="en-GB" sz="2800" b="1" dirty="0" smtClean="0">
                <a:solidFill>
                  <a:srgbClr val="002060"/>
                </a:solidFill>
                <a:latin typeface="Cambria" panose="02040503050406030204" pitchFamily="18" charset="0"/>
                <a:ea typeface="Cambria" panose="02040503050406030204" pitchFamily="18" charset="0"/>
              </a:rPr>
              <a:t>: (2)</a:t>
            </a:r>
            <a:endParaRPr lang="en-US" sz="2800" b="1" dirty="0">
              <a:solidFill>
                <a:srgbClr val="002060"/>
              </a:solidFill>
              <a:latin typeface="Cambria" panose="02040503050406030204" pitchFamily="18" charset="0"/>
              <a:ea typeface="Cambria" panose="02040503050406030204" pitchFamily="18" charset="0"/>
            </a:endParaRPr>
          </a:p>
        </p:txBody>
      </p:sp>
      <p:sp>
        <p:nvSpPr>
          <p:cNvPr id="28675" name="Symbol zastępczy zawartości 2"/>
          <p:cNvSpPr>
            <a:spLocks noGrp="1"/>
          </p:cNvSpPr>
          <p:nvPr>
            <p:ph idx="1"/>
          </p:nvPr>
        </p:nvSpPr>
        <p:spPr bwMode="auto">
          <a:xfrm>
            <a:off x="0" y="1295400"/>
            <a:ext cx="9144000" cy="5029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a:latin typeface="Cambria" panose="02040503050406030204" pitchFamily="18" charset="0"/>
                <a:ea typeface="Cambria" panose="02040503050406030204" pitchFamily="18" charset="0"/>
              </a:rPr>
              <a:t>Të sigurojë </a:t>
            </a:r>
            <a:r>
              <a:rPr lang="sq-AL" sz="2000" b="1" dirty="0">
                <a:latin typeface="Cambria" panose="02040503050406030204" pitchFamily="18" charset="0"/>
                <a:ea typeface="Cambria" panose="02040503050406030204" pitchFamily="18" charset="0"/>
              </a:rPr>
              <a:t>që të gjitha regjistrat e menaxhimit të kontratës të mbahen dhe arkivohen siç kërkohet</a:t>
            </a:r>
            <a:r>
              <a:rPr lang="sq-AL" sz="2000" b="1" dirty="0" smtClean="0">
                <a:latin typeface="Cambria" panose="02040503050406030204" pitchFamily="18" charset="0"/>
                <a:ea typeface="Cambria" panose="02040503050406030204" pitchFamily="18" charset="0"/>
              </a:rPr>
              <a:t>;</a:t>
            </a:r>
            <a:endParaRPr lang="en-GB" sz="2000" b="1" dirty="0" smtClean="0">
              <a:solidFill>
                <a:srgbClr val="FF0000"/>
              </a:solidFill>
            </a:endParaRPr>
          </a:p>
          <a:p>
            <a:pPr lvl="0"/>
            <a:r>
              <a:rPr lang="sq-AL" sz="2000" b="1" dirty="0" smtClean="0">
                <a:latin typeface="Cambria" panose="02040503050406030204" pitchFamily="18" charset="0"/>
                <a:ea typeface="Cambria" panose="02040503050406030204" pitchFamily="18" charset="0"/>
              </a:rPr>
              <a:t>T’i sigurojë detaje të plota të një ndryshimi të kërkuar të kontratës </a:t>
            </a:r>
            <a:r>
              <a:rPr lang="sq-AL" sz="2000" dirty="0" smtClean="0">
                <a:latin typeface="Cambria" panose="02040503050406030204" pitchFamily="18" charset="0"/>
                <a:ea typeface="Cambria" panose="02040503050406030204" pitchFamily="18" charset="0"/>
              </a:rPr>
              <a:t>Departamentit të Prokurimit dhe ta merr miratimin;</a:t>
            </a:r>
            <a:endParaRPr lang="en-US" sz="2000"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Të menaxhojë dorëzimin </a:t>
            </a:r>
            <a:r>
              <a:rPr lang="sq-AL" sz="2000" dirty="0" smtClean="0">
                <a:latin typeface="Cambria" panose="02040503050406030204" pitchFamily="18" charset="0"/>
                <a:ea typeface="Cambria" panose="02040503050406030204" pitchFamily="18" charset="0"/>
              </a:rPr>
              <a:t>e procedurave të pranimit;</a:t>
            </a:r>
            <a:endParaRPr lang="en-US" sz="2000"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Te jep detaje të plota për ndonjë ndërprerjeje të propozuar të kontratës </a:t>
            </a:r>
            <a:r>
              <a:rPr lang="sq-AL" sz="2000" dirty="0" smtClean="0">
                <a:latin typeface="Cambria" panose="02040503050406030204" pitchFamily="18" charset="0"/>
                <a:ea typeface="Cambria" panose="02040503050406030204" pitchFamily="18" charset="0"/>
              </a:rPr>
              <a:t>Departamentit të Prokurimi; dhe</a:t>
            </a:r>
            <a:endParaRPr lang="en-US" sz="2000"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T’i dorëzojë raportet mbi progresin ose kompletimin e një kont</a:t>
            </a:r>
            <a:r>
              <a:rPr lang="sq-AL" sz="2000" dirty="0" smtClean="0">
                <a:latin typeface="Cambria" panose="02040503050406030204" pitchFamily="18" charset="0"/>
                <a:ea typeface="Cambria" panose="02040503050406030204" pitchFamily="18" charset="0"/>
              </a:rPr>
              <a:t>rate siç kërkohet nga Departamenti i Prokurimit ose nga ZKA.</a:t>
            </a:r>
            <a:endParaRPr lang="en-US" sz="2000" dirty="0" smtClean="0">
              <a:latin typeface="Cambria" panose="02040503050406030204" pitchFamily="18" charset="0"/>
              <a:ea typeface="Cambria" panose="02040503050406030204" pitchFamily="18" charset="0"/>
            </a:endParaRPr>
          </a:p>
          <a:p>
            <a:pPr lvl="0">
              <a:buNone/>
            </a:pPr>
            <a:endParaRPr lang="en-US" sz="2000" dirty="0" smtClean="0">
              <a:latin typeface="Cambria" panose="02040503050406030204" pitchFamily="18" charset="0"/>
              <a:ea typeface="Cambria" panose="02040503050406030204" pitchFamily="18" charset="0"/>
            </a:endParaRPr>
          </a:p>
          <a:p>
            <a:pPr marL="0" lvl="0" indent="0">
              <a:buNone/>
            </a:pPr>
            <a:endParaRPr lang="en-US" sz="2000" dirty="0"/>
          </a:p>
        </p:txBody>
      </p:sp>
      <p:sp>
        <p:nvSpPr>
          <p:cNvPr id="2" name="Footer Placeholder 1"/>
          <p:cNvSpPr>
            <a:spLocks noGrp="1"/>
          </p:cNvSpPr>
          <p:nvPr>
            <p:ph type="ftr" sz="quarter" idx="11"/>
          </p:nvPr>
        </p:nvSpPr>
        <p:spPr>
          <a:xfrm>
            <a:off x="1752600" y="6356350"/>
            <a:ext cx="42672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11</a:t>
            </a:fld>
            <a:endParaRPr lang="en-US"/>
          </a:p>
        </p:txBody>
      </p:sp>
    </p:spTree>
    <p:extLst>
      <p:ext uri="{BB962C8B-B14F-4D97-AF65-F5344CB8AC3E}">
        <p14:creationId xmlns:p14="http://schemas.microsoft.com/office/powerpoint/2010/main" val="843478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792162"/>
          </a:xfrm>
        </p:spPr>
        <p:txBody>
          <a:bodyPr/>
          <a:lstStyle/>
          <a:p>
            <a:r>
              <a:rPr lang="en-US" sz="3200" b="1" dirty="0" smtClean="0">
                <a:solidFill>
                  <a:schemeClr val="accent1">
                    <a:lumMod val="50000"/>
                  </a:schemeClr>
                </a:solidFill>
                <a:latin typeface="Calibri" panose="020F0502020204030204" pitchFamily="34" charset="0"/>
                <a:cs typeface="Calibri" panose="020F0502020204030204" pitchFamily="34" charset="0"/>
              </a:rPr>
              <a:t>N</a:t>
            </a:r>
            <a:r>
              <a:rPr lang="sq-AL" sz="3200" b="1" dirty="0" err="1" smtClean="0">
                <a:solidFill>
                  <a:schemeClr val="accent1">
                    <a:lumMod val="50000"/>
                  </a:schemeClr>
                </a:solidFill>
                <a:latin typeface="Calibri" panose="020F0502020204030204" pitchFamily="34" charset="0"/>
                <a:cs typeface="Calibri" panose="020F0502020204030204" pitchFamily="34" charset="0"/>
              </a:rPr>
              <a:t>dryshim</a:t>
            </a:r>
            <a:r>
              <a:rPr lang="sq-AL" sz="3200" b="1" dirty="0" smtClean="0">
                <a:solidFill>
                  <a:schemeClr val="accent1">
                    <a:lumMod val="50000"/>
                  </a:schemeClr>
                </a:solidFill>
                <a:latin typeface="Calibri" panose="020F0502020204030204" pitchFamily="34" charset="0"/>
                <a:cs typeface="Calibri" panose="020F0502020204030204" pitchFamily="34" charset="0"/>
              </a:rPr>
              <a:t> </a:t>
            </a:r>
            <a:r>
              <a:rPr lang="sq-AL" sz="3200" b="1" dirty="0">
                <a:solidFill>
                  <a:schemeClr val="accent1">
                    <a:lumMod val="50000"/>
                  </a:schemeClr>
                </a:solidFill>
                <a:latin typeface="Calibri" panose="020F0502020204030204" pitchFamily="34" charset="0"/>
                <a:cs typeface="Calibri" panose="020F0502020204030204" pitchFamily="34" charset="0"/>
              </a:rPr>
              <a:t>në objektin e kontratës</a:t>
            </a:r>
          </a:p>
        </p:txBody>
      </p:sp>
      <p:sp>
        <p:nvSpPr>
          <p:cNvPr id="3" name="Content Placeholder 2"/>
          <p:cNvSpPr>
            <a:spLocks noGrp="1"/>
          </p:cNvSpPr>
          <p:nvPr>
            <p:ph idx="1"/>
          </p:nvPr>
        </p:nvSpPr>
        <p:spPr>
          <a:xfrm>
            <a:off x="0" y="1066800"/>
            <a:ext cx="9144000" cy="5791200"/>
          </a:xfrm>
        </p:spPr>
        <p:txBody>
          <a:bodyPr/>
          <a:lstStyle/>
          <a:p>
            <a:r>
              <a:rPr lang="sq-AL" sz="2400" dirty="0">
                <a:latin typeface="Calibri" panose="020F0502020204030204" pitchFamily="34" charset="0"/>
                <a:cs typeface="Calibri" panose="020F0502020204030204" pitchFamily="34" charset="0"/>
              </a:rPr>
              <a:t>Nën rrethana të caktuara, mund të konsiderohet si i nevojshëm një ndryshim </a:t>
            </a:r>
            <a:r>
              <a:rPr lang="sq-AL" sz="2400" b="1" dirty="0">
                <a:latin typeface="Calibri" panose="020F0502020204030204" pitchFamily="34" charset="0"/>
                <a:cs typeface="Calibri" panose="020F0502020204030204" pitchFamily="34" charset="0"/>
              </a:rPr>
              <a:t>në objektin e kontratës </a:t>
            </a:r>
            <a:r>
              <a:rPr lang="sq-AL" sz="2400" dirty="0">
                <a:latin typeface="Calibri" panose="020F0502020204030204" pitchFamily="34" charset="0"/>
                <a:cs typeface="Calibri" panose="020F0502020204030204" pitchFamily="34" charset="0"/>
              </a:rPr>
              <a:t>në mënyrë të tillë që nevojitet ofrimi i produkteve të </a:t>
            </a:r>
            <a:r>
              <a:rPr lang="sq-AL" sz="2400" b="1" dirty="0">
                <a:latin typeface="Calibri" panose="020F0502020204030204" pitchFamily="34" charset="0"/>
                <a:cs typeface="Calibri" panose="020F0502020204030204" pitchFamily="34" charset="0"/>
              </a:rPr>
              <a:t>një cilësie tjetër më të mirë </a:t>
            </a:r>
            <a:r>
              <a:rPr lang="sq-AL" sz="2400" dirty="0">
                <a:latin typeface="Calibri" panose="020F0502020204030204" pitchFamily="34" charset="0"/>
                <a:cs typeface="Calibri" panose="020F0502020204030204" pitchFamily="34" charset="0"/>
              </a:rPr>
              <a:t>ose ofrimi i shërbimeve të një lloji tjetër më të mirë në krahasim me ato të përcaktuara në kontratën origjinale </a:t>
            </a:r>
            <a:r>
              <a:rPr lang="sq-AL" sz="2400" b="1" dirty="0">
                <a:latin typeface="Calibri" panose="020F0502020204030204" pitchFamily="34" charset="0"/>
                <a:cs typeface="Calibri" panose="020F0502020204030204" pitchFamily="34" charset="0"/>
              </a:rPr>
              <a:t>pa e ndryshuar vlerën e përgjithshme të kontratës</a:t>
            </a:r>
            <a:r>
              <a:rPr lang="sq-AL" sz="2400" dirty="0">
                <a:latin typeface="Calibri" panose="020F0502020204030204" pitchFamily="34" charset="0"/>
                <a:cs typeface="Calibri" panose="020F0502020204030204" pitchFamily="34" charset="0"/>
              </a:rPr>
              <a:t>. </a:t>
            </a:r>
            <a:endParaRPr lang="en-US" sz="2400" dirty="0" smtClean="0">
              <a:latin typeface="Calibri" panose="020F0502020204030204" pitchFamily="34" charset="0"/>
              <a:cs typeface="Calibri" panose="020F0502020204030204" pitchFamily="34" charset="0"/>
            </a:endParaRPr>
          </a:p>
          <a:p>
            <a:endParaRPr lang="en-US" sz="2400" dirty="0" smtClean="0">
              <a:latin typeface="Calibri" panose="020F0502020204030204" pitchFamily="34" charset="0"/>
              <a:cs typeface="Calibri" panose="020F0502020204030204" pitchFamily="34" charset="0"/>
            </a:endParaRPr>
          </a:p>
          <a:p>
            <a:r>
              <a:rPr lang="sq-AL" sz="2400" dirty="0" smtClean="0">
                <a:latin typeface="Calibri" panose="020F0502020204030204" pitchFamily="34" charset="0"/>
                <a:cs typeface="Calibri" panose="020F0502020204030204" pitchFamily="34" charset="0"/>
              </a:rPr>
              <a:t>Në </a:t>
            </a:r>
            <a:r>
              <a:rPr lang="sq-AL" sz="2400" dirty="0">
                <a:latin typeface="Calibri" panose="020F0502020204030204" pitchFamily="34" charset="0"/>
                <a:cs typeface="Calibri" panose="020F0502020204030204" pitchFamily="34" charset="0"/>
              </a:rPr>
              <a:t>këto rrethana, modifikimi do të </a:t>
            </a:r>
            <a:r>
              <a:rPr lang="sq-AL" sz="2400" b="1" dirty="0">
                <a:latin typeface="Calibri" panose="020F0502020204030204" pitchFamily="34" charset="0"/>
                <a:cs typeface="Calibri" panose="020F0502020204030204" pitchFamily="34" charset="0"/>
              </a:rPr>
              <a:t>ishte i pranueshëm</a:t>
            </a:r>
            <a:r>
              <a:rPr lang="sq-AL" sz="2400" dirty="0">
                <a:latin typeface="Calibri" panose="020F0502020204030204" pitchFamily="34" charset="0"/>
                <a:cs typeface="Calibri" panose="020F0502020204030204" pitchFamily="34" charset="0"/>
              </a:rPr>
              <a:t>. Për shembull gjatë ekzekutimit të kontratës mund të ndodh që nuk prodhohet më një produkt i caktuar, dhe ne këto raste OE njofton AK, siguron dëshmi dhe propozon një produkt tjetër të </a:t>
            </a:r>
            <a:r>
              <a:rPr lang="sq-AL" sz="2400" b="1" dirty="0">
                <a:latin typeface="Calibri" panose="020F0502020204030204" pitchFamily="34" charset="0"/>
                <a:cs typeface="Calibri" panose="020F0502020204030204" pitchFamily="34" charset="0"/>
              </a:rPr>
              <a:t>një cilësie më të mirë me të njëjtin çmim</a:t>
            </a:r>
            <a:r>
              <a:rPr lang="sq-AL" sz="2400" b="1" dirty="0" smtClean="0">
                <a:latin typeface="Calibri" panose="020F0502020204030204" pitchFamily="34" charset="0"/>
                <a:cs typeface="Calibri" panose="020F0502020204030204" pitchFamily="34" charset="0"/>
              </a:rPr>
              <a:t>.</a:t>
            </a:r>
            <a:endParaRPr lang="sq-AL"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3585448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lstStyle/>
          <a:p>
            <a:r>
              <a:rPr lang="sq-AL" sz="2400" b="1" dirty="0">
                <a:solidFill>
                  <a:schemeClr val="accent1">
                    <a:lumMod val="50000"/>
                  </a:schemeClr>
                </a:solidFill>
                <a:latin typeface="Calibri" panose="020F0502020204030204" pitchFamily="34" charset="0"/>
                <a:cs typeface="Calibri" panose="020F0502020204030204" pitchFamily="34" charset="0"/>
              </a:rPr>
              <a:t>Ndryshime thelbësore të kontratës </a:t>
            </a:r>
            <a:r>
              <a:rPr lang="en-US" sz="2400" b="1" dirty="0">
                <a:solidFill>
                  <a:schemeClr val="accent1">
                    <a:lumMod val="50000"/>
                  </a:schemeClr>
                </a:solidFill>
                <a:latin typeface="Calibri" panose="020F0502020204030204" pitchFamily="34" charset="0"/>
                <a:cs typeface="Calibri" panose="020F0502020204030204" pitchFamily="34" charset="0"/>
              </a:rPr>
              <a:t> </a:t>
            </a:r>
            <a:r>
              <a:rPr lang="en-US" sz="2400" b="1" dirty="0" err="1">
                <a:solidFill>
                  <a:schemeClr val="accent1">
                    <a:lumMod val="50000"/>
                  </a:schemeClr>
                </a:solidFill>
                <a:latin typeface="Calibri" panose="020F0502020204030204" pitchFamily="34" charset="0"/>
                <a:cs typeface="Calibri" panose="020F0502020204030204" pitchFamily="34" charset="0"/>
              </a:rPr>
              <a:t>qe</a:t>
            </a:r>
            <a:r>
              <a:rPr lang="en-US" sz="2400" b="1" dirty="0">
                <a:solidFill>
                  <a:schemeClr val="accent1">
                    <a:lumMod val="50000"/>
                  </a:schemeClr>
                </a:solidFill>
                <a:latin typeface="Calibri" panose="020F0502020204030204" pitchFamily="34" charset="0"/>
                <a:cs typeface="Calibri" panose="020F0502020204030204" pitchFamily="34" charset="0"/>
              </a:rPr>
              <a:t> </a:t>
            </a:r>
            <a:r>
              <a:rPr lang="en-US" sz="2400" b="1" dirty="0" err="1">
                <a:solidFill>
                  <a:schemeClr val="accent1">
                    <a:lumMod val="50000"/>
                  </a:schemeClr>
                </a:solidFill>
                <a:latin typeface="Calibri" panose="020F0502020204030204" pitchFamily="34" charset="0"/>
                <a:cs typeface="Calibri" panose="020F0502020204030204" pitchFamily="34" charset="0"/>
              </a:rPr>
              <a:t>nuk</a:t>
            </a:r>
            <a:r>
              <a:rPr lang="en-US" sz="2400" b="1" dirty="0">
                <a:solidFill>
                  <a:schemeClr val="accent1">
                    <a:lumMod val="50000"/>
                  </a:schemeClr>
                </a:solidFill>
                <a:latin typeface="Calibri" panose="020F0502020204030204" pitchFamily="34" charset="0"/>
                <a:cs typeface="Calibri" panose="020F0502020204030204" pitchFamily="34" charset="0"/>
              </a:rPr>
              <a:t> </a:t>
            </a:r>
            <a:r>
              <a:rPr lang="en-US" sz="2400" b="1" dirty="0" err="1">
                <a:solidFill>
                  <a:schemeClr val="accent1">
                    <a:lumMod val="50000"/>
                  </a:schemeClr>
                </a:solidFill>
                <a:latin typeface="Calibri" panose="020F0502020204030204" pitchFamily="34" charset="0"/>
                <a:cs typeface="Calibri" panose="020F0502020204030204" pitchFamily="34" charset="0"/>
              </a:rPr>
              <a:t>lejohen</a:t>
            </a:r>
            <a:endParaRPr lang="sq-AL" sz="2400" dirty="0">
              <a:solidFill>
                <a:schemeClr val="accent1">
                  <a:lumMod val="50000"/>
                </a:schemeClr>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39189" y="838200"/>
            <a:ext cx="8933688" cy="6019800"/>
          </a:xfrm>
        </p:spPr>
        <p:txBody>
          <a:bodyPr/>
          <a:lstStyle/>
          <a:p>
            <a:pPr>
              <a:buFont typeface="Arial" panose="020B0604020202020204" pitchFamily="34" charset="0"/>
              <a:buChar char="•"/>
            </a:pPr>
            <a:r>
              <a:rPr lang="sq-AL" sz="2400" b="1" dirty="0">
                <a:latin typeface="Calibri" panose="020F0502020204030204" pitchFamily="34" charset="0"/>
                <a:cs typeface="Calibri" panose="020F0502020204030204" pitchFamily="34" charset="0"/>
              </a:rPr>
              <a:t>Kur nevojat e autoritetit kontraktues nuk mund të plotësohen pa bërë ndryshime thelbësore të kontratës, atëherë e vetmja alternativë është që të ndërpritet </a:t>
            </a:r>
            <a:r>
              <a:rPr lang="sq-AL" sz="2400" b="1" dirty="0" smtClean="0">
                <a:latin typeface="Calibri" panose="020F0502020204030204" pitchFamily="34" charset="0"/>
                <a:cs typeface="Calibri" panose="020F0502020204030204" pitchFamily="34" charset="0"/>
              </a:rPr>
              <a:t>kontrata</a:t>
            </a:r>
            <a:r>
              <a:rPr lang="en-US" sz="2400" b="1" dirty="0" smtClean="0">
                <a:latin typeface="Calibri" panose="020F0502020204030204" pitchFamily="34" charset="0"/>
                <a:cs typeface="Calibri" panose="020F0502020204030204" pitchFamily="34" charset="0"/>
              </a:rPr>
              <a:t>.</a:t>
            </a:r>
          </a:p>
          <a:p>
            <a:pPr>
              <a:buFont typeface="Arial" panose="020B0604020202020204" pitchFamily="34" charset="0"/>
              <a:buChar char="•"/>
            </a:pPr>
            <a:r>
              <a:rPr lang="sq-AL" sz="2400" b="1" dirty="0" smtClean="0">
                <a:latin typeface="Calibri" panose="020F0502020204030204" pitchFamily="34" charset="0"/>
                <a:cs typeface="Calibri" panose="020F0502020204030204" pitchFamily="34" charset="0"/>
              </a:rPr>
              <a:t>Ndryshime </a:t>
            </a:r>
            <a:r>
              <a:rPr lang="sq-AL" sz="2400" b="1" dirty="0">
                <a:latin typeface="Calibri" panose="020F0502020204030204" pitchFamily="34" charset="0"/>
                <a:cs typeface="Calibri" panose="020F0502020204030204" pitchFamily="34" charset="0"/>
              </a:rPr>
              <a:t>thelbësore të kontratës </a:t>
            </a:r>
            <a:r>
              <a:rPr lang="en-US" sz="2400" b="1" dirty="0" smtClean="0">
                <a:latin typeface="Calibri" panose="020F0502020204030204" pitchFamily="34" charset="0"/>
                <a:cs typeface="Calibri" panose="020F0502020204030204" pitchFamily="34" charset="0"/>
              </a:rPr>
              <a:t> </a:t>
            </a:r>
            <a:r>
              <a:rPr lang="en-US" sz="2400" b="1" dirty="0" err="1" smtClean="0">
                <a:latin typeface="Calibri" panose="020F0502020204030204" pitchFamily="34" charset="0"/>
                <a:cs typeface="Calibri" panose="020F0502020204030204" pitchFamily="34" charset="0"/>
              </a:rPr>
              <a:t>qe</a:t>
            </a:r>
            <a:r>
              <a:rPr lang="en-US" sz="2400" b="1" dirty="0" smtClean="0">
                <a:latin typeface="Calibri" panose="020F0502020204030204" pitchFamily="34" charset="0"/>
                <a:cs typeface="Calibri" panose="020F0502020204030204" pitchFamily="34" charset="0"/>
              </a:rPr>
              <a:t> </a:t>
            </a:r>
            <a:r>
              <a:rPr lang="en-US" sz="2400" b="1" dirty="0" err="1" smtClean="0">
                <a:latin typeface="Calibri" panose="020F0502020204030204" pitchFamily="34" charset="0"/>
                <a:cs typeface="Calibri" panose="020F0502020204030204" pitchFamily="34" charset="0"/>
              </a:rPr>
              <a:t>nuk</a:t>
            </a:r>
            <a:r>
              <a:rPr lang="en-US" sz="2400" b="1" dirty="0" smtClean="0">
                <a:latin typeface="Calibri" panose="020F0502020204030204" pitchFamily="34" charset="0"/>
                <a:cs typeface="Calibri" panose="020F0502020204030204" pitchFamily="34" charset="0"/>
              </a:rPr>
              <a:t> </a:t>
            </a:r>
            <a:r>
              <a:rPr lang="en-US" sz="2400" b="1" dirty="0" err="1" smtClean="0">
                <a:latin typeface="Calibri" panose="020F0502020204030204" pitchFamily="34" charset="0"/>
                <a:cs typeface="Calibri" panose="020F0502020204030204" pitchFamily="34" charset="0"/>
              </a:rPr>
              <a:t>lejohen</a:t>
            </a:r>
            <a:r>
              <a:rPr lang="en-US" sz="2400" b="1" dirty="0" smtClean="0">
                <a:latin typeface="Calibri" panose="020F0502020204030204" pitchFamily="34" charset="0"/>
                <a:cs typeface="Calibri" panose="020F0502020204030204" pitchFamily="34" charset="0"/>
              </a:rPr>
              <a:t> </a:t>
            </a:r>
            <a:r>
              <a:rPr lang="sq-AL" sz="2400" dirty="0" smtClean="0">
                <a:latin typeface="Calibri" panose="020F0502020204030204" pitchFamily="34" charset="0"/>
                <a:cs typeface="Calibri" panose="020F0502020204030204" pitchFamily="34" charset="0"/>
              </a:rPr>
              <a:t>konsiderohen </a:t>
            </a:r>
            <a:r>
              <a:rPr lang="sq-AL" sz="2400" dirty="0">
                <a:latin typeface="Calibri" panose="020F0502020204030204" pitchFamily="34" charset="0"/>
                <a:cs typeface="Calibri" panose="020F0502020204030204" pitchFamily="34" charset="0"/>
              </a:rPr>
              <a:t>ndryshimet që </a:t>
            </a:r>
            <a:r>
              <a:rPr lang="sq-AL" sz="2400" dirty="0" smtClean="0">
                <a:latin typeface="Calibri" panose="020F0502020204030204" pitchFamily="34" charset="0"/>
                <a:cs typeface="Calibri" panose="020F0502020204030204" pitchFamily="34" charset="0"/>
              </a:rPr>
              <a:t>ndërlidhen</a:t>
            </a:r>
            <a:r>
              <a:rPr lang="en-US" sz="2400" dirty="0" smtClean="0">
                <a:latin typeface="Calibri" panose="020F0502020204030204" pitchFamily="34" charset="0"/>
                <a:cs typeface="Calibri" panose="020F0502020204030204" pitchFamily="34" charset="0"/>
              </a:rPr>
              <a:t>, m</a:t>
            </a:r>
            <a:r>
              <a:rPr lang="sq-AL" sz="2400" dirty="0" smtClean="0">
                <a:latin typeface="Calibri" panose="020F0502020204030204" pitchFamily="34" charset="0"/>
                <a:cs typeface="Calibri" panose="020F0502020204030204" pitchFamily="34" charset="0"/>
              </a:rPr>
              <a:t>e </a:t>
            </a:r>
            <a:r>
              <a:rPr lang="sq-AL" sz="2400" b="1" dirty="0">
                <a:latin typeface="Calibri" panose="020F0502020204030204" pitchFamily="34" charset="0"/>
                <a:cs typeface="Calibri" panose="020F0502020204030204" pitchFamily="34" charset="0"/>
              </a:rPr>
              <a:t>objektin e kontratës, </a:t>
            </a:r>
            <a:endParaRPr lang="en-US" sz="2400" b="1" dirty="0" smtClean="0">
              <a:latin typeface="Calibri" panose="020F0502020204030204" pitchFamily="34" charset="0"/>
              <a:cs typeface="Calibri" panose="020F0502020204030204" pitchFamily="34" charset="0"/>
            </a:endParaRPr>
          </a:p>
          <a:p>
            <a:pPr>
              <a:buFont typeface="Arial" panose="020B0604020202020204" pitchFamily="34" charset="0"/>
              <a:buChar char="•"/>
            </a:pPr>
            <a:r>
              <a:rPr lang="sq-AL" sz="2400" dirty="0" smtClean="0">
                <a:latin typeface="Calibri" panose="020F0502020204030204" pitchFamily="34" charset="0"/>
                <a:cs typeface="Calibri" panose="020F0502020204030204" pitchFamily="34" charset="0"/>
              </a:rPr>
              <a:t>me </a:t>
            </a:r>
            <a:r>
              <a:rPr lang="sq-AL" sz="2400" b="1" dirty="0">
                <a:latin typeface="Calibri" panose="020F0502020204030204" pitchFamily="34" charset="0"/>
                <a:cs typeface="Calibri" panose="020F0502020204030204" pitchFamily="34" charset="0"/>
              </a:rPr>
              <a:t>përmbajtjen e të drejtave dhe detyrimeve </a:t>
            </a:r>
            <a:r>
              <a:rPr lang="sq-AL" sz="2400" dirty="0">
                <a:latin typeface="Calibri" panose="020F0502020204030204" pitchFamily="34" charset="0"/>
                <a:cs typeface="Calibri" panose="020F0502020204030204" pitchFamily="34" charset="0"/>
              </a:rPr>
              <a:t>reciproke të palëve kontraktuese</a:t>
            </a:r>
            <a:r>
              <a:rPr lang="sq-AL" sz="2400" dirty="0" smtClean="0">
                <a:latin typeface="Calibri" panose="020F0502020204030204" pitchFamily="34" charset="0"/>
                <a:cs typeface="Calibri" panose="020F0502020204030204" pitchFamily="34" charset="0"/>
              </a:rPr>
              <a:t>,</a:t>
            </a:r>
            <a:endParaRPr lang="en-US" sz="2400" dirty="0" smtClean="0">
              <a:latin typeface="Calibri" panose="020F0502020204030204" pitchFamily="34" charset="0"/>
              <a:cs typeface="Calibri" panose="020F0502020204030204" pitchFamily="34" charset="0"/>
            </a:endParaRPr>
          </a:p>
          <a:p>
            <a:pPr>
              <a:buFont typeface="Arial" panose="020B0604020202020204" pitchFamily="34" charset="0"/>
              <a:buChar char="•"/>
            </a:pPr>
            <a:r>
              <a:rPr lang="sq-AL" sz="2400" dirty="0" smtClean="0">
                <a:latin typeface="Calibri" panose="020F0502020204030204" pitchFamily="34" charset="0"/>
                <a:cs typeface="Calibri" panose="020F0502020204030204" pitchFamily="34" charset="0"/>
              </a:rPr>
              <a:t>me </a:t>
            </a:r>
            <a:r>
              <a:rPr lang="sq-AL" sz="2400" dirty="0">
                <a:latin typeface="Calibri" panose="020F0502020204030204" pitchFamily="34" charset="0"/>
                <a:cs typeface="Calibri" panose="020F0502020204030204" pitchFamily="34" charset="0"/>
              </a:rPr>
              <a:t>qëllimin për të </a:t>
            </a:r>
            <a:r>
              <a:rPr lang="sq-AL" sz="2400" b="1" dirty="0">
                <a:latin typeface="Calibri" panose="020F0502020204030204" pitchFamily="34" charset="0"/>
                <a:cs typeface="Calibri" panose="020F0502020204030204" pitchFamily="34" charset="0"/>
              </a:rPr>
              <a:t>ri-negociuar afatet ose kushtet thelbësore të kontratës </a:t>
            </a:r>
            <a:r>
              <a:rPr lang="en-US" sz="2400" b="1" dirty="0" smtClean="0">
                <a:latin typeface="Calibri" panose="020F0502020204030204" pitchFamily="34" charset="0"/>
                <a:cs typeface="Calibri" panose="020F0502020204030204" pitchFamily="34" charset="0"/>
              </a:rPr>
              <a:t>.</a:t>
            </a:r>
          </a:p>
          <a:p>
            <a:pPr>
              <a:buFont typeface="Arial" panose="020B0604020202020204" pitchFamily="34" charset="0"/>
              <a:buChar char="•"/>
            </a:pPr>
            <a:r>
              <a:rPr lang="en-US" sz="2400" b="1" dirty="0" smtClean="0">
                <a:latin typeface="Calibri" panose="020F0502020204030204" pitchFamily="34" charset="0"/>
                <a:cs typeface="Calibri" panose="020F0502020204030204" pitchFamily="34" charset="0"/>
              </a:rPr>
              <a:t>N</a:t>
            </a:r>
            <a:r>
              <a:rPr lang="sq-AL" sz="2400" b="1" dirty="0" err="1" smtClean="0">
                <a:latin typeface="Calibri" panose="020F0502020204030204" pitchFamily="34" charset="0"/>
                <a:cs typeface="Calibri" panose="020F0502020204030204" pitchFamily="34" charset="0"/>
              </a:rPr>
              <a:t>dryshimet</a:t>
            </a:r>
            <a:r>
              <a:rPr lang="sq-AL" sz="2400" b="1" dirty="0" smtClean="0">
                <a:latin typeface="Calibri" panose="020F0502020204030204" pitchFamily="34" charset="0"/>
                <a:cs typeface="Calibri" panose="020F0502020204030204" pitchFamily="34" charset="0"/>
              </a:rPr>
              <a:t> </a:t>
            </a:r>
            <a:r>
              <a:rPr lang="sq-AL" sz="2400" b="1" dirty="0">
                <a:latin typeface="Calibri" panose="020F0502020204030204" pitchFamily="34" charset="0"/>
                <a:cs typeface="Calibri" panose="020F0502020204030204" pitchFamily="34" charset="0"/>
              </a:rPr>
              <a:t>në kontratë </a:t>
            </a:r>
            <a:r>
              <a:rPr lang="en-US" sz="2400" b="1" dirty="0" smtClean="0">
                <a:latin typeface="Calibri" panose="020F0502020204030204" pitchFamily="34" charset="0"/>
                <a:cs typeface="Calibri" panose="020F0502020204030204" pitchFamily="34" charset="0"/>
              </a:rPr>
              <a:t> </a:t>
            </a:r>
            <a:r>
              <a:rPr lang="en-US" sz="2400" b="1" dirty="0" err="1" smtClean="0">
                <a:latin typeface="Calibri" panose="020F0502020204030204" pitchFamily="34" charset="0"/>
                <a:cs typeface="Calibri" panose="020F0502020204030204" pitchFamily="34" charset="0"/>
              </a:rPr>
              <a:t>qe</a:t>
            </a:r>
            <a:r>
              <a:rPr lang="en-US" sz="2400" b="1" dirty="0" smtClean="0">
                <a:latin typeface="Calibri" panose="020F0502020204030204" pitchFamily="34" charset="0"/>
                <a:cs typeface="Calibri" panose="020F0502020204030204" pitchFamily="34" charset="0"/>
              </a:rPr>
              <a:t> </a:t>
            </a:r>
            <a:r>
              <a:rPr lang="sq-AL" sz="2400" b="1" dirty="0" smtClean="0">
                <a:latin typeface="Calibri" panose="020F0502020204030204" pitchFamily="34" charset="0"/>
                <a:cs typeface="Calibri" panose="020F0502020204030204" pitchFamily="34" charset="0"/>
              </a:rPr>
              <a:t>tejkalojnë </a:t>
            </a:r>
            <a:r>
              <a:rPr lang="sq-AL" sz="2400" b="1" dirty="0">
                <a:latin typeface="Calibri" panose="020F0502020204030204" pitchFamily="34" charset="0"/>
                <a:cs typeface="Calibri" panose="020F0502020204030204" pitchFamily="34" charset="0"/>
              </a:rPr>
              <a:t>10% të vlerës </a:t>
            </a:r>
            <a:r>
              <a:rPr lang="sq-AL" sz="2400" dirty="0">
                <a:latin typeface="Calibri" panose="020F0502020204030204" pitchFamily="34" charset="0"/>
                <a:cs typeface="Calibri" panose="020F0502020204030204" pitchFamily="34" charset="0"/>
              </a:rPr>
              <a:t>së kontratës në rastin e kontratave publike për furnizim, shërbime dhe punë shtesë;</a:t>
            </a:r>
            <a:endParaRPr lang="en-US" sz="2400" dirty="0">
              <a:latin typeface="Calibri" panose="020F0502020204030204" pitchFamily="34" charset="0"/>
              <a:cs typeface="Calibri" panose="020F0502020204030204" pitchFamily="34" charset="0"/>
            </a:endParaRPr>
          </a:p>
          <a:p>
            <a:pPr>
              <a:buFont typeface="Arial" panose="020B0604020202020204" pitchFamily="34" charset="0"/>
              <a:buChar char="•"/>
            </a:pPr>
            <a:r>
              <a:rPr lang="sq-AL" sz="2400" b="1" dirty="0">
                <a:latin typeface="Calibri" panose="020F0502020204030204" pitchFamily="34" charset="0"/>
                <a:cs typeface="Calibri" panose="020F0502020204030204" pitchFamily="34" charset="0"/>
              </a:rPr>
              <a:t>Ndryshimet në kontratë tejkalojnë 30% të vlerës së kontratës </a:t>
            </a:r>
            <a:r>
              <a:rPr lang="sq-AL" sz="2400" dirty="0">
                <a:latin typeface="Calibri" panose="020F0502020204030204" pitchFamily="34" charset="0"/>
                <a:cs typeface="Calibri" panose="020F0502020204030204" pitchFamily="34" charset="0"/>
              </a:rPr>
              <a:t>apo vlerës së pozicionit në rastin e kontratave publike kornizë; dhe</a:t>
            </a:r>
          </a:p>
          <a:p>
            <a:pPr marL="0" indent="0">
              <a:buNone/>
            </a:pPr>
            <a:endParaRPr lang="sq-AL" sz="2400" dirty="0">
              <a:latin typeface="Calibri" panose="020F0502020204030204" pitchFamily="34" charset="0"/>
              <a:cs typeface="Calibri" panose="020F0502020204030204" pitchFamily="34" charset="0"/>
            </a:endParaRPr>
          </a:p>
          <a:p>
            <a:pPr>
              <a:buFont typeface="Arial" panose="020B0604020202020204" pitchFamily="34" charset="0"/>
              <a:buChar char="•"/>
            </a:pPr>
            <a:endParaRPr lang="en-US" sz="2400" dirty="0" smtClean="0">
              <a:latin typeface="Calibri" panose="020F0502020204030204" pitchFamily="34" charset="0"/>
              <a:cs typeface="Calibri" panose="020F0502020204030204" pitchFamily="34" charset="0"/>
            </a:endParaRPr>
          </a:p>
          <a:p>
            <a:pPr marL="0" indent="0">
              <a:buNone/>
            </a:pPr>
            <a:endParaRPr lang="en-US" sz="2400" dirty="0" smtClean="0">
              <a:latin typeface="Calibri" panose="020F0502020204030204" pitchFamily="34" charset="0"/>
              <a:cs typeface="Calibri" panose="020F0502020204030204" pitchFamily="34" charset="0"/>
            </a:endParaRPr>
          </a:p>
          <a:p>
            <a:pPr marL="0" indent="0">
              <a:buNone/>
            </a:pPr>
            <a:endParaRPr lang="en-US" sz="2400" dirty="0">
              <a:latin typeface="Calibri" panose="020F0502020204030204" pitchFamily="34" charset="0"/>
              <a:cs typeface="Calibri" panose="020F0502020204030204" pitchFamily="34" charset="0"/>
            </a:endParaRPr>
          </a:p>
          <a:p>
            <a:endParaRPr lang="sq-AL" sz="2400" dirty="0">
              <a:latin typeface="Calibri" panose="020F0502020204030204" pitchFamily="34" charset="0"/>
              <a:cs typeface="Calibri" panose="020F0502020204030204" pitchFamily="34" charset="0"/>
            </a:endParaRPr>
          </a:p>
          <a:p>
            <a:endParaRPr lang="sq-AL" sz="2400" dirty="0">
              <a:latin typeface="Calibri" panose="020F0502020204030204" pitchFamily="34" charset="0"/>
              <a:cs typeface="Calibri" panose="020F0502020204030204" pitchFamily="34" charset="0"/>
            </a:endParaRPr>
          </a:p>
          <a:p>
            <a:endParaRPr lang="sq-AL"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7532504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855"/>
            <a:ext cx="9144000" cy="6331477"/>
          </a:xfrm>
          <a:prstGeom prst="rect">
            <a:avLst/>
          </a:prstGeom>
        </p:spPr>
        <p:txBody>
          <a:bodyPr wrap="square">
            <a:spAutoFit/>
          </a:bodyPr>
          <a:lstStyle/>
          <a:p>
            <a:pPr marL="0" marR="0">
              <a:lnSpc>
                <a:spcPct val="107000"/>
              </a:lnSpc>
              <a:spcBef>
                <a:spcPts val="0"/>
              </a:spcBef>
              <a:spcAft>
                <a:spcPts val="800"/>
              </a:spcAft>
            </a:pPr>
            <a:r>
              <a:rPr lang="en-US" b="1" dirty="0" smtClean="0">
                <a:latin typeface="Calibri" panose="020F0502020204030204" pitchFamily="34" charset="0"/>
                <a:ea typeface="Calibri" panose="020F0502020204030204" pitchFamily="34" charset="0"/>
                <a:cs typeface="Times New Roman" panose="02020603050405020304" pitchFamily="18" charset="0"/>
              </a:rPr>
              <a:t>                                                                                 </a:t>
            </a:r>
            <a:r>
              <a:rPr lang="sq-AL" b="1" dirty="0" smtClean="0">
                <a:latin typeface="Calibri" panose="020F0502020204030204" pitchFamily="34" charset="0"/>
                <a:ea typeface="Calibri" panose="020F0502020204030204" pitchFamily="34" charset="0"/>
                <a:cs typeface="Times New Roman" panose="02020603050405020304" pitchFamily="18" charset="0"/>
              </a:rPr>
              <a:t>Detyra </a:t>
            </a:r>
            <a:r>
              <a:rPr lang="sq-AL" b="1" dirty="0">
                <a:latin typeface="Calibri" panose="020F0502020204030204" pitchFamily="34" charset="0"/>
                <a:ea typeface="Calibri" panose="020F0502020204030204" pitchFamily="34" charset="0"/>
                <a:cs typeface="Times New Roman" panose="02020603050405020304" pitchFamily="18" charset="0"/>
              </a:rPr>
              <a:t>Nr,2</a:t>
            </a:r>
            <a:endParaRPr lang="sq-AL"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sq-AL" sz="2400" dirty="0" smtClean="0">
                <a:latin typeface="Calibri" panose="020F0502020204030204" pitchFamily="34" charset="0"/>
                <a:ea typeface="Calibri" panose="020F0502020204030204" pitchFamily="34" charset="0"/>
                <a:cs typeface="Times New Roman" panose="02020603050405020304" pitchFamily="18" charset="0"/>
              </a:rPr>
              <a:t>Komuna  </a:t>
            </a:r>
            <a:r>
              <a:rPr lang="sq-AL" sz="2400" dirty="0">
                <a:latin typeface="Calibri" panose="020F0502020204030204" pitchFamily="34" charset="0"/>
                <a:ea typeface="Calibri" panose="020F0502020204030204" pitchFamily="34" charset="0"/>
                <a:cs typeface="Times New Roman" panose="02020603050405020304" pitchFamily="18" charset="0"/>
              </a:rPr>
              <a:t>X gjate përgatitjes se dosjes se tenderit </a:t>
            </a:r>
            <a:r>
              <a:rPr lang="en-US" sz="2400" dirty="0" smtClean="0">
                <a:latin typeface="Calibri" panose="020F0502020204030204" pitchFamily="34" charset="0"/>
                <a:ea typeface="Calibri" panose="020F0502020204030204" pitchFamily="34" charset="0"/>
                <a:cs typeface="Times New Roman" panose="02020603050405020304" pitchFamily="18" charset="0"/>
              </a:rPr>
              <a:t>- </a:t>
            </a:r>
            <a:r>
              <a:rPr lang="sq-AL" sz="2400" dirty="0" smtClean="0">
                <a:latin typeface="Calibri" panose="020F0502020204030204" pitchFamily="34" charset="0"/>
                <a:ea typeface="Calibri" panose="020F0502020204030204" pitchFamily="34" charset="0"/>
                <a:cs typeface="Times New Roman" panose="02020603050405020304" pitchFamily="18" charset="0"/>
              </a:rPr>
              <a:t>njësia </a:t>
            </a:r>
            <a:r>
              <a:rPr lang="sq-AL" sz="2400" dirty="0">
                <a:latin typeface="Calibri" panose="020F0502020204030204" pitchFamily="34" charset="0"/>
                <a:ea typeface="Calibri" panose="020F0502020204030204" pitchFamily="34" charset="0"/>
                <a:cs typeface="Times New Roman" panose="02020603050405020304" pitchFamily="18" charset="0"/>
              </a:rPr>
              <a:t>kërkuese ka dërguar një </a:t>
            </a:r>
            <a:r>
              <a:rPr lang="sq-AL" sz="2400" dirty="0" err="1">
                <a:latin typeface="Calibri" panose="020F0502020204030204" pitchFamily="34" charset="0"/>
                <a:ea typeface="Calibri" panose="020F0502020204030204" pitchFamily="34" charset="0"/>
                <a:cs typeface="Times New Roman" panose="02020603050405020304" pitchFamily="18" charset="0"/>
              </a:rPr>
              <a:t>paramas</a:t>
            </a:r>
            <a:r>
              <a:rPr lang="sq-AL" sz="2400" dirty="0">
                <a:latin typeface="Calibri" panose="020F0502020204030204" pitchFamily="34" charset="0"/>
                <a:ea typeface="Calibri" panose="020F0502020204030204" pitchFamily="34" charset="0"/>
                <a:cs typeface="Times New Roman" panose="02020603050405020304" pitchFamily="18" charset="0"/>
              </a:rPr>
              <a:t> dhe </a:t>
            </a:r>
            <a:r>
              <a:rPr lang="sq-AL" sz="2400" dirty="0" err="1">
                <a:latin typeface="Calibri" panose="020F0502020204030204" pitchFamily="34" charset="0"/>
                <a:ea typeface="Calibri" panose="020F0502020204030204" pitchFamily="34" charset="0"/>
                <a:cs typeface="Times New Roman" panose="02020603050405020304" pitchFamily="18" charset="0"/>
              </a:rPr>
              <a:t>parallogari</a:t>
            </a:r>
            <a:r>
              <a:rPr lang="sq-AL" sz="2400" dirty="0">
                <a:latin typeface="Calibri" panose="020F0502020204030204" pitchFamily="34" charset="0"/>
                <a:ea typeface="Calibri" panose="020F0502020204030204" pitchFamily="34" charset="0"/>
                <a:cs typeface="Times New Roman" panose="02020603050405020304" pitchFamily="18" charset="0"/>
              </a:rPr>
              <a:t> e cila nuk është ne përputhje  me projektin  kryesor qe e ka dërguar </a:t>
            </a:r>
            <a:r>
              <a:rPr lang="sq-AL" sz="2400" dirty="0" smtClean="0">
                <a:latin typeface="Calibri" panose="020F0502020204030204" pitchFamily="34" charset="0"/>
                <a:ea typeface="Calibri" panose="020F0502020204030204" pitchFamily="34" charset="0"/>
                <a:cs typeface="Times New Roman" panose="02020603050405020304" pitchFamily="18" charset="0"/>
              </a:rPr>
              <a:t>Ministria </a:t>
            </a:r>
            <a:r>
              <a:rPr lang="en-US" sz="2400" dirty="0" smtClean="0">
                <a:latin typeface="Calibri" panose="020F0502020204030204" pitchFamily="34" charset="0"/>
                <a:ea typeface="Calibri" panose="020F0502020204030204" pitchFamily="34" charset="0"/>
                <a:cs typeface="Times New Roman" panose="02020603050405020304" pitchFamily="18" charset="0"/>
              </a:rPr>
              <a:t> </a:t>
            </a:r>
            <a:r>
              <a:rPr lang="en-US" sz="2400" dirty="0" err="1" smtClean="0">
                <a:latin typeface="Calibri" panose="020F0502020204030204" pitchFamily="34" charset="0"/>
                <a:ea typeface="Calibri" panose="020F0502020204030204" pitchFamily="34" charset="0"/>
                <a:cs typeface="Times New Roman" panose="02020603050405020304" pitchFamily="18" charset="0"/>
              </a:rPr>
              <a:t>qe</a:t>
            </a:r>
            <a:r>
              <a:rPr lang="en-US" sz="2400" dirty="0" smtClean="0">
                <a:latin typeface="Calibri" panose="020F0502020204030204" pitchFamily="34" charset="0"/>
                <a:ea typeface="Calibri" panose="020F0502020204030204" pitchFamily="34" charset="0"/>
                <a:cs typeface="Times New Roman" panose="02020603050405020304" pitchFamily="18" charset="0"/>
              </a:rPr>
              <a:t> e </a:t>
            </a:r>
            <a:r>
              <a:rPr lang="en-US" sz="2400" dirty="0" err="1" smtClean="0">
                <a:latin typeface="Calibri" panose="020F0502020204030204" pitchFamily="34" charset="0"/>
                <a:ea typeface="Calibri" panose="020F0502020204030204" pitchFamily="34" charset="0"/>
                <a:cs typeface="Times New Roman" panose="02020603050405020304" pitchFamily="18" charset="0"/>
              </a:rPr>
              <a:t>financon</a:t>
            </a:r>
            <a:r>
              <a:rPr lang="en-US" sz="2400" dirty="0" smtClean="0">
                <a:latin typeface="Calibri" panose="020F0502020204030204" pitchFamily="34" charset="0"/>
                <a:ea typeface="Calibri" panose="020F0502020204030204" pitchFamily="34" charset="0"/>
                <a:cs typeface="Times New Roman" panose="02020603050405020304" pitchFamily="18" charset="0"/>
              </a:rPr>
              <a:t> </a:t>
            </a:r>
            <a:r>
              <a:rPr lang="en-US" sz="2400" dirty="0" err="1" smtClean="0">
                <a:latin typeface="Calibri" panose="020F0502020204030204" pitchFamily="34" charset="0"/>
                <a:ea typeface="Calibri" panose="020F0502020204030204" pitchFamily="34" charset="0"/>
                <a:cs typeface="Times New Roman" panose="02020603050405020304" pitchFamily="18" charset="0"/>
              </a:rPr>
              <a:t>projektin</a:t>
            </a:r>
            <a:r>
              <a:rPr lang="en-US" sz="2400" dirty="0" smtClean="0">
                <a:latin typeface="Calibri" panose="020F0502020204030204" pitchFamily="34" charset="0"/>
                <a:ea typeface="Calibri" panose="020F0502020204030204" pitchFamily="34" charset="0"/>
                <a:cs typeface="Times New Roman" panose="02020603050405020304" pitchFamily="18" charset="0"/>
              </a:rPr>
              <a:t> .</a:t>
            </a:r>
            <a:endParaRPr lang="sq-AL" sz="24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sq-AL" sz="2400" dirty="0">
                <a:latin typeface="Calibri" panose="020F0502020204030204" pitchFamily="34" charset="0"/>
                <a:ea typeface="Calibri" panose="020F0502020204030204" pitchFamily="34" charset="0"/>
                <a:cs typeface="Times New Roman" panose="02020603050405020304" pitchFamily="18" charset="0"/>
              </a:rPr>
              <a:t>Pas zhvillimit te procedurave te prokurimit ne </a:t>
            </a:r>
            <a:r>
              <a:rPr lang="en-US" sz="2400" dirty="0" smtClean="0">
                <a:latin typeface="Calibri" panose="020F0502020204030204" pitchFamily="34" charset="0"/>
                <a:ea typeface="Calibri" panose="020F0502020204030204" pitchFamily="34" charset="0"/>
                <a:cs typeface="Times New Roman" panose="02020603050405020304" pitchFamily="18" charset="0"/>
              </a:rPr>
              <a:t> </a:t>
            </a:r>
            <a:r>
              <a:rPr lang="sq-AL" sz="2400" dirty="0" smtClean="0">
                <a:latin typeface="Calibri" panose="020F0502020204030204" pitchFamily="34" charset="0"/>
                <a:ea typeface="Calibri" panose="020F0502020204030204" pitchFamily="34" charset="0"/>
                <a:cs typeface="Times New Roman" panose="02020603050405020304" pitchFamily="18" charset="0"/>
              </a:rPr>
              <a:t>Ministri </a:t>
            </a:r>
            <a:r>
              <a:rPr lang="sq-AL" sz="2400" dirty="0">
                <a:latin typeface="Calibri" panose="020F0502020204030204" pitchFamily="34" charset="0"/>
                <a:ea typeface="Calibri" panose="020F0502020204030204" pitchFamily="34" charset="0"/>
                <a:cs typeface="Times New Roman" panose="02020603050405020304" pitchFamily="18" charset="0"/>
              </a:rPr>
              <a:t>është arritur përzgjedhja e EO  dhe është nënshkruar kontrata  me OE fitues </a:t>
            </a:r>
            <a:r>
              <a:rPr lang="sq-AL" sz="2400" dirty="0" err="1">
                <a:latin typeface="Calibri" panose="020F0502020204030204" pitchFamily="34" charset="0"/>
                <a:ea typeface="Calibri" panose="020F0502020204030204" pitchFamily="34" charset="0"/>
                <a:cs typeface="Times New Roman" panose="02020603050405020304" pitchFamily="18" charset="0"/>
              </a:rPr>
              <a:t>psh</a:t>
            </a:r>
            <a:r>
              <a:rPr lang="sq-AL" sz="2400" dirty="0">
                <a:latin typeface="Calibri" panose="020F0502020204030204" pitchFamily="34" charset="0"/>
                <a:ea typeface="Calibri" panose="020F0502020204030204" pitchFamily="34" charset="0"/>
                <a:cs typeface="Times New Roman" panose="02020603050405020304" pitchFamily="18" charset="0"/>
              </a:rPr>
              <a:t>. </a:t>
            </a:r>
            <a:r>
              <a:rPr lang="sq-AL" sz="2400" dirty="0" smtClean="0">
                <a:latin typeface="Calibri" panose="020F0502020204030204" pitchFamily="34" charset="0"/>
                <a:ea typeface="Calibri" panose="020F0502020204030204" pitchFamily="34" charset="0"/>
                <a:cs typeface="Times New Roman" panose="02020603050405020304" pitchFamily="18" charset="0"/>
              </a:rPr>
              <a:t>me </a:t>
            </a:r>
            <a:r>
              <a:rPr lang="sq-AL" sz="2400" dirty="0" err="1">
                <a:latin typeface="Calibri" panose="020F0502020204030204" pitchFamily="34" charset="0"/>
                <a:ea typeface="Calibri" panose="020F0502020204030204" pitchFamily="34" charset="0"/>
                <a:cs typeface="Times New Roman" panose="02020603050405020304" pitchFamily="18" charset="0"/>
              </a:rPr>
              <a:t>nje</a:t>
            </a:r>
            <a:r>
              <a:rPr lang="sq-AL" sz="2400" dirty="0">
                <a:latin typeface="Calibri" panose="020F0502020204030204" pitchFamily="34" charset="0"/>
                <a:ea typeface="Calibri" panose="020F0502020204030204" pitchFamily="34" charset="0"/>
                <a:cs typeface="Times New Roman" panose="02020603050405020304" pitchFamily="18" charset="0"/>
              </a:rPr>
              <a:t> </a:t>
            </a:r>
            <a:r>
              <a:rPr lang="sq-AL" sz="2400" dirty="0" err="1">
                <a:latin typeface="Calibri" panose="020F0502020204030204" pitchFamily="34" charset="0"/>
                <a:ea typeface="Calibri" panose="020F0502020204030204" pitchFamily="34" charset="0"/>
                <a:cs typeface="Times New Roman" panose="02020603050405020304" pitchFamily="18" charset="0"/>
              </a:rPr>
              <a:t>paramas</a:t>
            </a:r>
            <a:r>
              <a:rPr lang="sq-AL" sz="2400" dirty="0">
                <a:latin typeface="Calibri" panose="020F0502020204030204" pitchFamily="34" charset="0"/>
                <a:ea typeface="Calibri" panose="020F0502020204030204" pitchFamily="34" charset="0"/>
                <a:cs typeface="Times New Roman" panose="02020603050405020304" pitchFamily="18" charset="0"/>
              </a:rPr>
              <a:t> e cila nuk </a:t>
            </a:r>
            <a:r>
              <a:rPr lang="sq-AL" sz="2400" dirty="0" err="1">
                <a:latin typeface="Calibri" panose="020F0502020204030204" pitchFamily="34" charset="0"/>
                <a:ea typeface="Calibri" panose="020F0502020204030204" pitchFamily="34" charset="0"/>
                <a:cs typeface="Times New Roman" panose="02020603050405020304" pitchFamily="18" charset="0"/>
              </a:rPr>
              <a:t>esht</a:t>
            </a:r>
            <a:r>
              <a:rPr lang="sq-AL" sz="2400" dirty="0">
                <a:latin typeface="Calibri" panose="020F0502020204030204" pitchFamily="34" charset="0"/>
                <a:ea typeface="Calibri" panose="020F0502020204030204" pitchFamily="34" charset="0"/>
                <a:cs typeface="Times New Roman" panose="02020603050405020304" pitchFamily="18" charset="0"/>
              </a:rPr>
              <a:t> ne </a:t>
            </a:r>
            <a:r>
              <a:rPr lang="sq-AL" sz="2400" dirty="0" err="1">
                <a:latin typeface="Calibri" panose="020F0502020204030204" pitchFamily="34" charset="0"/>
                <a:ea typeface="Calibri" panose="020F0502020204030204" pitchFamily="34" charset="0"/>
                <a:cs typeface="Times New Roman" panose="02020603050405020304" pitchFamily="18" charset="0"/>
              </a:rPr>
              <a:t>perputhje</a:t>
            </a:r>
            <a:r>
              <a:rPr lang="sq-AL" sz="2400" dirty="0">
                <a:latin typeface="Calibri" panose="020F0502020204030204" pitchFamily="34" charset="0"/>
                <a:ea typeface="Calibri" panose="020F0502020204030204" pitchFamily="34" charset="0"/>
                <a:cs typeface="Times New Roman" panose="02020603050405020304" pitchFamily="18" charset="0"/>
              </a:rPr>
              <a:t> me projektin kryesor . </a:t>
            </a: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sq-AL" sz="24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sq-AL" sz="2400" dirty="0">
                <a:latin typeface="Calibri" panose="020F0502020204030204" pitchFamily="34" charset="0"/>
                <a:ea typeface="Calibri" panose="020F0502020204030204" pitchFamily="34" charset="0"/>
                <a:cs typeface="Times New Roman" panose="02020603050405020304" pitchFamily="18" charset="0"/>
              </a:rPr>
              <a:t>Gjate fillimit te punimeve menaxheri i kontratës dhe OE </a:t>
            </a:r>
            <a:r>
              <a:rPr lang="en-US" sz="2400" dirty="0" smtClean="0">
                <a:latin typeface="Calibri" panose="020F0502020204030204" pitchFamily="34" charset="0"/>
                <a:ea typeface="Calibri" panose="020F0502020204030204" pitchFamily="34" charset="0"/>
                <a:cs typeface="Times New Roman" panose="02020603050405020304" pitchFamily="18" charset="0"/>
              </a:rPr>
              <a:t> , </a:t>
            </a:r>
            <a:r>
              <a:rPr lang="en-US" sz="2400" dirty="0" err="1" smtClean="0">
                <a:latin typeface="Calibri" panose="020F0502020204030204" pitchFamily="34" charset="0"/>
                <a:ea typeface="Calibri" panose="020F0502020204030204" pitchFamily="34" charset="0"/>
                <a:cs typeface="Times New Roman" panose="02020603050405020304" pitchFamily="18" charset="0"/>
              </a:rPr>
              <a:t>dhe</a:t>
            </a:r>
            <a:r>
              <a:rPr lang="en-US" sz="2400" dirty="0" smtClean="0">
                <a:latin typeface="Calibri" panose="020F0502020204030204" pitchFamily="34" charset="0"/>
                <a:ea typeface="Calibri" panose="020F0502020204030204" pitchFamily="34" charset="0"/>
                <a:cs typeface="Times New Roman" panose="02020603050405020304" pitchFamily="18" charset="0"/>
              </a:rPr>
              <a:t> </a:t>
            </a:r>
            <a:r>
              <a:rPr lang="sq-AL" sz="2400" dirty="0" smtClean="0">
                <a:latin typeface="Calibri" panose="020F0502020204030204" pitchFamily="34" charset="0"/>
                <a:ea typeface="Calibri" panose="020F0502020204030204" pitchFamily="34" charset="0"/>
                <a:cs typeface="Times New Roman" panose="02020603050405020304" pitchFamily="18" charset="0"/>
              </a:rPr>
              <a:t>përfituesi </a:t>
            </a:r>
            <a:r>
              <a:rPr lang="sq-AL" sz="2400" dirty="0">
                <a:latin typeface="Calibri" panose="020F0502020204030204" pitchFamily="34" charset="0"/>
                <a:ea typeface="Calibri" panose="020F0502020204030204" pitchFamily="34" charset="0"/>
                <a:cs typeface="Times New Roman" panose="02020603050405020304" pitchFamily="18" charset="0"/>
              </a:rPr>
              <a:t>i donacionit ne kete rast komuna kane vërejtur se është nënshkruar kontrata me </a:t>
            </a:r>
            <a:r>
              <a:rPr lang="sq-AL" sz="2400" dirty="0" err="1">
                <a:latin typeface="Calibri" panose="020F0502020204030204" pitchFamily="34" charset="0"/>
                <a:ea typeface="Calibri" panose="020F0502020204030204" pitchFamily="34" charset="0"/>
                <a:cs typeface="Times New Roman" panose="02020603050405020304" pitchFamily="18" charset="0"/>
              </a:rPr>
              <a:t>nje</a:t>
            </a:r>
            <a:r>
              <a:rPr lang="sq-AL" sz="2400" dirty="0">
                <a:latin typeface="Calibri" panose="020F0502020204030204" pitchFamily="34" charset="0"/>
                <a:ea typeface="Calibri" panose="020F0502020204030204" pitchFamily="34" charset="0"/>
                <a:cs typeface="Times New Roman" panose="02020603050405020304" pitchFamily="18" charset="0"/>
              </a:rPr>
              <a:t> </a:t>
            </a:r>
            <a:r>
              <a:rPr lang="sq-AL" sz="2400" dirty="0" err="1">
                <a:latin typeface="Calibri" panose="020F0502020204030204" pitchFamily="34" charset="0"/>
                <a:ea typeface="Calibri" panose="020F0502020204030204" pitchFamily="34" charset="0"/>
                <a:cs typeface="Times New Roman" panose="02020603050405020304" pitchFamily="18" charset="0"/>
              </a:rPr>
              <a:t>paramas</a:t>
            </a:r>
            <a:r>
              <a:rPr lang="sq-AL" sz="2400" dirty="0">
                <a:latin typeface="Calibri" panose="020F0502020204030204" pitchFamily="34" charset="0"/>
                <a:ea typeface="Calibri" panose="020F0502020204030204" pitchFamily="34" charset="0"/>
                <a:cs typeface="Times New Roman" panose="02020603050405020304" pitchFamily="18" charset="0"/>
              </a:rPr>
              <a:t> dhe </a:t>
            </a:r>
            <a:r>
              <a:rPr lang="sq-AL" sz="2400" dirty="0" err="1">
                <a:latin typeface="Calibri" panose="020F0502020204030204" pitchFamily="34" charset="0"/>
                <a:ea typeface="Calibri" panose="020F0502020204030204" pitchFamily="34" charset="0"/>
                <a:cs typeface="Times New Roman" panose="02020603050405020304" pitchFamily="18" charset="0"/>
              </a:rPr>
              <a:t>parallogari</a:t>
            </a:r>
            <a:r>
              <a:rPr lang="sq-AL" sz="2400" dirty="0">
                <a:latin typeface="Calibri" panose="020F0502020204030204" pitchFamily="34" charset="0"/>
                <a:ea typeface="Calibri" panose="020F0502020204030204" pitchFamily="34" charset="0"/>
                <a:cs typeface="Times New Roman" panose="02020603050405020304" pitchFamily="18" charset="0"/>
              </a:rPr>
              <a:t> qe nuk </a:t>
            </a:r>
            <a:r>
              <a:rPr lang="sq-AL" sz="2400" dirty="0" err="1">
                <a:latin typeface="Calibri" panose="020F0502020204030204" pitchFamily="34" charset="0"/>
                <a:ea typeface="Calibri" panose="020F0502020204030204" pitchFamily="34" charset="0"/>
                <a:cs typeface="Times New Roman" panose="02020603050405020304" pitchFamily="18" charset="0"/>
              </a:rPr>
              <a:t>perputhet</a:t>
            </a:r>
            <a:r>
              <a:rPr lang="sq-AL" sz="2400" dirty="0">
                <a:latin typeface="Calibri" panose="020F0502020204030204" pitchFamily="34" charset="0"/>
                <a:ea typeface="Calibri" panose="020F0502020204030204" pitchFamily="34" charset="0"/>
                <a:cs typeface="Times New Roman" panose="02020603050405020304" pitchFamily="18" charset="0"/>
              </a:rPr>
              <a:t> me projektin kryesor </a:t>
            </a:r>
            <a:r>
              <a:rPr lang="sq-AL" sz="2400" dirty="0" err="1">
                <a:latin typeface="Calibri" panose="020F0502020204030204" pitchFamily="34" charset="0"/>
                <a:ea typeface="Calibri" panose="020F0502020204030204" pitchFamily="34" charset="0"/>
                <a:cs typeface="Times New Roman" panose="02020603050405020304" pitchFamily="18" charset="0"/>
              </a:rPr>
              <a:t>psh</a:t>
            </a:r>
            <a:r>
              <a:rPr lang="sq-AL" sz="2400" dirty="0">
                <a:latin typeface="Calibri" panose="020F0502020204030204" pitchFamily="34" charset="0"/>
                <a:ea typeface="Calibri" panose="020F0502020204030204" pitchFamily="34" charset="0"/>
                <a:cs typeface="Times New Roman" panose="02020603050405020304" pitchFamily="18" charset="0"/>
              </a:rPr>
              <a:t>. Njeri prej pozicioneve kryesore ne kontrate ka qene </a:t>
            </a:r>
            <a:r>
              <a:rPr lang="sq-AL" sz="2400" b="1" dirty="0">
                <a:latin typeface="Calibri" panose="020F0502020204030204" pitchFamily="34" charset="0"/>
                <a:ea typeface="Calibri" panose="020F0502020204030204" pitchFamily="34" charset="0"/>
                <a:cs typeface="Times New Roman" panose="02020603050405020304" pitchFamily="18" charset="0"/>
              </a:rPr>
              <a:t>vendosja e pllakave me produkt</a:t>
            </a:r>
            <a:r>
              <a:rPr lang="sq-AL" sz="2400" dirty="0">
                <a:latin typeface="Calibri" panose="020F0502020204030204" pitchFamily="34" charset="0"/>
                <a:ea typeface="Calibri" panose="020F0502020204030204" pitchFamily="34" charset="0"/>
                <a:cs typeface="Times New Roman" panose="02020603050405020304" pitchFamily="18" charset="0"/>
              </a:rPr>
              <a:t> </a:t>
            </a:r>
            <a:r>
              <a:rPr lang="sq-AL" sz="2400" b="1" dirty="0">
                <a:latin typeface="Calibri" panose="020F0502020204030204" pitchFamily="34" charset="0"/>
                <a:ea typeface="Calibri" panose="020F0502020204030204" pitchFamily="34" charset="0"/>
                <a:cs typeface="Times New Roman" panose="02020603050405020304" pitchFamily="18" charset="0"/>
              </a:rPr>
              <a:t>MONTA qe </a:t>
            </a:r>
            <a:r>
              <a:rPr lang="sq-AL" sz="2400" b="1" dirty="0" err="1">
                <a:latin typeface="Calibri" panose="020F0502020204030204" pitchFamily="34" charset="0"/>
                <a:ea typeface="Calibri" panose="020F0502020204030204" pitchFamily="34" charset="0"/>
                <a:cs typeface="Times New Roman" panose="02020603050405020304" pitchFamily="18" charset="0"/>
              </a:rPr>
              <a:t>per</a:t>
            </a:r>
            <a:r>
              <a:rPr lang="sq-AL" sz="2400" b="1" dirty="0">
                <a:latin typeface="Calibri" panose="020F0502020204030204" pitchFamily="34" charset="0"/>
                <a:ea typeface="Calibri" panose="020F0502020204030204" pitchFamily="34" charset="0"/>
                <a:cs typeface="Times New Roman" panose="02020603050405020304" pitchFamily="18" charset="0"/>
              </a:rPr>
              <a:t> </a:t>
            </a:r>
            <a:r>
              <a:rPr lang="sq-AL" sz="2400" b="1" dirty="0" err="1">
                <a:latin typeface="Calibri" panose="020F0502020204030204" pitchFamily="34" charset="0"/>
                <a:ea typeface="Calibri" panose="020F0502020204030204" pitchFamily="34" charset="0"/>
                <a:cs typeface="Times New Roman" panose="02020603050405020304" pitchFamily="18" charset="0"/>
              </a:rPr>
              <a:t>objektete</a:t>
            </a:r>
            <a:r>
              <a:rPr lang="sq-AL" sz="2400" b="1" dirty="0">
                <a:latin typeface="Calibri" panose="020F0502020204030204" pitchFamily="34" charset="0"/>
                <a:ea typeface="Calibri" panose="020F0502020204030204" pitchFamily="34" charset="0"/>
                <a:cs typeface="Times New Roman" panose="02020603050405020304" pitchFamily="18" charset="0"/>
              </a:rPr>
              <a:t> kolektive</a:t>
            </a:r>
            <a:r>
              <a:rPr lang="sq-AL" sz="2400" dirty="0">
                <a:latin typeface="Calibri" panose="020F0502020204030204" pitchFamily="34" charset="0"/>
                <a:ea typeface="Calibri" panose="020F0502020204030204" pitchFamily="34" charset="0"/>
                <a:cs typeface="Times New Roman" panose="02020603050405020304" pitchFamily="18" charset="0"/>
              </a:rPr>
              <a:t> ose </a:t>
            </a:r>
            <a:r>
              <a:rPr lang="sq-AL" sz="2400" dirty="0" err="1">
                <a:latin typeface="Calibri" panose="020F0502020204030204" pitchFamily="34" charset="0"/>
                <a:ea typeface="Calibri" panose="020F0502020204030204" pitchFamily="34" charset="0"/>
                <a:cs typeface="Times New Roman" panose="02020603050405020304" pitchFamily="18" charset="0"/>
              </a:rPr>
              <a:t>objektete</a:t>
            </a:r>
            <a:r>
              <a:rPr lang="sq-AL" sz="2400" dirty="0">
                <a:latin typeface="Calibri" panose="020F0502020204030204" pitchFamily="34" charset="0"/>
                <a:ea typeface="Calibri" panose="020F0502020204030204" pitchFamily="34" charset="0"/>
                <a:cs typeface="Times New Roman" panose="02020603050405020304" pitchFamily="18" charset="0"/>
              </a:rPr>
              <a:t> specifike nuk </a:t>
            </a:r>
            <a:r>
              <a:rPr lang="sq-AL" sz="2400" dirty="0" err="1">
                <a:latin typeface="Calibri" panose="020F0502020204030204" pitchFamily="34" charset="0"/>
                <a:ea typeface="Calibri" panose="020F0502020204030204" pitchFamily="34" charset="0"/>
                <a:cs typeface="Times New Roman" panose="02020603050405020304" pitchFamily="18" charset="0"/>
              </a:rPr>
              <a:t>eshte</a:t>
            </a:r>
            <a:r>
              <a:rPr lang="sq-AL" sz="2400" dirty="0">
                <a:latin typeface="Calibri" panose="020F0502020204030204" pitchFamily="34" charset="0"/>
                <a:ea typeface="Calibri" panose="020F0502020204030204" pitchFamily="34" charset="0"/>
                <a:cs typeface="Times New Roman" panose="02020603050405020304" pitchFamily="18" charset="0"/>
              </a:rPr>
              <a:t> e lejuar </a:t>
            </a:r>
            <a:r>
              <a:rPr lang="sq-AL" sz="2400" dirty="0" err="1">
                <a:latin typeface="Calibri" panose="020F0502020204030204" pitchFamily="34" charset="0"/>
                <a:ea typeface="Calibri" panose="020F0502020204030204" pitchFamily="34" charset="0"/>
                <a:cs typeface="Times New Roman" panose="02020603050405020304" pitchFamily="18" charset="0"/>
              </a:rPr>
              <a:t>nje</a:t>
            </a:r>
            <a:r>
              <a:rPr lang="sq-AL" sz="2400" dirty="0">
                <a:latin typeface="Calibri" panose="020F0502020204030204" pitchFamily="34" charset="0"/>
                <a:ea typeface="Calibri" panose="020F0502020204030204" pitchFamily="34" charset="0"/>
                <a:cs typeface="Times New Roman" panose="02020603050405020304" pitchFamily="18" charset="0"/>
              </a:rPr>
              <a:t> plak betoni me material MONTA por duhet te jete </a:t>
            </a:r>
            <a:r>
              <a:rPr lang="sq-AL" sz="2400" b="1" dirty="0" err="1">
                <a:latin typeface="Calibri" panose="020F0502020204030204" pitchFamily="34" charset="0"/>
                <a:ea typeface="Calibri" panose="020F0502020204030204" pitchFamily="34" charset="0"/>
                <a:cs typeface="Times New Roman" panose="02020603050405020304" pitchFamily="18" charset="0"/>
              </a:rPr>
              <a:t>ploq</a:t>
            </a:r>
            <a:r>
              <a:rPr lang="sq-AL" sz="2400" b="1" dirty="0">
                <a:latin typeface="Calibri" panose="020F0502020204030204" pitchFamily="34" charset="0"/>
                <a:ea typeface="Calibri" panose="020F0502020204030204" pitchFamily="34" charset="0"/>
                <a:cs typeface="Times New Roman" panose="02020603050405020304" pitchFamily="18" charset="0"/>
              </a:rPr>
              <a:t> masive </a:t>
            </a:r>
            <a:r>
              <a:rPr lang="sq-AL" sz="2400" dirty="0">
                <a:latin typeface="Calibri" panose="020F0502020204030204" pitchFamily="34" charset="0"/>
                <a:ea typeface="Calibri" panose="020F0502020204030204" pitchFamily="34" charset="0"/>
                <a:cs typeface="Times New Roman" panose="02020603050405020304" pitchFamily="18" charset="0"/>
              </a:rPr>
              <a:t>si dhe disa pozicione tjera .  </a:t>
            </a: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638677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7772400" cy="4842031"/>
          </a:xfrm>
          <a:prstGeom prst="rect">
            <a:avLst/>
          </a:prstGeom>
        </p:spPr>
        <p:txBody>
          <a:bodyPr wrap="square">
            <a:spAutoFit/>
          </a:bodyPr>
          <a:lstStyle/>
          <a:p>
            <a:pPr marL="342900" marR="0" lvl="0" indent="-342900">
              <a:lnSpc>
                <a:spcPct val="107000"/>
              </a:lnSpc>
              <a:spcBef>
                <a:spcPts val="0"/>
              </a:spcBef>
              <a:spcAft>
                <a:spcPts val="0"/>
              </a:spcAft>
              <a:buFont typeface="+mj-lt"/>
              <a:buAutoNum type="arabicPeriod"/>
            </a:pPr>
            <a:endParaRPr lang="en-US" sz="2000" dirty="0"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sq-AL" sz="2000" b="1" u="sng"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Detyra </a:t>
            </a:r>
            <a:r>
              <a:rPr lang="sq-AL" sz="2000" b="1" dirty="0"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endParaRPr lang="sq-AL" sz="20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Q</a:t>
            </a:r>
            <a:r>
              <a:rPr lang="sq-AL"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e grupi te zgjedhe se cilat </a:t>
            </a:r>
            <a:r>
              <a:rPr lang="sq-AL" sz="2400" dirty="0" err="1">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jane</a:t>
            </a:r>
            <a:r>
              <a:rPr lang="sq-AL"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veprimet te cilat AK duhet te i ndërmarr </a:t>
            </a:r>
            <a:r>
              <a:rPr lang="sq-AL" sz="2400" dirty="0" err="1">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per</a:t>
            </a:r>
            <a:r>
              <a:rPr lang="sq-AL"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sq-AL" sz="2400" dirty="0" err="1">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nje</a:t>
            </a:r>
            <a:r>
              <a:rPr lang="sq-AL"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zgjedhje sa me te  mire e qe </a:t>
            </a:r>
            <a:r>
              <a:rPr lang="sq-AL" sz="2400" dirty="0" err="1">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eshte</a:t>
            </a:r>
            <a:r>
              <a:rPr lang="sq-AL"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ne </a:t>
            </a:r>
            <a:r>
              <a:rPr lang="sq-AL" sz="2400" dirty="0" err="1">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perputhje</a:t>
            </a:r>
            <a:r>
              <a:rPr lang="sq-AL"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me LPP dhe ne </a:t>
            </a:r>
            <a:r>
              <a:rPr lang="sq-AL" sz="2400" dirty="0" err="1">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perputhje</a:t>
            </a:r>
            <a:r>
              <a:rPr lang="sq-AL"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me ligjin mbi </a:t>
            </a:r>
            <a:r>
              <a:rPr lang="sq-AL" sz="2400" dirty="0" err="1">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mardhanjet</a:t>
            </a:r>
            <a:r>
              <a:rPr lang="sq-AL"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sq-AL" sz="2400" dirty="0" err="1">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detyrimore</a:t>
            </a:r>
            <a:r>
              <a:rPr lang="sq-AL"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(kontratat publike) </a:t>
            </a:r>
            <a:r>
              <a:rPr lang="en-US" sz="2400" dirty="0"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endParaRPr lang="en-US"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sq-AL" sz="2400" dirty="0"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Te </a:t>
            </a:r>
            <a:r>
              <a:rPr lang="sq-AL"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përcaktohet arsyeja e ndryshimit te kontratës duke dhen </a:t>
            </a:r>
            <a:r>
              <a:rPr lang="sq-AL" sz="2400" dirty="0"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një </a:t>
            </a:r>
            <a:r>
              <a:rPr lang="sq-AL"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sqarim </a:t>
            </a:r>
            <a:r>
              <a:rPr lang="en-US" sz="2400" dirty="0"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a:t>
            </a:r>
            <a:endParaRPr lang="sq-AL"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sq-AL"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Po ashtu duhet te nënvizohet me </a:t>
            </a:r>
            <a:r>
              <a:rPr lang="sq-AL" sz="2400" dirty="0" err="1">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tik</a:t>
            </a:r>
            <a:r>
              <a:rPr lang="sq-AL"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se ne cilat nga arsyet bie ky rast  te cilat </a:t>
            </a:r>
            <a:r>
              <a:rPr lang="sq-AL" sz="2400" dirty="0" err="1">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jane</a:t>
            </a:r>
            <a:r>
              <a:rPr lang="sq-AL"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renditur me </a:t>
            </a:r>
            <a:r>
              <a:rPr lang="sq-AL" sz="2400" dirty="0" err="1">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posht</a:t>
            </a:r>
            <a:r>
              <a:rPr lang="sq-AL"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a:t>
            </a:r>
            <a:endParaRPr lang="en-US" sz="2400" dirty="0"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pPr>
            <a:endParaRPr lang="en-US" sz="2000"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687801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312" y="838200"/>
            <a:ext cx="8628888" cy="4953000"/>
          </a:xfrm>
        </p:spPr>
        <p:txBody>
          <a:bodyPr/>
          <a:lstStyle/>
          <a:p>
            <a:pPr lvl="0">
              <a:buFont typeface="Wingdings" panose="05000000000000000000" pitchFamily="2" charset="2"/>
              <a:buChar char="q"/>
            </a:pPr>
            <a:r>
              <a:rPr lang="sq-AL" sz="2000" b="1" dirty="0">
                <a:latin typeface="Calibri" panose="020F0502020204030204" pitchFamily="34" charset="0"/>
                <a:cs typeface="Calibri" panose="020F0502020204030204" pitchFamily="34" charset="0"/>
              </a:rPr>
              <a:t>Mungese te Informacioneve</a:t>
            </a:r>
            <a:r>
              <a:rPr lang="sq-AL" sz="2000" dirty="0">
                <a:latin typeface="Calibri" panose="020F0502020204030204" pitchFamily="34" charset="0"/>
                <a:cs typeface="Calibri" panose="020F0502020204030204" pitchFamily="34" charset="0"/>
              </a:rPr>
              <a:t>, gabime dhe lëshime në dokumentet e tenderit</a:t>
            </a:r>
            <a:r>
              <a:rPr lang="en-US" sz="2000" dirty="0">
                <a:latin typeface="Calibri" panose="020F0502020204030204" pitchFamily="34" charset="0"/>
                <a:cs typeface="Calibri" panose="020F0502020204030204" pitchFamily="34" charset="0"/>
              </a:rPr>
              <a:t>;</a:t>
            </a:r>
            <a:endParaRPr lang="sq-AL" sz="2000" dirty="0">
              <a:latin typeface="Calibri" panose="020F0502020204030204" pitchFamily="34" charset="0"/>
              <a:cs typeface="Calibri" panose="020F0502020204030204" pitchFamily="34" charset="0"/>
            </a:endParaRPr>
          </a:p>
          <a:p>
            <a:pPr lvl="0">
              <a:buFont typeface="Wingdings" panose="05000000000000000000" pitchFamily="2" charset="2"/>
              <a:buChar char="q"/>
            </a:pPr>
            <a:r>
              <a:rPr lang="sq-AL" sz="2000" b="1" dirty="0">
                <a:latin typeface="Calibri" panose="020F0502020204030204" pitchFamily="34" charset="0"/>
                <a:cs typeface="Calibri" panose="020F0502020204030204" pitchFamily="34" charset="0"/>
              </a:rPr>
              <a:t>ndryshimet </a:t>
            </a:r>
            <a:r>
              <a:rPr lang="sq-AL" sz="2000" b="1" dirty="0" err="1">
                <a:latin typeface="Calibri" panose="020F0502020204030204" pitchFamily="34" charset="0"/>
                <a:cs typeface="Calibri" panose="020F0502020204030204" pitchFamily="34" charset="0"/>
              </a:rPr>
              <a:t>rregullative</a:t>
            </a:r>
            <a:r>
              <a:rPr lang="en-US" sz="2000" b="1" dirty="0">
                <a:latin typeface="Calibri" panose="020F0502020204030204" pitchFamily="34" charset="0"/>
                <a:cs typeface="Calibri" panose="020F0502020204030204" pitchFamily="34" charset="0"/>
              </a:rPr>
              <a:t>. </a:t>
            </a:r>
          </a:p>
          <a:p>
            <a:pPr>
              <a:buFont typeface="Wingdings" panose="05000000000000000000" pitchFamily="2" charset="2"/>
              <a:buChar char="q"/>
            </a:pPr>
            <a:r>
              <a:rPr lang="sq-AL" sz="2000" b="1" dirty="0">
                <a:latin typeface="Calibri" panose="020F0502020204030204" pitchFamily="34" charset="0"/>
                <a:cs typeface="Calibri" panose="020F0502020204030204" pitchFamily="34" charset="0"/>
              </a:rPr>
              <a:t>Ndryshimet e dizajnit ose specifikimeve teknike </a:t>
            </a:r>
            <a:r>
              <a:rPr lang="en-US" sz="2000" dirty="0">
                <a:latin typeface="Calibri" panose="020F0502020204030204" pitchFamily="34" charset="0"/>
                <a:cs typeface="Calibri" panose="020F0502020204030204" pitchFamily="34" charset="0"/>
              </a:rPr>
              <a:t>(</a:t>
            </a:r>
            <a:r>
              <a:rPr lang="en-US" sz="2000" dirty="0" err="1">
                <a:latin typeface="Calibri" panose="020F0502020204030204" pitchFamily="34" charset="0"/>
                <a:cs typeface="Calibri" panose="020F0502020204030204" pitchFamily="34" charset="0"/>
              </a:rPr>
              <a:t>duhet</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referohet</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Ligjit</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të</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Ndërtimit</a:t>
            </a:r>
            <a:r>
              <a:rPr lang="en-US" sz="2000" dirty="0">
                <a:latin typeface="Calibri" panose="020F0502020204030204" pitchFamily="34" charset="0"/>
                <a:cs typeface="Calibri" panose="020F0502020204030204" pitchFamily="34" charset="0"/>
              </a:rPr>
              <a:t> – </a:t>
            </a:r>
            <a:r>
              <a:rPr lang="en-US" sz="2000" i="1" dirty="0" err="1">
                <a:latin typeface="Calibri" panose="020F0502020204030204" pitchFamily="34" charset="0"/>
                <a:cs typeface="Calibri" panose="020F0502020204030204" pitchFamily="34" charset="0"/>
              </a:rPr>
              <a:t>Aprovimi</a:t>
            </a:r>
            <a:r>
              <a:rPr lang="en-US" sz="2000" i="1" dirty="0">
                <a:latin typeface="Calibri" panose="020F0502020204030204" pitchFamily="34" charset="0"/>
                <a:cs typeface="Calibri" panose="020F0502020204030204" pitchFamily="34" charset="0"/>
              </a:rPr>
              <a:t> </a:t>
            </a:r>
            <a:r>
              <a:rPr lang="en-US" sz="2000" i="1" dirty="0" err="1">
                <a:latin typeface="Calibri" panose="020F0502020204030204" pitchFamily="34" charset="0"/>
                <a:cs typeface="Calibri" panose="020F0502020204030204" pitchFamily="34" charset="0"/>
              </a:rPr>
              <a:t>nga</a:t>
            </a:r>
            <a:r>
              <a:rPr lang="en-US" sz="2000" i="1" dirty="0">
                <a:latin typeface="Calibri" panose="020F0502020204030204" pitchFamily="34" charset="0"/>
                <a:cs typeface="Calibri" panose="020F0502020204030204" pitchFamily="34" charset="0"/>
              </a:rPr>
              <a:t> </a:t>
            </a:r>
            <a:r>
              <a:rPr lang="en-US" sz="2000" i="1" dirty="0" err="1">
                <a:latin typeface="Calibri" panose="020F0502020204030204" pitchFamily="34" charset="0"/>
                <a:cs typeface="Calibri" panose="020F0502020204030204" pitchFamily="34" charset="0"/>
              </a:rPr>
              <a:t>hartuesi</a:t>
            </a:r>
            <a:r>
              <a:rPr lang="en-US" sz="2000" i="1" dirty="0">
                <a:latin typeface="Calibri" panose="020F0502020204030204" pitchFamily="34" charset="0"/>
                <a:cs typeface="Calibri" panose="020F0502020204030204" pitchFamily="34" charset="0"/>
              </a:rPr>
              <a:t> </a:t>
            </a:r>
            <a:r>
              <a:rPr lang="en-US" sz="2000" i="1" dirty="0" err="1">
                <a:latin typeface="Calibri" panose="020F0502020204030204" pitchFamily="34" charset="0"/>
                <a:cs typeface="Calibri" panose="020F0502020204030204" pitchFamily="34" charset="0"/>
              </a:rPr>
              <a:t>i</a:t>
            </a:r>
            <a:r>
              <a:rPr lang="en-US" sz="2000" i="1" dirty="0">
                <a:latin typeface="Calibri" panose="020F0502020204030204" pitchFamily="34" charset="0"/>
                <a:cs typeface="Calibri" panose="020F0502020204030204" pitchFamily="34" charset="0"/>
              </a:rPr>
              <a:t> </a:t>
            </a:r>
            <a:r>
              <a:rPr lang="en-US" sz="2000" i="1" dirty="0" err="1">
                <a:latin typeface="Calibri" panose="020F0502020204030204" pitchFamily="34" charset="0"/>
                <a:cs typeface="Calibri" panose="020F0502020204030204" pitchFamily="34" charset="0"/>
              </a:rPr>
              <a:t>dizajnit</a:t>
            </a:r>
            <a:r>
              <a:rPr lang="en-US" sz="2000" dirty="0">
                <a:latin typeface="Calibri" panose="020F0502020204030204" pitchFamily="34" charset="0"/>
                <a:cs typeface="Calibri" panose="020F0502020204030204" pitchFamily="34" charset="0"/>
              </a:rPr>
              <a:t>).</a:t>
            </a:r>
            <a:endParaRPr lang="sq-AL" sz="2000" dirty="0">
              <a:latin typeface="Calibri" panose="020F0502020204030204" pitchFamily="34" charset="0"/>
              <a:cs typeface="Calibri" panose="020F0502020204030204" pitchFamily="34" charset="0"/>
            </a:endParaRPr>
          </a:p>
          <a:p>
            <a:pPr lvl="0">
              <a:buFont typeface="Wingdings" panose="05000000000000000000" pitchFamily="2" charset="2"/>
              <a:buChar char="q"/>
            </a:pPr>
            <a:r>
              <a:rPr lang="en-US" sz="2000" b="1" dirty="0">
                <a:latin typeface="Calibri" panose="020F0502020204030204" pitchFamily="34" charset="0"/>
                <a:cs typeface="Calibri" panose="020F0502020204030204" pitchFamily="34" charset="0"/>
              </a:rPr>
              <a:t>P</a:t>
            </a:r>
            <a:r>
              <a:rPr lang="sq-AL" sz="2000" b="1" dirty="0" err="1">
                <a:latin typeface="Calibri" panose="020F0502020204030204" pitchFamily="34" charset="0"/>
                <a:cs typeface="Calibri" panose="020F0502020204030204" pitchFamily="34" charset="0"/>
              </a:rPr>
              <a:t>ërcaktimi</a:t>
            </a:r>
            <a:r>
              <a:rPr lang="sq-AL" sz="2000" b="1" dirty="0">
                <a:latin typeface="Calibri" panose="020F0502020204030204" pitchFamily="34" charset="0"/>
                <a:cs typeface="Calibri" panose="020F0502020204030204" pitchFamily="34" charset="0"/>
              </a:rPr>
              <a:t> i paqartë i fushëveprimit të kontratës </a:t>
            </a:r>
            <a:r>
              <a:rPr lang="sq-AL" sz="2000" dirty="0">
                <a:latin typeface="Calibri" panose="020F0502020204030204" pitchFamily="34" charset="0"/>
                <a:cs typeface="Calibri" panose="020F0502020204030204" pitchFamily="34" charset="0"/>
              </a:rPr>
              <a:t>(specifikimet, planet, etj.) / ndryshimit të madhësisë, përkufizimit apo fushëveprimit te punës</a:t>
            </a:r>
            <a:r>
              <a:rPr lang="en-US" sz="2000" dirty="0">
                <a:latin typeface="Calibri" panose="020F0502020204030204" pitchFamily="34" charset="0"/>
                <a:cs typeface="Calibri" panose="020F0502020204030204" pitchFamily="34" charset="0"/>
              </a:rPr>
              <a:t>;</a:t>
            </a:r>
            <a:endParaRPr lang="sq-AL" sz="2000" dirty="0">
              <a:latin typeface="Calibri" panose="020F0502020204030204" pitchFamily="34" charset="0"/>
              <a:cs typeface="Calibri" panose="020F0502020204030204" pitchFamily="34" charset="0"/>
            </a:endParaRPr>
          </a:p>
          <a:p>
            <a:pPr lvl="0">
              <a:buFont typeface="Wingdings" panose="05000000000000000000" pitchFamily="2" charset="2"/>
              <a:buChar char="q"/>
            </a:pPr>
            <a:r>
              <a:rPr lang="sq-AL" sz="2000" dirty="0">
                <a:latin typeface="Calibri" panose="020F0502020204030204" pitchFamily="34" charset="0"/>
                <a:cs typeface="Calibri" panose="020F0502020204030204" pitchFamily="34" charset="0"/>
              </a:rPr>
              <a:t>Ndryshimet e </a:t>
            </a:r>
            <a:r>
              <a:rPr lang="sq-AL" sz="2000" b="1" dirty="0" err="1">
                <a:latin typeface="Calibri" panose="020F0502020204030204" pitchFamily="34" charset="0"/>
                <a:cs typeface="Calibri" panose="020F0502020204030204" pitchFamily="34" charset="0"/>
              </a:rPr>
              <a:t>destinacionit</a:t>
            </a:r>
            <a:r>
              <a:rPr lang="sq-AL" sz="2000" b="1" dirty="0">
                <a:latin typeface="Calibri" panose="020F0502020204030204" pitchFamily="34" charset="0"/>
                <a:cs typeface="Calibri" panose="020F0502020204030204" pitchFamily="34" charset="0"/>
              </a:rPr>
              <a:t> te dorëzimit </a:t>
            </a:r>
            <a:r>
              <a:rPr lang="sq-AL" sz="2000" dirty="0">
                <a:latin typeface="Calibri" panose="020F0502020204030204" pitchFamily="34" charset="0"/>
                <a:cs typeface="Calibri" panose="020F0502020204030204" pitchFamily="34" charset="0"/>
              </a:rPr>
              <a:t>apo </a:t>
            </a:r>
            <a:r>
              <a:rPr lang="sq-AL" sz="2000" b="1" dirty="0">
                <a:latin typeface="Calibri" panose="020F0502020204030204" pitchFamily="34" charset="0"/>
                <a:cs typeface="Calibri" panose="020F0502020204030204" pitchFamily="34" charset="0"/>
              </a:rPr>
              <a:t>kushteve</a:t>
            </a:r>
            <a:r>
              <a:rPr lang="sq-AL" sz="2000" dirty="0">
                <a:latin typeface="Calibri" panose="020F0502020204030204" pitchFamily="34" charset="0"/>
                <a:cs typeface="Calibri" panose="020F0502020204030204" pitchFamily="34" charset="0"/>
              </a:rPr>
              <a:t> te dorëzimit të mallrave</a:t>
            </a:r>
            <a:r>
              <a:rPr lang="en-US" sz="2000" dirty="0">
                <a:latin typeface="Calibri" panose="020F0502020204030204" pitchFamily="34" charset="0"/>
                <a:cs typeface="Calibri" panose="020F0502020204030204" pitchFamily="34" charset="0"/>
              </a:rPr>
              <a:t>;</a:t>
            </a:r>
            <a:endParaRPr lang="sq-AL" sz="2000" dirty="0">
              <a:latin typeface="Calibri" panose="020F0502020204030204" pitchFamily="34" charset="0"/>
              <a:cs typeface="Calibri" panose="020F0502020204030204" pitchFamily="34" charset="0"/>
            </a:endParaRPr>
          </a:p>
          <a:p>
            <a:pPr lvl="0">
              <a:buFont typeface="Wingdings" panose="05000000000000000000" pitchFamily="2" charset="2"/>
              <a:buChar char="q"/>
            </a:pPr>
            <a:r>
              <a:rPr lang="sq-AL" sz="2000" b="1" dirty="0">
                <a:latin typeface="Calibri" panose="020F0502020204030204" pitchFamily="34" charset="0"/>
                <a:cs typeface="Calibri" panose="020F0502020204030204" pitchFamily="34" charset="0"/>
              </a:rPr>
              <a:t>Kushtet e pafavorshme dhe ngjarje të tjera te forcës madhore</a:t>
            </a:r>
            <a:r>
              <a:rPr lang="en-US" sz="2000" b="1" dirty="0">
                <a:latin typeface="Calibri" panose="020F0502020204030204" pitchFamily="34" charset="0"/>
                <a:cs typeface="Calibri" panose="020F0502020204030204" pitchFamily="34" charset="0"/>
              </a:rPr>
              <a:t>;</a:t>
            </a:r>
            <a:endParaRPr lang="sq-AL" sz="2000" dirty="0">
              <a:latin typeface="Calibri" panose="020F0502020204030204" pitchFamily="34" charset="0"/>
              <a:cs typeface="Calibri" panose="020F0502020204030204" pitchFamily="34" charset="0"/>
            </a:endParaRPr>
          </a:p>
          <a:p>
            <a:pPr lvl="0">
              <a:buFont typeface="Wingdings" panose="05000000000000000000" pitchFamily="2" charset="2"/>
              <a:buChar char="q"/>
            </a:pPr>
            <a:r>
              <a:rPr lang="sq-AL" sz="2000" b="1" dirty="0">
                <a:latin typeface="Calibri" panose="020F0502020204030204" pitchFamily="34" charset="0"/>
                <a:cs typeface="Calibri" panose="020F0502020204030204" pitchFamily="34" charset="0"/>
              </a:rPr>
              <a:t>Administrim i  dobët i kontratës </a:t>
            </a:r>
            <a:r>
              <a:rPr lang="sq-AL" sz="2000" dirty="0">
                <a:latin typeface="Calibri" panose="020F0502020204030204" pitchFamily="34" charset="0"/>
                <a:cs typeface="Calibri" panose="020F0502020204030204" pitchFamily="34" charset="0"/>
              </a:rPr>
              <a:t>nga autoriteti kontraktues (miratimet, vendimet, ose inspektimet e vonuara).</a:t>
            </a:r>
          </a:p>
          <a:p>
            <a:pPr lvl="0">
              <a:buFont typeface="Wingdings" panose="05000000000000000000" pitchFamily="2" charset="2"/>
              <a:buChar char="q"/>
            </a:pPr>
            <a:r>
              <a:rPr lang="sq-AL" sz="2000" dirty="0">
                <a:latin typeface="Calibri" panose="020F0502020204030204" pitchFamily="34" charset="0"/>
                <a:cs typeface="Calibri" panose="020F0502020204030204" pitchFamily="34" charset="0"/>
              </a:rPr>
              <a:t>Ndryshimet e kushteve te njohura të kontratës /zbatimit te projektit/ </a:t>
            </a:r>
            <a:r>
              <a:rPr lang="sq-AL" sz="2000" b="1" dirty="0">
                <a:latin typeface="Calibri" panose="020F0502020204030204" pitchFamily="34" charset="0"/>
                <a:cs typeface="Calibri" panose="020F0502020204030204" pitchFamily="34" charset="0"/>
              </a:rPr>
              <a:t>ndryshimet e kushteve </a:t>
            </a:r>
            <a:r>
              <a:rPr lang="en-US" sz="2000" b="1" dirty="0">
                <a:latin typeface="Calibri" panose="020F0502020204030204" pitchFamily="34" charset="0"/>
                <a:cs typeface="Calibri" panose="020F0502020204030204" pitchFamily="34" charset="0"/>
              </a:rPr>
              <a:t>ne</a:t>
            </a:r>
            <a:r>
              <a:rPr lang="sq-AL" sz="2000" b="1" dirty="0">
                <a:latin typeface="Calibri" panose="020F0502020204030204" pitchFamily="34" charset="0"/>
                <a:cs typeface="Calibri" panose="020F0502020204030204" pitchFamily="34" charset="0"/>
              </a:rPr>
              <a:t> zbatim të projektit me ato të përshkruara në dokumentet e tenderit</a:t>
            </a:r>
            <a:r>
              <a:rPr lang="en-US" sz="2000" b="1" dirty="0">
                <a:latin typeface="Calibri" panose="020F0502020204030204" pitchFamily="34" charset="0"/>
                <a:cs typeface="Calibri" panose="020F0502020204030204" pitchFamily="34" charset="0"/>
              </a:rPr>
              <a:t>; </a:t>
            </a:r>
            <a:endParaRPr lang="sq-AL"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0916679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933688" cy="1143000"/>
          </a:xfrm>
        </p:spPr>
        <p:txBody>
          <a:bodyPr/>
          <a:lstStyle/>
          <a:p>
            <a:r>
              <a:rPr lang="en-US" sz="3200" b="1" dirty="0" err="1" smtClean="0">
                <a:solidFill>
                  <a:srgbClr val="FF0000"/>
                </a:solidFill>
                <a:latin typeface="Calibri" panose="020F0502020204030204" pitchFamily="34" charset="0"/>
                <a:cs typeface="Calibri" panose="020F0502020204030204" pitchFamily="34" charset="0"/>
              </a:rPr>
              <a:t>Shembull</a:t>
            </a:r>
            <a:r>
              <a:rPr lang="en-US" sz="3200" b="1" dirty="0" smtClean="0">
                <a:solidFill>
                  <a:srgbClr val="FF0000"/>
                </a:solidFill>
                <a:latin typeface="Calibri" panose="020F0502020204030204" pitchFamily="34" charset="0"/>
                <a:cs typeface="Calibri" panose="020F0502020204030204" pitchFamily="34" charset="0"/>
              </a:rPr>
              <a:t> </a:t>
            </a:r>
            <a:r>
              <a:rPr lang="en-US" sz="3200" b="1" dirty="0" err="1" smtClean="0">
                <a:solidFill>
                  <a:srgbClr val="FF0000"/>
                </a:solidFill>
                <a:latin typeface="Calibri" panose="020F0502020204030204" pitchFamily="34" charset="0"/>
                <a:cs typeface="Calibri" panose="020F0502020204030204" pitchFamily="34" charset="0"/>
              </a:rPr>
              <a:t>i</a:t>
            </a:r>
            <a:r>
              <a:rPr lang="en-US" sz="3200" b="1" dirty="0" smtClean="0">
                <a:solidFill>
                  <a:srgbClr val="FF0000"/>
                </a:solidFill>
                <a:latin typeface="Calibri" panose="020F0502020204030204" pitchFamily="34" charset="0"/>
                <a:cs typeface="Calibri" panose="020F0502020204030204" pitchFamily="34" charset="0"/>
              </a:rPr>
              <a:t> </a:t>
            </a:r>
            <a:r>
              <a:rPr lang="en-US" sz="3200" b="1" dirty="0" err="1" smtClean="0">
                <a:solidFill>
                  <a:srgbClr val="FF0000"/>
                </a:solidFill>
                <a:latin typeface="Calibri" panose="020F0502020204030204" pitchFamily="34" charset="0"/>
                <a:cs typeface="Calibri" panose="020F0502020204030204" pitchFamily="34" charset="0"/>
              </a:rPr>
              <a:t>Rastit</a:t>
            </a:r>
            <a:r>
              <a:rPr lang="en-US" sz="3200" b="1" dirty="0" smtClean="0">
                <a:solidFill>
                  <a:srgbClr val="FF0000"/>
                </a:solidFill>
                <a:latin typeface="Calibri" panose="020F0502020204030204" pitchFamily="34" charset="0"/>
                <a:cs typeface="Calibri" panose="020F0502020204030204" pitchFamily="34" charset="0"/>
              </a:rPr>
              <a:t> </a:t>
            </a:r>
            <a:r>
              <a:rPr lang="en-US" sz="3200" b="1" dirty="0" err="1" smtClean="0">
                <a:solidFill>
                  <a:srgbClr val="FF0000"/>
                </a:solidFill>
                <a:latin typeface="Calibri" panose="020F0502020204030204" pitchFamily="34" charset="0"/>
                <a:cs typeface="Calibri" panose="020F0502020204030204" pitchFamily="34" charset="0"/>
              </a:rPr>
              <a:t>te</a:t>
            </a:r>
            <a:r>
              <a:rPr lang="en-US" sz="3200" b="1" dirty="0" smtClean="0">
                <a:solidFill>
                  <a:srgbClr val="FF0000"/>
                </a:solidFill>
                <a:latin typeface="Calibri" panose="020F0502020204030204" pitchFamily="34" charset="0"/>
                <a:cs typeface="Calibri" panose="020F0502020204030204" pitchFamily="34" charset="0"/>
              </a:rPr>
              <a:t> </a:t>
            </a:r>
            <a:r>
              <a:rPr lang="en-US" sz="3200" b="1" dirty="0" err="1" smtClean="0">
                <a:solidFill>
                  <a:srgbClr val="FF0000"/>
                </a:solidFill>
                <a:latin typeface="Calibri" panose="020F0502020204030204" pitchFamily="34" charset="0"/>
                <a:cs typeface="Calibri" panose="020F0502020204030204" pitchFamily="34" charset="0"/>
              </a:rPr>
              <a:t>Qendres</a:t>
            </a:r>
            <a:r>
              <a:rPr lang="en-US" sz="3200" b="1" dirty="0" smtClean="0">
                <a:solidFill>
                  <a:srgbClr val="FF0000"/>
                </a:solidFill>
                <a:latin typeface="Calibri" panose="020F0502020204030204" pitchFamily="34" charset="0"/>
                <a:cs typeface="Calibri" panose="020F0502020204030204" pitchFamily="34" charset="0"/>
              </a:rPr>
              <a:t> se </a:t>
            </a:r>
            <a:r>
              <a:rPr lang="en-US" sz="3200" b="1" dirty="0" err="1" smtClean="0">
                <a:solidFill>
                  <a:srgbClr val="FF0000"/>
                </a:solidFill>
                <a:latin typeface="Calibri" panose="020F0502020204030204" pitchFamily="34" charset="0"/>
                <a:cs typeface="Calibri" panose="020F0502020204030204" pitchFamily="34" charset="0"/>
              </a:rPr>
              <a:t>Studenteve</a:t>
            </a:r>
            <a:r>
              <a:rPr lang="en-US" sz="3200" b="1" dirty="0" smtClean="0">
                <a:solidFill>
                  <a:srgbClr val="FF0000"/>
                </a:solidFill>
                <a:latin typeface="Calibri" panose="020F0502020204030204" pitchFamily="34" charset="0"/>
                <a:cs typeface="Calibri" panose="020F0502020204030204" pitchFamily="34" charset="0"/>
              </a:rPr>
              <a:t> </a:t>
            </a:r>
            <a:endParaRPr lang="sq-AL" sz="3200" b="1" dirty="0">
              <a:solidFill>
                <a:srgbClr val="FF0000"/>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0" y="1447800"/>
            <a:ext cx="8933688" cy="5410200"/>
          </a:xfrm>
        </p:spPr>
        <p:txBody>
          <a:bodyPr/>
          <a:lstStyle/>
          <a:p>
            <a:r>
              <a:rPr lang="sq-AL" sz="2000" dirty="0">
                <a:latin typeface="Calibri" panose="020F0502020204030204" pitchFamily="34" charset="0"/>
                <a:cs typeface="Calibri" panose="020F0502020204030204" pitchFamily="34" charset="0"/>
              </a:rPr>
              <a:t>Është i njohur rasti i kontratës së </a:t>
            </a:r>
            <a:r>
              <a:rPr lang="sq-AL" sz="2000" b="1" dirty="0">
                <a:latin typeface="Calibri" panose="020F0502020204030204" pitchFamily="34" charset="0"/>
                <a:cs typeface="Calibri" panose="020F0502020204030204" pitchFamily="34" charset="0"/>
              </a:rPr>
              <a:t>furnizimit me bukë </a:t>
            </a:r>
            <a:r>
              <a:rPr lang="sq-AL" sz="2000" dirty="0">
                <a:latin typeface="Calibri" panose="020F0502020204030204" pitchFamily="34" charset="0"/>
                <a:cs typeface="Calibri" panose="020F0502020204030204" pitchFamily="34" charset="0"/>
              </a:rPr>
              <a:t>të Qendrës së Studentëve në Prishtinë. Në atë periudhë si pasoje e </a:t>
            </a:r>
            <a:r>
              <a:rPr lang="sq-AL" sz="2000" b="1" dirty="0">
                <a:latin typeface="Calibri" panose="020F0502020204030204" pitchFamily="34" charset="0"/>
                <a:cs typeface="Calibri" panose="020F0502020204030204" pitchFamily="34" charset="0"/>
              </a:rPr>
              <a:t>rritjes enorme të çmimeve te ushqimit</a:t>
            </a:r>
            <a:r>
              <a:rPr lang="sq-AL" sz="2000" dirty="0">
                <a:latin typeface="Calibri" panose="020F0502020204030204" pitchFamily="34" charset="0"/>
                <a:cs typeface="Calibri" panose="020F0502020204030204" pitchFamily="34" charset="0"/>
              </a:rPr>
              <a:t>, paraqiten probleme me </a:t>
            </a:r>
            <a:r>
              <a:rPr lang="sq-AL" sz="2000" b="1" dirty="0">
                <a:latin typeface="Calibri" panose="020F0502020204030204" pitchFamily="34" charset="0"/>
                <a:cs typeface="Calibri" panose="020F0502020204030204" pitchFamily="34" charset="0"/>
              </a:rPr>
              <a:t>kontratat afatgjate te furnizimit</a:t>
            </a:r>
            <a:r>
              <a:rPr lang="sq-AL" sz="2000" dirty="0">
                <a:latin typeface="Calibri" panose="020F0502020204030204" pitchFamily="34" charset="0"/>
                <a:cs typeface="Calibri" panose="020F0502020204030204" pitchFamily="34" charset="0"/>
              </a:rPr>
              <a:t>. Kështu, furnitori i QS  parashtron kërkesën bashke me argumentet për ndryshim te çmimit, por edhe pse problemi ishte objektiv, </a:t>
            </a:r>
            <a:r>
              <a:rPr lang="sq-AL" sz="2000" b="1" dirty="0">
                <a:latin typeface="Calibri" panose="020F0502020204030204" pitchFamily="34" charset="0"/>
                <a:cs typeface="Calibri" panose="020F0502020204030204" pitchFamily="34" charset="0"/>
              </a:rPr>
              <a:t>për mungese te mekanizmit ligjor për pranim te ndryshimit ne çmim</a:t>
            </a:r>
            <a:r>
              <a:rPr lang="sq-AL" sz="2000" dirty="0">
                <a:latin typeface="Calibri" panose="020F0502020204030204" pitchFamily="34" charset="0"/>
                <a:cs typeface="Calibri" panose="020F0502020204030204" pitchFamily="34" charset="0"/>
              </a:rPr>
              <a:t>, askush nuk mund  ta merrte përgjegjësinë për ketë ndryshim</a:t>
            </a:r>
            <a:r>
              <a:rPr lang="sq-AL" sz="2000" dirty="0" smtClean="0">
                <a:latin typeface="Calibri" panose="020F0502020204030204" pitchFamily="34" charset="0"/>
                <a:cs typeface="Calibri" panose="020F0502020204030204" pitchFamily="34" charset="0"/>
              </a:rPr>
              <a:t>.</a:t>
            </a:r>
            <a:endParaRPr lang="en-US" sz="2000" dirty="0" smtClean="0">
              <a:latin typeface="Calibri" panose="020F0502020204030204" pitchFamily="34" charset="0"/>
              <a:cs typeface="Calibri" panose="020F0502020204030204" pitchFamily="34" charset="0"/>
            </a:endParaRPr>
          </a:p>
          <a:p>
            <a:pPr marL="0" indent="0">
              <a:buNone/>
            </a:pPr>
            <a:endParaRPr lang="en-US" sz="2000" dirty="0" smtClean="0">
              <a:latin typeface="Calibri" panose="020F0502020204030204" pitchFamily="34" charset="0"/>
              <a:cs typeface="Calibri" panose="020F0502020204030204" pitchFamily="34" charset="0"/>
            </a:endParaRPr>
          </a:p>
          <a:p>
            <a:r>
              <a:rPr lang="sq-AL" sz="2000" dirty="0" smtClean="0">
                <a:latin typeface="Calibri" panose="020F0502020204030204" pitchFamily="34" charset="0"/>
                <a:cs typeface="Calibri" panose="020F0502020204030204" pitchFamily="34" charset="0"/>
              </a:rPr>
              <a:t> </a:t>
            </a:r>
            <a:r>
              <a:rPr lang="en-US" sz="2000" dirty="0" smtClean="0">
                <a:latin typeface="Calibri" panose="020F0502020204030204" pitchFamily="34" charset="0"/>
                <a:cs typeface="Calibri" panose="020F0502020204030204" pitchFamily="34" charset="0"/>
              </a:rPr>
              <a:t>OE</a:t>
            </a:r>
            <a:r>
              <a:rPr lang="sq-AL" sz="2000" dirty="0" smtClean="0">
                <a:latin typeface="Calibri" panose="020F0502020204030204" pitchFamily="34" charset="0"/>
                <a:cs typeface="Calibri" panose="020F0502020204030204" pitchFamily="34" charset="0"/>
              </a:rPr>
              <a:t>, </a:t>
            </a:r>
            <a:r>
              <a:rPr lang="sq-AL" sz="2000" dirty="0">
                <a:latin typeface="Calibri" panose="020F0502020204030204" pitchFamily="34" charset="0"/>
                <a:cs typeface="Calibri" panose="020F0502020204030204" pitchFamily="34" charset="0"/>
              </a:rPr>
              <a:t>madje u drejtohet me shkrim edhe organeve rregullatorë te prokurimit e institucioneve tjera qendrore </a:t>
            </a:r>
            <a:r>
              <a:rPr lang="sq-AL" sz="2000" b="1" dirty="0">
                <a:latin typeface="Calibri" panose="020F0502020204030204" pitchFamily="34" charset="0"/>
                <a:cs typeface="Calibri" panose="020F0502020204030204" pitchFamily="34" charset="0"/>
              </a:rPr>
              <a:t>por pa ndonjë rezultat</a:t>
            </a:r>
            <a:r>
              <a:rPr lang="sq-AL" sz="2000" dirty="0">
                <a:latin typeface="Calibri" panose="020F0502020204030204" pitchFamily="34" charset="0"/>
                <a:cs typeface="Calibri" panose="020F0502020204030204" pitchFamily="34" charset="0"/>
              </a:rPr>
              <a:t>. Ne fund, për t’i ndal humbjet, zgjedh alternativen me pak te dëmshme, vendos ta shkëpus kontratën, krahas humbjes se sigurisë për ekzekutim. </a:t>
            </a:r>
            <a:endParaRPr lang="en-US" sz="2000" dirty="0" smtClean="0">
              <a:latin typeface="Calibri" panose="020F0502020204030204" pitchFamily="34" charset="0"/>
              <a:cs typeface="Calibri" panose="020F0502020204030204" pitchFamily="34" charset="0"/>
            </a:endParaRPr>
          </a:p>
          <a:p>
            <a:pPr marL="0" indent="0">
              <a:buNone/>
            </a:pPr>
            <a:endParaRPr lang="sq-AL" sz="2400" dirty="0">
              <a:latin typeface="Calibri" panose="020F0502020204030204" pitchFamily="34" charset="0"/>
              <a:cs typeface="Calibri" panose="020F0502020204030204" pitchFamily="34" charset="0"/>
            </a:endParaRPr>
          </a:p>
          <a:p>
            <a:endParaRPr lang="sq-AL" sz="2400" dirty="0"/>
          </a:p>
        </p:txBody>
      </p:sp>
    </p:spTree>
    <p:extLst>
      <p:ext uri="{BB962C8B-B14F-4D97-AF65-F5344CB8AC3E}">
        <p14:creationId xmlns:p14="http://schemas.microsoft.com/office/powerpoint/2010/main" val="322530378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2590800" y="1219200"/>
            <a:ext cx="5059343"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endParaRPr lang="en-US" altLang="en-US" sz="2000" b="1" dirty="0"/>
          </a:p>
          <a:p>
            <a:pPr algn="ctr" eaLnBrk="1" hangingPunct="1"/>
            <a:endParaRPr lang="en-US" altLang="en-US" sz="2000" b="1" dirty="0"/>
          </a:p>
          <a:p>
            <a:pPr algn="ctr" eaLnBrk="1" hangingPunct="1"/>
            <a:endParaRPr lang="en-US" altLang="en-US" sz="2000" b="1" dirty="0"/>
          </a:p>
          <a:p>
            <a:pPr algn="ctr" eaLnBrk="1" hangingPunct="1"/>
            <a:endParaRPr lang="en-US" altLang="en-US" sz="2000" b="1" dirty="0"/>
          </a:p>
          <a:p>
            <a:pPr algn="ctr" eaLnBrk="1" hangingPunct="1"/>
            <a:endParaRPr lang="en-US" altLang="en-US" sz="2000" b="1" dirty="0"/>
          </a:p>
          <a:p>
            <a:pPr algn="ctr" eaLnBrk="1" hangingPunct="1"/>
            <a:endParaRPr lang="en-US" altLang="en-US" sz="2000" b="1" dirty="0"/>
          </a:p>
          <a:p>
            <a:pPr eaLnBrk="1" hangingPunct="1"/>
            <a:r>
              <a:rPr lang="sq-AL" altLang="en-US" sz="2000" b="1" dirty="0"/>
              <a:t>PYETJE - DISKUTIM</a:t>
            </a:r>
          </a:p>
        </p:txBody>
      </p:sp>
    </p:spTree>
    <p:extLst>
      <p:ext uri="{BB962C8B-B14F-4D97-AF65-F5344CB8AC3E}">
        <p14:creationId xmlns:p14="http://schemas.microsoft.com/office/powerpoint/2010/main" val="3053927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96212" cy="838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rPr>
              <a:t>Procesi për menaxhimin e kontratës</a:t>
            </a:r>
            <a:r>
              <a:rPr lang="en-GB" sz="2800" b="1" dirty="0" smtClean="0">
                <a:solidFill>
                  <a:srgbClr val="002060"/>
                </a:solidFill>
              </a:rPr>
              <a:t/>
            </a:r>
            <a:br>
              <a:rPr lang="en-GB" sz="2800" b="1" dirty="0" smtClean="0">
                <a:solidFill>
                  <a:srgbClr val="002060"/>
                </a:solidFill>
              </a:rPr>
            </a:br>
            <a:endParaRPr lang="en-GB" sz="2800" b="1" dirty="0">
              <a:solidFill>
                <a:srgbClr val="002060"/>
              </a:solidFill>
              <a:latin typeface="Arial" charset="0"/>
              <a:ea typeface="ＭＳ Ｐゴシック" charset="0"/>
              <a:cs typeface="ＭＳ Ｐゴシック" charset="0"/>
            </a:endParaRPr>
          </a:p>
        </p:txBody>
      </p:sp>
      <p:sp>
        <p:nvSpPr>
          <p:cNvPr id="28675" name="Symbol zastępczy zawartości 2"/>
          <p:cNvSpPr>
            <a:spLocks noGrp="1"/>
          </p:cNvSpPr>
          <p:nvPr>
            <p:ph idx="1"/>
          </p:nvPr>
        </p:nvSpPr>
        <p:spPr bwMode="auto">
          <a:xfrm>
            <a:off x="0" y="1295400"/>
            <a:ext cx="9144000" cy="495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Menaxheri i Projektit </a:t>
            </a:r>
            <a:r>
              <a:rPr lang="sq-AL" sz="2000" b="1" dirty="0" smtClean="0">
                <a:latin typeface="Cambria" panose="02040503050406030204" pitchFamily="18" charset="0"/>
                <a:ea typeface="Cambria" panose="02040503050406030204" pitchFamily="18" charset="0"/>
              </a:rPr>
              <a:t>do t’i raportojë </a:t>
            </a:r>
            <a:r>
              <a:rPr lang="sq-AL" sz="2000" dirty="0" smtClean="0">
                <a:latin typeface="Cambria" panose="02040503050406030204" pitchFamily="18" charset="0"/>
                <a:ea typeface="Cambria" panose="02040503050406030204" pitchFamily="18" charset="0"/>
              </a:rPr>
              <a:t>Departamentit të Prokurimit:</a:t>
            </a:r>
            <a:endParaRPr lang="en-US" sz="2000" dirty="0" smtClean="0">
              <a:latin typeface="Cambria" panose="02040503050406030204" pitchFamily="18" charset="0"/>
              <a:ea typeface="Cambria" panose="02040503050406030204" pitchFamily="18" charset="0"/>
            </a:endParaRPr>
          </a:p>
          <a:p>
            <a:pPr lvl="1">
              <a:buFont typeface="Wingdings" pitchFamily="2" charset="2"/>
              <a:buChar char="ü"/>
            </a:pPr>
            <a:r>
              <a:rPr lang="sq-AL" sz="2000" b="1" dirty="0" smtClean="0">
                <a:latin typeface="Cambria" panose="02040503050406030204" pitchFamily="18" charset="0"/>
                <a:ea typeface="Cambria" panose="02040503050406030204" pitchFamily="18" charset="0"/>
              </a:rPr>
              <a:t>çdo largim nga termat </a:t>
            </a:r>
            <a:r>
              <a:rPr lang="sq-AL" sz="2000" dirty="0" smtClean="0">
                <a:latin typeface="Cambria" panose="02040503050406030204" pitchFamily="18" charset="0"/>
                <a:ea typeface="Cambria" panose="02040503050406030204" pitchFamily="18" charset="0"/>
              </a:rPr>
              <a:t>dhe kushtet e kontratës</a:t>
            </a: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 dhe</a:t>
            </a:r>
            <a:endParaRPr lang="en-US" sz="2000" dirty="0" smtClean="0">
              <a:latin typeface="Cambria" panose="02040503050406030204" pitchFamily="18" charset="0"/>
              <a:ea typeface="Cambria" panose="02040503050406030204" pitchFamily="18" charset="0"/>
            </a:endParaRPr>
          </a:p>
          <a:p>
            <a:pPr lvl="1">
              <a:buFont typeface="Wingdings" pitchFamily="2" charset="2"/>
              <a:buChar char="ü"/>
            </a:pPr>
            <a:r>
              <a:rPr lang="sq-AL" sz="2000" b="1" dirty="0" smtClean="0">
                <a:latin typeface="Cambria" panose="02040503050406030204" pitchFamily="18" charset="0"/>
                <a:ea typeface="Cambria" panose="02040503050406030204" pitchFamily="18" charset="0"/>
              </a:rPr>
              <a:t>çdo ndryshim në kushtet e kontratës</a:t>
            </a:r>
            <a:r>
              <a:rPr lang="sq-AL" sz="2000" dirty="0" smtClean="0">
                <a:latin typeface="Cambria" panose="02040503050406030204" pitchFamily="18" charset="0"/>
                <a:ea typeface="Cambria" panose="02040503050406030204" pitchFamily="18" charset="0"/>
              </a:rPr>
              <a:t>, ose para ose gjatë periudhës së zbatimit, të cilat do te kishin ndikuar në vlerësimin dhe radhitjen e tenderëve dhe n</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përzgjedhjen e operatorit ekonomik.</a:t>
            </a:r>
          </a:p>
          <a:p>
            <a:r>
              <a:rPr lang="sq-AL" sz="2000" dirty="0">
                <a:latin typeface="Cambria" panose="02040503050406030204" pitchFamily="18" charset="0"/>
                <a:ea typeface="Cambria" panose="02040503050406030204" pitchFamily="18" charset="0"/>
              </a:rPr>
              <a:t>Ndryshimi i kontratës do të </a:t>
            </a:r>
            <a:r>
              <a:rPr lang="sq-AL" sz="2000" b="1" dirty="0">
                <a:latin typeface="Cambria" panose="02040503050406030204" pitchFamily="18" charset="0"/>
                <a:ea typeface="Cambria" panose="02040503050406030204" pitchFamily="18" charset="0"/>
              </a:rPr>
              <a:t>përgatitet nga departamenti i prokurimit</a:t>
            </a:r>
            <a:r>
              <a:rPr lang="sq-AL" sz="2000" b="1" dirty="0" smtClean="0">
                <a:latin typeface="Cambria" panose="02040503050406030204" pitchFamily="18" charset="0"/>
                <a:ea typeface="Cambria" panose="02040503050406030204" pitchFamily="18" charset="0"/>
              </a:rPr>
              <a:t>.</a:t>
            </a:r>
            <a:endParaRPr lang="en-US"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Ndryshimi i kontratës nuk do t’i lëshohet operatorit ekonomik para:</a:t>
            </a:r>
            <a:endParaRPr lang="en-US" sz="2000" dirty="0">
              <a:latin typeface="Cambria" panose="02040503050406030204" pitchFamily="18" charset="0"/>
              <a:ea typeface="Cambria" panose="02040503050406030204" pitchFamily="18" charset="0"/>
            </a:endParaRPr>
          </a:p>
          <a:p>
            <a:pPr lvl="1">
              <a:buFont typeface="Wingdings" pitchFamily="2" charset="2"/>
              <a:buChar char="ü"/>
            </a:pPr>
            <a:r>
              <a:rPr lang="sq-AL" sz="2000" dirty="0">
                <a:latin typeface="Cambria" panose="02040503050406030204" pitchFamily="18" charset="0"/>
                <a:ea typeface="Cambria" panose="02040503050406030204" pitchFamily="18" charset="0"/>
              </a:rPr>
              <a:t>Marrjes së aprovimit nga ZKA;</a:t>
            </a:r>
            <a:endParaRPr lang="en-US" sz="2000" dirty="0">
              <a:latin typeface="Cambria" panose="02040503050406030204" pitchFamily="18" charset="0"/>
              <a:ea typeface="Cambria" panose="02040503050406030204" pitchFamily="18" charset="0"/>
            </a:endParaRPr>
          </a:p>
          <a:p>
            <a:pPr lvl="1">
              <a:buFont typeface="Wingdings" pitchFamily="2" charset="2"/>
              <a:buChar char="ü"/>
            </a:pPr>
            <a:r>
              <a:rPr lang="sq-AL" sz="2000" dirty="0">
                <a:latin typeface="Cambria" panose="02040503050406030204" pitchFamily="18" charset="0"/>
                <a:ea typeface="Cambria" panose="02040503050406030204" pitchFamily="18" charset="0"/>
              </a:rPr>
              <a:t>Zotimit të mjeteve për kontratën e </a:t>
            </a:r>
            <a:r>
              <a:rPr lang="sq-AL" sz="2000" dirty="0" err="1" smtClean="0">
                <a:latin typeface="Cambria" panose="02040503050406030204" pitchFamily="18" charset="0"/>
                <a:ea typeface="Cambria" panose="02040503050406030204" pitchFamily="18" charset="0"/>
              </a:rPr>
              <a:t>amandamentuar</a:t>
            </a:r>
            <a:endParaRPr lang="en-GB"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Ndryshimi i kontratës për sasitë shtesë të artikujve të njëjtë do të përdor çmimet e njëjta apo më të ulëta për njësi si në kontratën fillestare.</a:t>
            </a:r>
            <a:endParaRPr lang="en-US"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Asnjë ndryshim kontrate nuk do ta shtojë çmimin total të kontratës me më shumë se 10 % të çmimit fillestar të kontratës.</a:t>
            </a:r>
            <a:endParaRPr lang="en-US" sz="2000" dirty="0">
              <a:latin typeface="Cambria" panose="02040503050406030204" pitchFamily="18" charset="0"/>
              <a:ea typeface="Cambria" panose="02040503050406030204" pitchFamily="18" charset="0"/>
            </a:endParaRPr>
          </a:p>
          <a:p>
            <a:pPr lvl="0">
              <a:buFont typeface="Wingdings" pitchFamily="2" charset="2"/>
              <a:buChar char="ü"/>
            </a:pPr>
            <a:endParaRPr lang="en-US" sz="2000" dirty="0" smtClean="0">
              <a:latin typeface="Cambria" panose="02040503050406030204" pitchFamily="18" charset="0"/>
              <a:ea typeface="Cambria" panose="02040503050406030204" pitchFamily="18" charset="0"/>
            </a:endParaRPr>
          </a:p>
          <a:p>
            <a:endParaRPr lang="en-GB" sz="2400" dirty="0" smtClean="0"/>
          </a:p>
        </p:txBody>
      </p:sp>
      <p:sp>
        <p:nvSpPr>
          <p:cNvPr id="2" name="Footer Placeholder 1"/>
          <p:cNvSpPr>
            <a:spLocks noGrp="1"/>
          </p:cNvSpPr>
          <p:nvPr>
            <p:ph type="ftr" sz="quarter" idx="11"/>
          </p:nvPr>
        </p:nvSpPr>
        <p:spPr>
          <a:xfrm>
            <a:off x="1905000" y="6356350"/>
            <a:ext cx="41148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12</a:t>
            </a:fld>
            <a:endParaRPr lang="en-US"/>
          </a:p>
        </p:txBody>
      </p:sp>
    </p:spTree>
    <p:extLst>
      <p:ext uri="{BB962C8B-B14F-4D97-AF65-F5344CB8AC3E}">
        <p14:creationId xmlns:p14="http://schemas.microsoft.com/office/powerpoint/2010/main" val="18492559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838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Ndërprerja e kontratës</a:t>
            </a:r>
            <a:endParaRPr lang="en-US" sz="2800" dirty="0">
              <a:solidFill>
                <a:srgbClr val="002060"/>
              </a:solidFill>
              <a:latin typeface="Cambria" panose="02040503050406030204" pitchFamily="18" charset="0"/>
              <a:ea typeface="Cambria" panose="02040503050406030204" pitchFamily="18" charset="0"/>
            </a:endParaRPr>
          </a:p>
        </p:txBody>
      </p:sp>
      <p:sp>
        <p:nvSpPr>
          <p:cNvPr id="28675" name="Symbol zastępczy zawartości 2"/>
          <p:cNvSpPr>
            <a:spLocks noGrp="1"/>
          </p:cNvSpPr>
          <p:nvPr>
            <p:ph idx="1"/>
          </p:nvPr>
        </p:nvSpPr>
        <p:spPr bwMode="auto">
          <a:xfrm>
            <a:off x="0" y="1295400"/>
            <a:ext cx="9144000" cy="45815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000" dirty="0" smtClean="0"/>
          </a:p>
          <a:p>
            <a:r>
              <a:rPr lang="en-US" sz="2000" dirty="0">
                <a:latin typeface="Cambria" panose="02040503050406030204" pitchFamily="18" charset="0"/>
                <a:ea typeface="Cambria" panose="02040503050406030204" pitchFamily="18" charset="0"/>
              </a:rPr>
              <a:t>M</a:t>
            </a:r>
            <a:r>
              <a:rPr lang="sq-AL" sz="2000" dirty="0" smtClean="0">
                <a:latin typeface="Cambria" panose="02040503050406030204" pitchFamily="18" charset="0"/>
                <a:ea typeface="Cambria" panose="02040503050406030204" pitchFamily="18" charset="0"/>
              </a:rPr>
              <a:t>enaxheri i projektit do të dorëzojë një rekomandim për ndërprerje tek departamenti i Prokurimit</a:t>
            </a: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Rekomandimi për ndërprerjen e kontratës do të cek:</a:t>
            </a:r>
          </a:p>
          <a:p>
            <a:pPr marL="0" indent="0">
              <a:buNone/>
            </a:pPr>
            <a:endParaRPr lang="en-US" sz="2000" dirty="0" smtClean="0">
              <a:latin typeface="Cambria" panose="02040503050406030204" pitchFamily="18" charset="0"/>
              <a:ea typeface="Cambria" panose="02040503050406030204" pitchFamily="18" charset="0"/>
            </a:endParaRPr>
          </a:p>
          <a:p>
            <a:pPr lvl="1">
              <a:buFont typeface="Wingdings" pitchFamily="2" charset="2"/>
              <a:buChar char="ü"/>
            </a:pPr>
            <a:r>
              <a:rPr lang="sq-AL" sz="2000" dirty="0" smtClean="0">
                <a:latin typeface="Cambria" panose="02040503050406030204" pitchFamily="18" charset="0"/>
                <a:ea typeface="Cambria" panose="02040503050406030204" pitchFamily="18" charset="0"/>
              </a:rPr>
              <a:t>emrin e Operatorit Ekonomik dhe numrin e referencës të prokurimit;</a:t>
            </a:r>
            <a:endParaRPr lang="en-US" sz="2000" dirty="0" smtClean="0">
              <a:latin typeface="Cambria" panose="02040503050406030204" pitchFamily="18" charset="0"/>
              <a:ea typeface="Cambria" panose="02040503050406030204" pitchFamily="18" charset="0"/>
            </a:endParaRPr>
          </a:p>
          <a:p>
            <a:pPr lvl="1">
              <a:buFont typeface="Wingdings" pitchFamily="2" charset="2"/>
              <a:buChar char="ü"/>
            </a:pPr>
            <a:r>
              <a:rPr lang="sq-AL" sz="2000" dirty="0" smtClean="0">
                <a:latin typeface="Cambria" panose="02040503050406030204" pitchFamily="18" charset="0"/>
                <a:ea typeface="Cambria" panose="02040503050406030204" pitchFamily="18" charset="0"/>
              </a:rPr>
              <a:t>arsyet për ndërprerje;</a:t>
            </a:r>
            <a:endParaRPr lang="en-US" sz="2000" dirty="0" smtClean="0">
              <a:latin typeface="Cambria" panose="02040503050406030204" pitchFamily="18" charset="0"/>
              <a:ea typeface="Cambria" panose="02040503050406030204" pitchFamily="18" charset="0"/>
            </a:endParaRPr>
          </a:p>
          <a:p>
            <a:pPr lvl="1">
              <a:buFont typeface="Wingdings" pitchFamily="2" charset="2"/>
              <a:buChar char="ü"/>
            </a:pPr>
            <a:r>
              <a:rPr lang="sq-AL" sz="2000" dirty="0" smtClean="0">
                <a:latin typeface="Cambria" panose="02040503050406030204" pitchFamily="18" charset="0"/>
                <a:ea typeface="Cambria" panose="02040503050406030204" pitchFamily="18" charset="0"/>
              </a:rPr>
              <a:t>veprimet për shmangien e ndërprerjes;</a:t>
            </a:r>
            <a:endParaRPr lang="en-US" sz="2000" dirty="0" smtClean="0">
              <a:latin typeface="Cambria" panose="02040503050406030204" pitchFamily="18" charset="0"/>
              <a:ea typeface="Cambria" panose="02040503050406030204" pitchFamily="18" charset="0"/>
            </a:endParaRPr>
          </a:p>
          <a:p>
            <a:pPr lvl="1">
              <a:buFont typeface="Wingdings" pitchFamily="2" charset="2"/>
              <a:buChar char="ü"/>
            </a:pPr>
            <a:r>
              <a:rPr lang="sq-AL" sz="2000" dirty="0" smtClean="0">
                <a:latin typeface="Cambria" panose="02040503050406030204" pitchFamily="18" charset="0"/>
                <a:ea typeface="Cambria" panose="02040503050406030204" pitchFamily="18" charset="0"/>
              </a:rPr>
              <a:t>bazat </a:t>
            </a:r>
            <a:r>
              <a:rPr lang="sq-AL" sz="2000" dirty="0" err="1" smtClean="0">
                <a:latin typeface="Cambria" panose="02040503050406030204" pitchFamily="18" charset="0"/>
                <a:ea typeface="Cambria" panose="02040503050406030204" pitchFamily="18" charset="0"/>
              </a:rPr>
              <a:t>kontraktuale</a:t>
            </a:r>
            <a:r>
              <a:rPr lang="sq-AL" sz="2000" dirty="0" smtClean="0">
                <a:latin typeface="Cambria" panose="02040503050406030204" pitchFamily="18" charset="0"/>
                <a:ea typeface="Cambria" panose="02040503050406030204" pitchFamily="18" charset="0"/>
              </a:rPr>
              <a:t> për ndërprerje;</a:t>
            </a:r>
            <a:endParaRPr lang="en-US" sz="2000" dirty="0" smtClean="0">
              <a:latin typeface="Cambria" panose="02040503050406030204" pitchFamily="18" charset="0"/>
              <a:ea typeface="Cambria" panose="02040503050406030204" pitchFamily="18" charset="0"/>
            </a:endParaRPr>
          </a:p>
          <a:p>
            <a:pPr lvl="1">
              <a:buFont typeface="Wingdings" pitchFamily="2" charset="2"/>
              <a:buChar char="ü"/>
            </a:pPr>
            <a:r>
              <a:rPr lang="sq-AL" sz="2000" dirty="0" smtClean="0">
                <a:latin typeface="Cambria" panose="02040503050406030204" pitchFamily="18" charset="0"/>
                <a:ea typeface="Cambria" panose="02040503050406030204" pitchFamily="18" charset="0"/>
              </a:rPr>
              <a:t>kosto</a:t>
            </a:r>
            <a:r>
              <a:rPr lang="en-US" sz="2000" dirty="0" smtClean="0">
                <a:latin typeface="Cambria" panose="02040503050406030204" pitchFamily="18" charset="0"/>
                <a:ea typeface="Cambria" panose="02040503050406030204" pitchFamily="18" charset="0"/>
              </a:rPr>
              <a:t>t</a:t>
            </a:r>
            <a:r>
              <a:rPr lang="sq-AL" sz="2000" dirty="0" smtClean="0">
                <a:latin typeface="Cambria" panose="02040503050406030204" pitchFamily="18" charset="0"/>
                <a:ea typeface="Cambria" panose="02040503050406030204" pitchFamily="18" charset="0"/>
              </a:rPr>
              <a:t> që burojnë nga ndërprerja, nëse ka ndonjë; dhe</a:t>
            </a:r>
            <a:endParaRPr lang="en-US" sz="2000" dirty="0" smtClean="0">
              <a:latin typeface="Cambria" panose="02040503050406030204" pitchFamily="18" charset="0"/>
              <a:ea typeface="Cambria" panose="02040503050406030204" pitchFamily="18" charset="0"/>
            </a:endParaRPr>
          </a:p>
          <a:p>
            <a:pPr lvl="1">
              <a:buFont typeface="Wingdings" pitchFamily="2" charset="2"/>
              <a:buChar char="ü"/>
            </a:pPr>
            <a:r>
              <a:rPr lang="sq-AL" sz="2000" dirty="0" smtClean="0">
                <a:latin typeface="Cambria" panose="02040503050406030204" pitchFamily="18" charset="0"/>
                <a:ea typeface="Cambria" panose="02040503050406030204" pitchFamily="18" charset="0"/>
              </a:rPr>
              <a:t>ndonjë informatë tjetër relevante.</a:t>
            </a:r>
            <a:endParaRPr lang="en-US" sz="2000" dirty="0" smtClean="0">
              <a:latin typeface="Cambria" panose="02040503050406030204" pitchFamily="18" charset="0"/>
              <a:ea typeface="Cambria" panose="02040503050406030204" pitchFamily="18" charset="0"/>
            </a:endParaRPr>
          </a:p>
          <a:p>
            <a:pPr>
              <a:buNone/>
            </a:pPr>
            <a:endParaRPr lang="en-US" sz="2800" b="1" dirty="0" smtClean="0">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1752600" y="6356350"/>
            <a:ext cx="42672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13</a:t>
            </a:fld>
            <a:endParaRPr lang="en-US"/>
          </a:p>
        </p:txBody>
      </p:sp>
    </p:spTree>
    <p:extLst>
      <p:ext uri="{BB962C8B-B14F-4D97-AF65-F5344CB8AC3E}">
        <p14:creationId xmlns:p14="http://schemas.microsoft.com/office/powerpoint/2010/main" val="8394166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0" y="1"/>
            <a:ext cx="9144000" cy="762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002060"/>
                </a:solidFill>
              </a:rPr>
              <a:t>Përmbledhja e shënimeve të menaxhimit të kontratës</a:t>
            </a:r>
            <a:endParaRPr lang="en-US" sz="2400" dirty="0">
              <a:solidFill>
                <a:srgbClr val="002060"/>
              </a:solidFill>
            </a:endParaRPr>
          </a:p>
        </p:txBody>
      </p:sp>
      <p:sp>
        <p:nvSpPr>
          <p:cNvPr id="28675" name="Symbol zastępczy zawartości 2"/>
          <p:cNvSpPr>
            <a:spLocks noGrp="1"/>
          </p:cNvSpPr>
          <p:nvPr>
            <p:ph idx="1"/>
          </p:nvPr>
        </p:nvSpPr>
        <p:spPr bwMode="auto">
          <a:xfrm>
            <a:off x="0" y="1143000"/>
            <a:ext cx="9144000" cy="5105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000" b="1" dirty="0" smtClean="0">
                <a:latin typeface="Cambria" panose="02040503050406030204" pitchFamily="18" charset="0"/>
                <a:ea typeface="Cambria" panose="02040503050406030204" pitchFamily="18" charset="0"/>
              </a:rPr>
              <a:t>Dokumentin e nënshkruar të kontratës</a:t>
            </a:r>
            <a:r>
              <a:rPr lang="sq-AL" sz="2000" dirty="0" smtClean="0">
                <a:latin typeface="Cambria" panose="02040503050406030204" pitchFamily="18" charset="0"/>
                <a:ea typeface="Cambria" panose="02040503050406030204" pitchFamily="18" charset="0"/>
              </a:rPr>
              <a:t>, përfshirë ndryshimet e nënshkruara të kontratës;</a:t>
            </a:r>
            <a:endParaRPr lang="en-US" sz="2000"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Kopjen e planit për menaxhimin e kon</a:t>
            </a:r>
            <a:r>
              <a:rPr lang="sq-AL" sz="2000" dirty="0" smtClean="0">
                <a:latin typeface="Cambria" panose="02040503050406030204" pitchFamily="18" charset="0"/>
                <a:ea typeface="Cambria" panose="02040503050406030204" pitchFamily="18" charset="0"/>
              </a:rPr>
              <a:t>tratës;</a:t>
            </a:r>
            <a:endParaRPr lang="en-US" sz="2000"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Urdhrat për variacion </a:t>
            </a:r>
            <a:r>
              <a:rPr lang="sq-AL" sz="2000" dirty="0" smtClean="0">
                <a:latin typeface="Cambria" panose="02040503050406030204" pitchFamily="18" charset="0"/>
                <a:ea typeface="Cambria" panose="02040503050406030204" pitchFamily="18" charset="0"/>
              </a:rPr>
              <a:t>apo ndryshim të lëshuara nën kontratë;</a:t>
            </a:r>
            <a:endParaRPr lang="en-US" sz="2000" dirty="0" smtClean="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Dokumentet e kontratës lidhur me përmbushjen e obligimeve të kontratës, në veçanti </a:t>
            </a:r>
            <a:r>
              <a:rPr lang="sq-AL" sz="2000" b="1" dirty="0" smtClean="0">
                <a:latin typeface="Cambria" panose="02040503050406030204" pitchFamily="18" charset="0"/>
                <a:ea typeface="Cambria" panose="02040503050406030204" pitchFamily="18" charset="0"/>
              </a:rPr>
              <a:t>letrat bankare me vlerë dhe </a:t>
            </a:r>
            <a:r>
              <a:rPr lang="sq-AL" sz="2000" b="1" dirty="0" err="1" smtClean="0">
                <a:latin typeface="Cambria" panose="02040503050406030204" pitchFamily="18" charset="0"/>
                <a:ea typeface="Cambria" panose="02040503050406030204" pitchFamily="18" charset="0"/>
              </a:rPr>
              <a:t>garancionet</a:t>
            </a:r>
            <a:r>
              <a:rPr lang="sq-AL" sz="2000" b="1" dirty="0" smtClean="0">
                <a:latin typeface="Cambria" panose="02040503050406030204" pitchFamily="18" charset="0"/>
                <a:ea typeface="Cambria" panose="02040503050406030204" pitchFamily="18" charset="0"/>
              </a:rPr>
              <a:t> e pagesave;</a:t>
            </a:r>
            <a:endParaRPr lang="en-US" sz="2000" b="1"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Procesverbalet nga takimet </a:t>
            </a:r>
            <a:r>
              <a:rPr lang="sq-AL" sz="2000" dirty="0" smtClean="0">
                <a:latin typeface="Cambria" panose="02040503050406030204" pitchFamily="18" charset="0"/>
                <a:ea typeface="Cambria" panose="02040503050406030204" pitchFamily="18" charset="0"/>
              </a:rPr>
              <a:t>lidhur me menaxhimin e kontratave, përfshirë progresin e kontratës apo takimet shqyrtuese;</a:t>
            </a:r>
            <a:endParaRPr lang="en-US" sz="2000"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Dokumentet e dërgesave </a:t>
            </a:r>
            <a:r>
              <a:rPr lang="sq-AL" sz="2000" dirty="0" smtClean="0">
                <a:latin typeface="Cambria" panose="02040503050406030204" pitchFamily="18" charset="0"/>
                <a:ea typeface="Cambria" panose="02040503050406030204" pitchFamily="18" charset="0"/>
              </a:rPr>
              <a:t>që evidentojnë dërgesën e furnizimeve apo certifikatat e kompletimit në lidhje me një kontratë për shërbime apo punë; </a:t>
            </a:r>
            <a:endParaRPr lang="en-US" sz="2000"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Kopjen e të gjitha faturave</a:t>
            </a:r>
            <a:r>
              <a:rPr lang="sq-AL" sz="2000" dirty="0" smtClean="0">
                <a:latin typeface="Cambria" panose="02040503050406030204" pitchFamily="18" charset="0"/>
                <a:ea typeface="Cambria" panose="02040503050406030204" pitchFamily="18" charset="0"/>
              </a:rPr>
              <a:t> për punimet, shërbimet apo furnizimet përfshirë letrat e punës që verifikojnë saktësinë e pagesave të kërkuara dhe detajet e pagesave të kryera të autorizuara nga menaxheri i projektit;</a:t>
            </a:r>
            <a:endParaRPr lang="en-US" sz="2000" dirty="0" smtClean="0">
              <a:latin typeface="Cambria" panose="02040503050406030204" pitchFamily="18" charset="0"/>
              <a:ea typeface="Cambria" panose="02040503050406030204" pitchFamily="18" charset="0"/>
            </a:endParaRPr>
          </a:p>
          <a:p>
            <a:endParaRPr lang="en-GB" sz="2000" b="1" dirty="0" smtClean="0"/>
          </a:p>
          <a:p>
            <a:pPr>
              <a:buNone/>
            </a:pPr>
            <a:endParaRPr lang="en-US" sz="2800" dirty="0" smtClean="0"/>
          </a:p>
          <a:p>
            <a:pPr marL="0" lvl="0" indent="0">
              <a:buNone/>
            </a:pPr>
            <a:endParaRPr lang="en-US" sz="2800" dirty="0">
              <a:solidFill>
                <a:srgbClr val="FF0000"/>
              </a:solidFill>
            </a:endParaRPr>
          </a:p>
        </p:txBody>
      </p:sp>
      <p:sp>
        <p:nvSpPr>
          <p:cNvPr id="2" name="Footer Placeholder 1"/>
          <p:cNvSpPr>
            <a:spLocks noGrp="1"/>
          </p:cNvSpPr>
          <p:nvPr>
            <p:ph type="ftr" sz="quarter" idx="11"/>
          </p:nvPr>
        </p:nvSpPr>
        <p:spPr>
          <a:xfrm>
            <a:off x="3124200" y="6356350"/>
            <a:ext cx="40386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14</a:t>
            </a:fld>
            <a:endParaRPr lang="en-US"/>
          </a:p>
        </p:txBody>
      </p:sp>
    </p:spTree>
    <p:extLst>
      <p:ext uri="{BB962C8B-B14F-4D97-AF65-F5344CB8AC3E}">
        <p14:creationId xmlns:p14="http://schemas.microsoft.com/office/powerpoint/2010/main" val="2010777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0" y="1"/>
            <a:ext cx="9144000" cy="685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Takimi përurues ose fillestar</a:t>
            </a:r>
            <a:endParaRPr lang="en-US" sz="2800" b="1" dirty="0">
              <a:solidFill>
                <a:srgbClr val="002060"/>
              </a:solidFill>
              <a:latin typeface="Cambria" panose="02040503050406030204" pitchFamily="18" charset="0"/>
              <a:ea typeface="Cambria" panose="02040503050406030204" pitchFamily="18" charset="0"/>
            </a:endParaRPr>
          </a:p>
        </p:txBody>
      </p:sp>
      <p:sp>
        <p:nvSpPr>
          <p:cNvPr id="28675" name="Symbol zastępczy zawartości 2"/>
          <p:cNvSpPr>
            <a:spLocks noGrp="1"/>
          </p:cNvSpPr>
          <p:nvPr>
            <p:ph idx="1"/>
          </p:nvPr>
        </p:nvSpPr>
        <p:spPr bwMode="auto">
          <a:xfrm>
            <a:off x="0" y="1143000"/>
            <a:ext cx="9144000" cy="495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Për çdo kontratë të madhe është praktikë e mirë të mbahet një takim zyrtar fillestar ose përurues pak pas akordimit zyrtar të kontratës. </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Në këtë takim është thelbësore që të dyja palët </a:t>
            </a:r>
            <a:r>
              <a:rPr lang="sq-AL" sz="2000" b="1" u="sng" dirty="0" smtClean="0">
                <a:latin typeface="Cambria" panose="02040503050406030204" pitchFamily="18" charset="0"/>
                <a:ea typeface="Cambria" panose="02040503050406030204" pitchFamily="18" charset="0"/>
              </a:rPr>
              <a:t>të lëvizin nga një përqasje konkurruese në një bashkëpunuese </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Objektivat e takimit përfshijnë:</a:t>
            </a:r>
            <a:endParaRPr lang="en-US" sz="2000" dirty="0" smtClean="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Kuptimin e </a:t>
            </a:r>
            <a:r>
              <a:rPr lang="sq-AL" sz="2000" b="1" dirty="0" smtClean="0">
                <a:latin typeface="Cambria" panose="02040503050406030204" pitchFamily="18" charset="0"/>
                <a:ea typeface="Cambria" panose="02040503050406030204" pitchFamily="18" charset="0"/>
              </a:rPr>
              <a:t>roleve dhe të përgjegjësive </a:t>
            </a:r>
            <a:r>
              <a:rPr lang="sq-AL" sz="2000" dirty="0" smtClean="0">
                <a:latin typeface="Cambria" panose="02040503050406030204" pitchFamily="18" charset="0"/>
                <a:ea typeface="Cambria" panose="02040503050406030204" pitchFamily="18" charset="0"/>
              </a:rPr>
              <a:t>të çdo të pranishmi</a:t>
            </a:r>
            <a:endParaRPr lang="en-US" sz="2000" dirty="0" smtClean="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Diskutimin mbi </a:t>
            </a:r>
            <a:r>
              <a:rPr lang="sq-AL" sz="2000" b="1" dirty="0" smtClean="0">
                <a:latin typeface="Cambria" panose="02040503050406030204" pitchFamily="18" charset="0"/>
                <a:ea typeface="Cambria" panose="02040503050406030204" pitchFamily="18" charset="0"/>
              </a:rPr>
              <a:t>zbatimin dhe/ose planin e projektit</a:t>
            </a:r>
            <a:endParaRPr lang="en-US" sz="2000" b="1" dirty="0" smtClean="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Diskutimin e </a:t>
            </a:r>
            <a:r>
              <a:rPr lang="sq-AL" sz="2000" b="1" dirty="0" smtClean="0">
                <a:latin typeface="Cambria" panose="02040503050406030204" pitchFamily="18" charset="0"/>
                <a:ea typeface="Cambria" panose="02040503050406030204" pitchFamily="18" charset="0"/>
              </a:rPr>
              <a:t>çështjeve që ndikojnë në funksionimin kontratës</a:t>
            </a:r>
            <a:endParaRPr lang="en-US" sz="2000" b="1" dirty="0" smtClean="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Diskutimin mbi </a:t>
            </a:r>
            <a:r>
              <a:rPr lang="sq-AL" sz="2000" b="1" dirty="0" smtClean="0">
                <a:latin typeface="Cambria" panose="02040503050406030204" pitchFamily="18" charset="0"/>
                <a:ea typeface="Cambria" panose="02040503050406030204" pitchFamily="18" charset="0"/>
              </a:rPr>
              <a:t>mekanizma</a:t>
            </a:r>
            <a:r>
              <a:rPr lang="en-US" sz="2000" b="1" dirty="0" smtClean="0">
                <a:latin typeface="Cambria" panose="02040503050406030204" pitchFamily="18" charset="0"/>
                <a:ea typeface="Cambria" panose="02040503050406030204" pitchFamily="18" charset="0"/>
              </a:rPr>
              <a:t>t </a:t>
            </a:r>
            <a:r>
              <a:rPr lang="sq-AL" sz="2000" b="1" dirty="0" smtClean="0">
                <a:latin typeface="Cambria" panose="02040503050406030204" pitchFamily="18" charset="0"/>
                <a:ea typeface="Cambria" panose="02040503050406030204" pitchFamily="18" charset="0"/>
              </a:rPr>
              <a:t>e kontrollit</a:t>
            </a:r>
            <a:endParaRPr lang="en-US" sz="2000" b="1" dirty="0" smtClean="0">
              <a:latin typeface="Cambria" panose="02040503050406030204" pitchFamily="18" charset="0"/>
              <a:ea typeface="Cambria" panose="02040503050406030204" pitchFamily="18" charset="0"/>
            </a:endParaRPr>
          </a:p>
          <a:p>
            <a:pPr marL="0" indent="0">
              <a:buNone/>
            </a:pPr>
            <a:endParaRPr lang="en-US" sz="2400" b="1" u="sng" dirty="0"/>
          </a:p>
        </p:txBody>
      </p:sp>
      <p:sp>
        <p:nvSpPr>
          <p:cNvPr id="2" name="Footer Placeholder 1"/>
          <p:cNvSpPr>
            <a:spLocks noGrp="1"/>
          </p:cNvSpPr>
          <p:nvPr>
            <p:ph type="ftr" sz="quarter" idx="11"/>
          </p:nvPr>
        </p:nvSpPr>
        <p:spPr>
          <a:xfrm>
            <a:off x="1981200" y="6356350"/>
            <a:ext cx="40386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15</a:t>
            </a:fld>
            <a:endParaRPr lang="en-US"/>
          </a:p>
        </p:txBody>
      </p:sp>
    </p:spTree>
    <p:extLst>
      <p:ext uri="{BB962C8B-B14F-4D97-AF65-F5344CB8AC3E}">
        <p14:creationId xmlns:p14="http://schemas.microsoft.com/office/powerpoint/2010/main" val="17141962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381000" y="304801"/>
            <a:ext cx="8367713" cy="762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b="1" dirty="0" smtClean="0">
                <a:solidFill>
                  <a:srgbClr val="FF0000"/>
                </a:solidFill>
              </a:rPr>
              <a:t> </a:t>
            </a:r>
            <a:r>
              <a:rPr lang="sq-AL" sz="2800" b="1" dirty="0" smtClean="0">
                <a:solidFill>
                  <a:srgbClr val="002060"/>
                </a:solidFill>
                <a:latin typeface="Cambria" panose="02040503050406030204" pitchFamily="18" charset="0"/>
                <a:ea typeface="Cambria" panose="02040503050406030204" pitchFamily="18" charset="0"/>
              </a:rPr>
              <a:t>Menaxhimi i vazhdueshëm i kontratës</a:t>
            </a:r>
            <a:r>
              <a:rPr lang="en-US" sz="2800" b="1" dirty="0" smtClean="0">
                <a:solidFill>
                  <a:srgbClr val="002060"/>
                </a:solidFill>
                <a:latin typeface="Cambria" panose="02040503050406030204" pitchFamily="18" charset="0"/>
                <a:ea typeface="Cambria" panose="02040503050406030204" pitchFamily="18" charset="0"/>
              </a:rPr>
              <a:t/>
            </a:r>
            <a:br>
              <a:rPr lang="en-US" sz="2800" b="1" dirty="0" smtClean="0">
                <a:solidFill>
                  <a:srgbClr val="002060"/>
                </a:solidFill>
                <a:latin typeface="Cambria" panose="02040503050406030204" pitchFamily="18" charset="0"/>
                <a:ea typeface="Cambria" panose="02040503050406030204" pitchFamily="18" charset="0"/>
              </a:rPr>
            </a:br>
            <a:endParaRPr lang="en-US" sz="2800" b="1" dirty="0">
              <a:solidFill>
                <a:srgbClr val="002060"/>
              </a:solidFill>
              <a:latin typeface="Cambria" panose="02040503050406030204" pitchFamily="18" charset="0"/>
              <a:ea typeface="Cambria" panose="02040503050406030204" pitchFamily="18" charset="0"/>
            </a:endParaRPr>
          </a:p>
        </p:txBody>
      </p:sp>
      <p:sp>
        <p:nvSpPr>
          <p:cNvPr id="28675" name="Symbol zastępczy zawartości 2"/>
          <p:cNvSpPr>
            <a:spLocks noGrp="1"/>
          </p:cNvSpPr>
          <p:nvPr>
            <p:ph idx="1"/>
          </p:nvPr>
        </p:nvSpPr>
        <p:spPr bwMode="auto">
          <a:xfrm>
            <a:off x="0" y="1143000"/>
            <a:ext cx="9144000" cy="495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Përfshin administrimin e një game veprimesh, të cilat përfshijnë:</a:t>
            </a:r>
          </a:p>
          <a:p>
            <a:pPr marL="0" indent="0">
              <a:buNone/>
            </a:pPr>
            <a:endParaRPr lang="en-US" sz="24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Mirëmbajtjen e kontratës dhe kontrollin e ndryshimit</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Monitorimin e </a:t>
            </a:r>
            <a:r>
              <a:rPr lang="sq-AL" sz="2000" dirty="0" err="1" smtClean="0">
                <a:latin typeface="Cambria" panose="02040503050406030204" pitchFamily="18" charset="0"/>
                <a:ea typeface="Cambria" panose="02040503050406030204" pitchFamily="18" charset="0"/>
              </a:rPr>
              <a:t>tarifimeve</a:t>
            </a:r>
            <a:r>
              <a:rPr lang="sq-AL" sz="2000" dirty="0" smtClean="0">
                <a:latin typeface="Cambria" panose="02040503050406030204" pitchFamily="18" charset="0"/>
                <a:ea typeface="Cambria" panose="02040503050406030204" pitchFamily="18" charset="0"/>
              </a:rPr>
              <a:t> dhe të kostos</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Procedurat e porositjes ose të furnizimit</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Procedurat e marrjes dhe të pranimit</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Procedurat e pagesës</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Procedurat e buxhetit</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Menaxhimin dhe planifikimin e burimeve</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Raportimin operativ dhe </a:t>
            </a:r>
            <a:r>
              <a:rPr lang="sq-AL" sz="2000" dirty="0" err="1" smtClean="0">
                <a:latin typeface="Cambria" panose="02040503050406030204" pitchFamily="18" charset="0"/>
                <a:ea typeface="Cambria" panose="02040503050406030204" pitchFamily="18" charset="0"/>
              </a:rPr>
              <a:t>menaxhues</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Menaxhimin e </a:t>
            </a:r>
            <a:r>
              <a:rPr lang="sq-AL" sz="2000" dirty="0" err="1" smtClean="0">
                <a:latin typeface="Cambria" panose="02040503050406030204" pitchFamily="18" charset="0"/>
                <a:ea typeface="Cambria" panose="02040503050406030204" pitchFamily="18" charset="0"/>
              </a:rPr>
              <a:t>aseteve</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Takimet mbi ecurinë</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endParaRPr lang="en-US" sz="2000" dirty="0"/>
          </a:p>
        </p:txBody>
      </p:sp>
      <p:sp>
        <p:nvSpPr>
          <p:cNvPr id="2" name="Footer Placeholder 1"/>
          <p:cNvSpPr>
            <a:spLocks noGrp="1"/>
          </p:cNvSpPr>
          <p:nvPr>
            <p:ph type="ftr" sz="quarter" idx="11"/>
          </p:nvPr>
        </p:nvSpPr>
        <p:spPr>
          <a:xfrm>
            <a:off x="2057400" y="6356350"/>
            <a:ext cx="39624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16</a:t>
            </a:fld>
            <a:endParaRPr lang="en-US"/>
          </a:p>
        </p:txBody>
      </p:sp>
    </p:spTree>
    <p:extLst>
      <p:ext uri="{BB962C8B-B14F-4D97-AF65-F5344CB8AC3E}">
        <p14:creationId xmlns:p14="http://schemas.microsoft.com/office/powerpoint/2010/main" val="1411487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0" y="1"/>
            <a:ext cx="9144000" cy="609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Regjistri i problemeve</a:t>
            </a:r>
            <a:endParaRPr lang="en-US" sz="2800" b="1" dirty="0">
              <a:solidFill>
                <a:srgbClr val="002060"/>
              </a:solidFill>
              <a:latin typeface="Cambria" panose="02040503050406030204" pitchFamily="18" charset="0"/>
              <a:ea typeface="Cambria" panose="02040503050406030204" pitchFamily="18" charset="0"/>
            </a:endParaRPr>
          </a:p>
        </p:txBody>
      </p:sp>
      <p:sp>
        <p:nvSpPr>
          <p:cNvPr id="28675" name="Symbol zastępczy zawartości 2"/>
          <p:cNvSpPr>
            <a:spLocks noGrp="1"/>
          </p:cNvSpPr>
          <p:nvPr>
            <p:ph idx="1"/>
          </p:nvPr>
        </p:nvSpPr>
        <p:spPr bwMode="auto">
          <a:xfrm>
            <a:off x="0" y="685800"/>
            <a:ext cx="9144000" cy="5791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Regjistri i problemeve është një mekanizëm për menaxhimin e problemeve. </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b="1" dirty="0" smtClean="0">
                <a:latin typeface="Cambria" panose="02040503050406030204" pitchFamily="18" charset="0"/>
                <a:ea typeface="Cambria" panose="02040503050406030204" pitchFamily="18" charset="0"/>
              </a:rPr>
              <a:t>I regjistron ato </a:t>
            </a:r>
            <a:r>
              <a:rPr lang="sq-AL" sz="2000" dirty="0" smtClean="0">
                <a:latin typeface="Cambria" panose="02040503050406030204" pitchFamily="18" charset="0"/>
                <a:ea typeface="Cambria" panose="02040503050406030204" pitchFamily="18" charset="0"/>
              </a:rPr>
              <a:t>në kohën që ato shfaqen së bashku me </a:t>
            </a:r>
            <a:r>
              <a:rPr lang="sq-AL" sz="2000" b="1" dirty="0" smtClean="0">
                <a:latin typeface="Cambria" panose="02040503050406030204" pitchFamily="18" charset="0"/>
                <a:ea typeface="Cambria" panose="02040503050406030204" pitchFamily="18" charset="0"/>
              </a:rPr>
              <a:t>masat e marra në përpjekjen për t'i zgjidhur ato</a:t>
            </a:r>
            <a:r>
              <a:rPr lang="sq-AL" sz="2000" dirty="0" smtClean="0">
                <a:latin typeface="Cambria" panose="02040503050406030204" pitchFamily="18" charset="0"/>
                <a:ea typeface="Cambria" panose="02040503050406030204" pitchFamily="18" charset="0"/>
              </a:rPr>
              <a:t>. </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Kontrata duhet të </a:t>
            </a:r>
            <a:r>
              <a:rPr lang="sq-AL" sz="2000" b="1" dirty="0" smtClean="0">
                <a:latin typeface="Cambria" panose="02040503050406030204" pitchFamily="18" charset="0"/>
                <a:ea typeface="Cambria" panose="02040503050406030204" pitchFamily="18" charset="0"/>
              </a:rPr>
              <a:t>përfshijë një procedurë të përsh</a:t>
            </a:r>
            <a:r>
              <a:rPr lang="sq-AL" sz="2000" dirty="0" smtClean="0">
                <a:latin typeface="Cambria" panose="02040503050406030204" pitchFamily="18" charset="0"/>
                <a:ea typeface="Cambria" panose="02040503050406030204" pitchFamily="18" charset="0"/>
              </a:rPr>
              <a:t>kallëzuar për problemet që nuk mund të zgjidhen.</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Një përdorim final i zgjidhjes alternative të mosmarrëveshjes ose veprimet gjyqësore mund të jenë të përshtatshme nëse procedura e përshkallëzuar dështon.</a:t>
            </a:r>
          </a:p>
          <a:p>
            <a:pPr marL="0" indent="0">
              <a:buNone/>
            </a:pPr>
            <a:r>
              <a:rPr lang="sq-AL" sz="2000" b="1" dirty="0" smtClean="0">
                <a:solidFill>
                  <a:srgbClr val="FF0000"/>
                </a:solidFill>
                <a:latin typeface="Cambria" panose="02040503050406030204" pitchFamily="18" charset="0"/>
                <a:ea typeface="Cambria" panose="02040503050406030204" pitchFamily="18" charset="0"/>
              </a:rPr>
              <a:t>                                          </a:t>
            </a:r>
            <a:r>
              <a:rPr lang="sq-AL" sz="2000" b="1" dirty="0" smtClean="0">
                <a:solidFill>
                  <a:srgbClr val="002060"/>
                </a:solidFill>
                <a:latin typeface="Cambria" panose="02040503050406030204" pitchFamily="18" charset="0"/>
                <a:ea typeface="Cambria" panose="02040503050406030204" pitchFamily="18" charset="0"/>
              </a:rPr>
              <a:t>Cikli </a:t>
            </a:r>
            <a:r>
              <a:rPr lang="sq-AL" sz="2000" b="1" dirty="0">
                <a:solidFill>
                  <a:srgbClr val="002060"/>
                </a:solidFill>
                <a:latin typeface="Cambria" panose="02040503050406030204" pitchFamily="18" charset="0"/>
                <a:ea typeface="Cambria" panose="02040503050406030204" pitchFamily="18" charset="0"/>
              </a:rPr>
              <a:t>i </a:t>
            </a:r>
            <a:r>
              <a:rPr lang="sq-AL" sz="2000" b="1" dirty="0" smtClean="0">
                <a:solidFill>
                  <a:srgbClr val="002060"/>
                </a:solidFill>
                <a:latin typeface="Cambria" panose="02040503050406030204" pitchFamily="18" charset="0"/>
                <a:ea typeface="Cambria" panose="02040503050406030204" pitchFamily="18" charset="0"/>
              </a:rPr>
              <a:t>prokurimit</a:t>
            </a:r>
            <a:endParaRPr lang="sq-AL" sz="2000" dirty="0" smtClean="0">
              <a:solidFill>
                <a:srgbClr val="002060"/>
              </a:solidFill>
              <a:latin typeface="Cambria" panose="02040503050406030204" pitchFamily="18" charset="0"/>
              <a:ea typeface="Cambria" panose="02040503050406030204" pitchFamily="18" charset="0"/>
            </a:endParaRPr>
          </a:p>
          <a:p>
            <a:pPr marL="514350" lvl="0" indent="-514350">
              <a:buFont typeface="+mj-lt"/>
              <a:buAutoNum type="arabicPeriod"/>
            </a:pPr>
            <a:r>
              <a:rPr lang="sq-AL" sz="2000" b="1" dirty="0">
                <a:latin typeface="Cambria" panose="02040503050406030204" pitchFamily="18" charset="0"/>
                <a:ea typeface="Cambria" panose="02040503050406030204" pitchFamily="18" charset="0"/>
              </a:rPr>
              <a:t>Përgatitja për procesin e prokurimit</a:t>
            </a:r>
            <a:endParaRPr lang="en-US" sz="2000" dirty="0">
              <a:latin typeface="Cambria" panose="02040503050406030204" pitchFamily="18" charset="0"/>
              <a:ea typeface="Cambria" panose="02040503050406030204" pitchFamily="18" charset="0"/>
            </a:endParaRPr>
          </a:p>
          <a:p>
            <a:pPr marL="514350" lvl="0" indent="-514350">
              <a:buFont typeface="+mj-lt"/>
              <a:buAutoNum type="arabicPeriod"/>
            </a:pPr>
            <a:r>
              <a:rPr lang="sq-AL" sz="2000" b="1" dirty="0">
                <a:latin typeface="Cambria" panose="02040503050406030204" pitchFamily="18" charset="0"/>
                <a:ea typeface="Cambria" panose="02040503050406030204" pitchFamily="18" charset="0"/>
              </a:rPr>
              <a:t>Kryerja e procesit të prokurimit</a:t>
            </a:r>
            <a:endParaRPr lang="en-US" sz="2000" dirty="0">
              <a:latin typeface="Cambria" panose="02040503050406030204" pitchFamily="18" charset="0"/>
              <a:ea typeface="Cambria" panose="02040503050406030204" pitchFamily="18" charset="0"/>
            </a:endParaRPr>
          </a:p>
          <a:p>
            <a:pPr marL="514350" lvl="0" indent="-514350">
              <a:buFont typeface="+mj-lt"/>
              <a:buAutoNum type="arabicPeriod"/>
            </a:pPr>
            <a:r>
              <a:rPr lang="sq-AL" sz="2000" b="1" dirty="0">
                <a:latin typeface="Cambria" panose="02040503050406030204" pitchFamily="18" charset="0"/>
                <a:ea typeface="Cambria" panose="02040503050406030204" pitchFamily="18" charset="0"/>
              </a:rPr>
              <a:t>Menaxhimi i kontratës</a:t>
            </a:r>
            <a:endParaRPr lang="en-US" sz="2000" dirty="0">
              <a:latin typeface="Cambria" panose="02040503050406030204" pitchFamily="18" charset="0"/>
              <a:ea typeface="Cambria" panose="02040503050406030204" pitchFamily="18" charset="0"/>
            </a:endParaRPr>
          </a:p>
          <a:p>
            <a:pPr>
              <a:buNone/>
            </a:pPr>
            <a:r>
              <a:rPr lang="en-US" sz="2000" b="1" i="1" dirty="0" smtClean="0">
                <a:latin typeface="Cambria" panose="02040503050406030204" pitchFamily="18" charset="0"/>
                <a:ea typeface="Cambria" panose="02040503050406030204" pitchFamily="18" charset="0"/>
              </a:rPr>
              <a:t>  </a:t>
            </a:r>
            <a:r>
              <a:rPr lang="sq-AL" sz="2000" b="1" i="1" dirty="0">
                <a:latin typeface="Cambria" panose="02040503050406030204" pitchFamily="18" charset="0"/>
                <a:ea typeface="Cambria" panose="02040503050406030204" pitchFamily="18" charset="0"/>
              </a:rPr>
              <a:t>“Menaxhimi i kontratës” merr parasysh hapat që i mundësojnë autoritetit kontraktues dhe operatorit ekonomik të përmbushin detyrimet e tyre brenda kontratës, në mënyrë që të arrijnë objektivat e përcaktuara nga kontrat</a:t>
            </a:r>
            <a:r>
              <a:rPr lang="sq-AL" sz="2000" b="1" dirty="0">
                <a:latin typeface="Cambria" panose="02040503050406030204" pitchFamily="18" charset="0"/>
                <a:ea typeface="Cambria" panose="02040503050406030204" pitchFamily="18" charset="0"/>
              </a:rPr>
              <a:t>a.</a:t>
            </a:r>
            <a:endParaRPr lang="en-US" sz="2000" dirty="0">
              <a:latin typeface="Cambria" panose="02040503050406030204" pitchFamily="18" charset="0"/>
              <a:ea typeface="Cambria" panose="02040503050406030204" pitchFamily="18" charset="0"/>
            </a:endParaRPr>
          </a:p>
          <a:p>
            <a:pPr marL="514350" lvl="0" indent="-514350">
              <a:buNone/>
            </a:pPr>
            <a:endParaRPr lang="en-US" sz="2000" dirty="0"/>
          </a:p>
          <a:p>
            <a:pPr>
              <a:buFont typeface="Wingdings" panose="05000000000000000000" pitchFamily="2" charset="2"/>
              <a:buChar char="§"/>
            </a:pPr>
            <a:endParaRPr lang="en-US" sz="2000" dirty="0" smtClean="0">
              <a:latin typeface="Cambria" panose="02040503050406030204" pitchFamily="18" charset="0"/>
              <a:ea typeface="Cambria" panose="02040503050406030204" pitchFamily="18" charset="0"/>
            </a:endParaRPr>
          </a:p>
          <a:p>
            <a:pPr>
              <a:buNone/>
            </a:pPr>
            <a:endParaRPr lang="en-US" sz="2400" b="1" dirty="0"/>
          </a:p>
        </p:txBody>
      </p:sp>
      <p:sp>
        <p:nvSpPr>
          <p:cNvPr id="2" name="Footer Placeholder 1"/>
          <p:cNvSpPr>
            <a:spLocks noGrp="1"/>
          </p:cNvSpPr>
          <p:nvPr>
            <p:ph type="ftr" sz="quarter" idx="11"/>
          </p:nvPr>
        </p:nvSpPr>
        <p:spPr>
          <a:xfrm>
            <a:off x="1600200" y="6553198"/>
            <a:ext cx="4419600" cy="304801"/>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17</a:t>
            </a:fld>
            <a:endParaRPr lang="en-US"/>
          </a:p>
        </p:txBody>
      </p:sp>
    </p:spTree>
    <p:extLst>
      <p:ext uri="{BB962C8B-B14F-4D97-AF65-F5344CB8AC3E}">
        <p14:creationId xmlns:p14="http://schemas.microsoft.com/office/powerpoint/2010/main" val="9466131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0" y="304800"/>
            <a:ext cx="8748713"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Furnizimi</a:t>
            </a:r>
            <a:endParaRPr lang="en-US" sz="2800" dirty="0" smtClean="0">
              <a:solidFill>
                <a:srgbClr val="002060"/>
              </a:solidFill>
              <a:latin typeface="Cambria" panose="02040503050406030204" pitchFamily="18" charset="0"/>
              <a:ea typeface="Cambria" panose="02040503050406030204" pitchFamily="18" charset="0"/>
            </a:endParaRPr>
          </a:p>
        </p:txBody>
      </p:sp>
      <p:sp>
        <p:nvSpPr>
          <p:cNvPr id="30723" name="Symbol zastępczy zawartości 2"/>
          <p:cNvSpPr>
            <a:spLocks noGrp="1"/>
          </p:cNvSpPr>
          <p:nvPr>
            <p:ph idx="1"/>
          </p:nvPr>
        </p:nvSpPr>
        <p:spPr bwMode="auto">
          <a:xfrm>
            <a:off x="0" y="762000"/>
            <a:ext cx="8763000" cy="55943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Ky është procesi i caktimit të statusit aktual të lëvrimit të kërkesës së specifikuar. </a:t>
            </a:r>
            <a:endParaRPr lang="en-US" sz="2000" dirty="0" smtClean="0">
              <a:latin typeface="Cambria" panose="02040503050406030204" pitchFamily="18" charset="0"/>
              <a:ea typeface="Cambria" panose="02040503050406030204" pitchFamily="18" charset="0"/>
            </a:endParaRPr>
          </a:p>
          <a:p>
            <a:r>
              <a:rPr lang="sq-AL" sz="2000" b="1" dirty="0" smtClean="0">
                <a:latin typeface="Cambria" panose="02040503050406030204" pitchFamily="18" charset="0"/>
                <a:ea typeface="Cambria" panose="02040503050406030204" pitchFamily="18" charset="0"/>
              </a:rPr>
              <a:t>Personeli </a:t>
            </a:r>
            <a:r>
              <a:rPr lang="en-US" sz="2000" b="1" dirty="0" err="1" smtClean="0">
                <a:latin typeface="Cambria" panose="02040503050406030204" pitchFamily="18" charset="0"/>
                <a:ea typeface="Cambria" panose="02040503050406030204" pitchFamily="18" charset="0"/>
              </a:rPr>
              <a:t>i</a:t>
            </a:r>
            <a:r>
              <a:rPr lang="sq-AL" sz="2000" b="1" dirty="0" smtClean="0">
                <a:latin typeface="Cambria" panose="02040503050406030204" pitchFamily="18" charset="0"/>
                <a:ea typeface="Cambria" panose="02040503050406030204" pitchFamily="18" charset="0"/>
              </a:rPr>
              <a:t> prokurimit kontakton me operatorin ekonomik kur mallrat dhe shërbimet furnizohen dhe/ ose përditëson planin e projektit </a:t>
            </a:r>
            <a:r>
              <a:rPr lang="sq-AL" sz="2000" dirty="0" smtClean="0">
                <a:latin typeface="Cambria" panose="02040503050406030204" pitchFamily="18" charset="0"/>
                <a:ea typeface="Cambria" panose="02040503050406030204" pitchFamily="18" charset="0"/>
              </a:rPr>
              <a:t>me informacion mbi progresin e një operatori ekonomik kur prokurohen kërkesa më të ndërlikuara.</a:t>
            </a:r>
          </a:p>
          <a:p>
            <a:r>
              <a:rPr lang="sq-AL" sz="2000" dirty="0">
                <a:latin typeface="Cambria" panose="02040503050406030204" pitchFamily="18" charset="0"/>
                <a:ea typeface="Cambria" panose="02040503050406030204" pitchFamily="18" charset="0"/>
              </a:rPr>
              <a:t>Ky është procesi i </a:t>
            </a:r>
            <a:r>
              <a:rPr lang="sq-AL" sz="2000" b="1" dirty="0">
                <a:latin typeface="Cambria" panose="02040503050406030204" pitchFamily="18" charset="0"/>
                <a:ea typeface="Cambria" panose="02040503050406030204" pitchFamily="18" charset="0"/>
              </a:rPr>
              <a:t>monitorimit të progresit të punës </a:t>
            </a:r>
            <a:r>
              <a:rPr lang="sq-AL" sz="2000" dirty="0">
                <a:latin typeface="Cambria" panose="02040503050406030204" pitchFamily="18" charset="0"/>
                <a:ea typeface="Cambria" panose="02040503050406030204" pitchFamily="18" charset="0"/>
              </a:rPr>
              <a:t>së kryer nga operatori ekonomik për</a:t>
            </a:r>
            <a:r>
              <a:rPr lang="sq-AL" sz="2000" b="1"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llogari të një autoriteti kontraktues, kur është e nevojshme, për shembull në projektimin</a:t>
            </a:r>
            <a:r>
              <a:rPr lang="sq-AL" sz="2000" b="1"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dhe ndërtimin e një ndërtese. </a:t>
            </a:r>
            <a:endParaRPr lang="en-US"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Personelit të prokurimit </a:t>
            </a:r>
            <a:r>
              <a:rPr lang="sq-AL" sz="2000" b="1" dirty="0">
                <a:latin typeface="Cambria" panose="02040503050406030204" pitchFamily="18" charset="0"/>
                <a:ea typeface="Cambria" panose="02040503050406030204" pitchFamily="18" charset="0"/>
              </a:rPr>
              <a:t>nuk i duhet që domosdoshmërish "ta bëjë</a:t>
            </a:r>
            <a:r>
              <a:rPr lang="sq-AL" sz="2000" dirty="0">
                <a:latin typeface="Cambria" panose="02040503050406030204" pitchFamily="18" charset="0"/>
                <a:ea typeface="Cambria" panose="02040503050406030204" pitchFamily="18" charset="0"/>
              </a:rPr>
              <a:t>" vetë inspektimin ose raportin e ecurisë, por duhet të sigurojnë që ai bëhet. </a:t>
            </a:r>
            <a:endParaRPr lang="en-US" sz="2000" b="1" u="sng" dirty="0">
              <a:latin typeface="Cambria" panose="02040503050406030204" pitchFamily="18" charset="0"/>
              <a:ea typeface="Cambria" panose="02040503050406030204" pitchFamily="18" charset="0"/>
            </a:endParaRPr>
          </a:p>
          <a:p>
            <a:endParaRPr lang="en-US" sz="2400" dirty="0" smtClean="0"/>
          </a:p>
          <a:p>
            <a:pPr>
              <a:buNone/>
            </a:pPr>
            <a:endParaRPr lang="en-US" sz="2800" dirty="0" smtClean="0"/>
          </a:p>
          <a:p>
            <a:pPr>
              <a:buNone/>
            </a:pPr>
            <a:endParaRPr lang="en-US" sz="2800" b="1" u="sng" dirty="0" smtClean="0"/>
          </a:p>
          <a:p>
            <a:endParaRPr lang="en-US" sz="2800" b="1" u="sng" dirty="0"/>
          </a:p>
        </p:txBody>
      </p:sp>
      <p:sp>
        <p:nvSpPr>
          <p:cNvPr id="2" name="Footer Placeholder 1"/>
          <p:cNvSpPr>
            <a:spLocks noGrp="1"/>
          </p:cNvSpPr>
          <p:nvPr>
            <p:ph type="ftr" sz="quarter" idx="11"/>
          </p:nvPr>
        </p:nvSpPr>
        <p:spPr>
          <a:xfrm>
            <a:off x="1905000" y="6477000"/>
            <a:ext cx="4114800" cy="24447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18</a:t>
            </a:fld>
            <a:endParaRPr lang="en-US"/>
          </a:p>
        </p:txBody>
      </p:sp>
    </p:spTree>
    <p:extLst>
      <p:ext uri="{BB962C8B-B14F-4D97-AF65-F5344CB8AC3E}">
        <p14:creationId xmlns:p14="http://schemas.microsoft.com/office/powerpoint/2010/main" val="19622884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0" y="152400"/>
            <a:ext cx="9144000" cy="5921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 Transporti i posaçëm</a:t>
            </a:r>
            <a:endParaRPr lang="en-US" sz="2800" b="1" dirty="0" smtClean="0">
              <a:solidFill>
                <a:srgbClr val="002060"/>
              </a:solidFill>
              <a:latin typeface="Cambria" panose="02040503050406030204" pitchFamily="18" charset="0"/>
              <a:ea typeface="Cambria" panose="02040503050406030204" pitchFamily="18" charset="0"/>
            </a:endParaRPr>
          </a:p>
        </p:txBody>
      </p:sp>
      <p:sp>
        <p:nvSpPr>
          <p:cNvPr id="30723" name="Symbol zastępczy zawartości 2"/>
          <p:cNvSpPr>
            <a:spLocks noGrp="1"/>
          </p:cNvSpPr>
          <p:nvPr>
            <p:ph idx="1"/>
          </p:nvPr>
        </p:nvSpPr>
        <p:spPr bwMode="auto">
          <a:xfrm>
            <a:off x="0" y="914400"/>
            <a:ext cx="9144000" cy="5334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Normalisht, dorëzimi i kërkesës nuk përbën problem; sidoqoftë, mund të përbëjë problem kur artikulli i dorëzuar:</a:t>
            </a:r>
            <a:endParaRPr lang="en-US" sz="2000" dirty="0" smtClean="0">
              <a:latin typeface="Cambria" panose="02040503050406030204" pitchFamily="18" charset="0"/>
              <a:ea typeface="Cambria" panose="02040503050406030204" pitchFamily="18" charset="0"/>
            </a:endParaRPr>
          </a:p>
          <a:p>
            <a:pPr lvl="0">
              <a:buFont typeface="Courier New" pitchFamily="49" charset="0"/>
              <a:buChar char="o"/>
            </a:pPr>
            <a:r>
              <a:rPr lang="sq-AL" sz="2000" b="1" dirty="0" smtClean="0">
                <a:latin typeface="Cambria" panose="02040503050406030204" pitchFamily="18" charset="0"/>
                <a:ea typeface="Cambria" panose="02040503050406030204" pitchFamily="18" charset="0"/>
              </a:rPr>
              <a:t>është tepër i madh dhe kërkon transport special;</a:t>
            </a:r>
            <a:endParaRPr lang="en-US" sz="2000" b="1" dirty="0" smtClean="0">
              <a:latin typeface="Cambria" panose="02040503050406030204" pitchFamily="18" charset="0"/>
              <a:ea typeface="Cambria" panose="02040503050406030204" pitchFamily="18" charset="0"/>
            </a:endParaRPr>
          </a:p>
          <a:p>
            <a:pPr lvl="0">
              <a:buFont typeface="Courier New" pitchFamily="49" charset="0"/>
              <a:buChar char="o"/>
            </a:pPr>
            <a:r>
              <a:rPr lang="sq-AL" sz="2000" b="1" dirty="0" smtClean="0">
                <a:latin typeface="Cambria" panose="02040503050406030204" pitchFamily="18" charset="0"/>
                <a:ea typeface="Cambria" panose="02040503050406030204" pitchFamily="18" charset="0"/>
              </a:rPr>
              <a:t>është i rrezikshëm;</a:t>
            </a:r>
            <a:endParaRPr lang="en-US" sz="2000" b="1" dirty="0" smtClean="0">
              <a:latin typeface="Cambria" panose="02040503050406030204" pitchFamily="18" charset="0"/>
              <a:ea typeface="Cambria" panose="02040503050406030204" pitchFamily="18" charset="0"/>
            </a:endParaRPr>
          </a:p>
          <a:p>
            <a:pPr lvl="0">
              <a:buFont typeface="Courier New" pitchFamily="49" charset="0"/>
              <a:buChar char="o"/>
            </a:pPr>
            <a:r>
              <a:rPr lang="sq-AL" sz="2000" b="1" dirty="0" smtClean="0">
                <a:latin typeface="Cambria" panose="02040503050406030204" pitchFamily="18" charset="0"/>
                <a:ea typeface="Cambria" panose="02040503050406030204" pitchFamily="18" charset="0"/>
              </a:rPr>
              <a:t>kërkon një leje;</a:t>
            </a:r>
            <a:endParaRPr lang="en-US" sz="2000" b="1" dirty="0" smtClean="0">
              <a:latin typeface="Cambria" panose="02040503050406030204" pitchFamily="18" charset="0"/>
              <a:ea typeface="Cambria" panose="02040503050406030204" pitchFamily="18" charset="0"/>
            </a:endParaRPr>
          </a:p>
          <a:p>
            <a:pPr lvl="0">
              <a:buFont typeface="Courier New" pitchFamily="49" charset="0"/>
              <a:buChar char="o"/>
            </a:pPr>
            <a:r>
              <a:rPr lang="sq-AL" sz="2000" b="1" dirty="0" smtClean="0">
                <a:latin typeface="Cambria" panose="02040503050406030204" pitchFamily="18" charset="0"/>
                <a:ea typeface="Cambria" panose="02040503050406030204" pitchFamily="18" charset="0"/>
              </a:rPr>
              <a:t>është i rëndë dhe kërkon pajisje shtesë për ta shkarkuar ose instaluar</a:t>
            </a:r>
            <a:endParaRPr lang="en-US" sz="2000" b="1" dirty="0" smtClean="0">
              <a:latin typeface="Cambria" panose="02040503050406030204" pitchFamily="18" charset="0"/>
              <a:ea typeface="Cambria" panose="02040503050406030204" pitchFamily="18" charset="0"/>
            </a:endParaRPr>
          </a:p>
          <a:p>
            <a:r>
              <a:rPr lang="sq-AL" sz="2000" b="1"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Në këto rrethana, njësia e prokurimit duhet të </a:t>
            </a:r>
            <a:r>
              <a:rPr lang="sq-AL" sz="2000" b="1" dirty="0" smtClean="0">
                <a:latin typeface="Cambria" panose="02040503050406030204" pitchFamily="18" charset="0"/>
                <a:ea typeface="Cambria" panose="02040503050406030204" pitchFamily="18" charset="0"/>
              </a:rPr>
              <a:t>organizojë lejet, burimet dhe/ ose mjetet e duhura.</a:t>
            </a:r>
            <a:r>
              <a:rPr lang="sq-AL" sz="2000" dirty="0" smtClean="0">
                <a:latin typeface="Cambria" panose="02040503050406030204" pitchFamily="18" charset="0"/>
                <a:ea typeface="Cambria" panose="02040503050406030204" pitchFamily="18" charset="0"/>
              </a:rPr>
              <a:t> </a:t>
            </a:r>
            <a:endParaRPr lang="en-US" sz="2000" dirty="0" smtClean="0">
              <a:latin typeface="Cambria" panose="02040503050406030204" pitchFamily="18" charset="0"/>
              <a:ea typeface="Cambria" panose="02040503050406030204" pitchFamily="18" charset="0"/>
            </a:endParaRPr>
          </a:p>
          <a:p>
            <a:pPr>
              <a:buNone/>
            </a:pP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Në një </a:t>
            </a:r>
            <a:r>
              <a:rPr lang="sq-AL" sz="2000" u="sng" dirty="0" smtClean="0">
                <a:latin typeface="Cambria" panose="02040503050406030204" pitchFamily="18" charset="0"/>
                <a:ea typeface="Cambria" panose="02040503050406030204" pitchFamily="18" charset="0"/>
              </a:rPr>
              <a:t>shembull</a:t>
            </a:r>
            <a:r>
              <a:rPr lang="sq-AL" sz="2000" dirty="0" smtClean="0">
                <a:latin typeface="Cambria" panose="02040503050406030204" pitchFamily="18" charset="0"/>
                <a:ea typeface="Cambria" panose="02040503050406030204" pitchFamily="18" charset="0"/>
              </a:rPr>
              <a:t>, një drejtuesi francez kamioni iu desh të priste 24 orë për të shkarkuar mjetin e tij, sepse autoriteti </a:t>
            </a:r>
            <a:r>
              <a:rPr lang="sq-AL" sz="2000" dirty="0" err="1" smtClean="0">
                <a:latin typeface="Cambria" panose="02040503050406030204" pitchFamily="18" charset="0"/>
                <a:ea typeface="Cambria" panose="02040503050406030204" pitchFamily="18" charset="0"/>
              </a:rPr>
              <a:t>kontraktor</a:t>
            </a:r>
            <a:r>
              <a:rPr lang="sq-AL" sz="2000" dirty="0" smtClean="0">
                <a:latin typeface="Cambria" panose="02040503050406030204" pitchFamily="18" charset="0"/>
                <a:ea typeface="Cambria" panose="02040503050406030204" pitchFamily="18" charset="0"/>
              </a:rPr>
              <a:t> nuk kishte organizuar shërbimin e një vinçi për të shkarkuar kompresorët në terren. </a:t>
            </a:r>
            <a:endParaRPr lang="en-US" sz="2000" b="1" u="sng" dirty="0" smtClean="0">
              <a:latin typeface="Cambria" panose="02040503050406030204" pitchFamily="18" charset="0"/>
              <a:ea typeface="Cambria" panose="02040503050406030204" pitchFamily="18" charset="0"/>
            </a:endParaRPr>
          </a:p>
          <a:p>
            <a:endParaRPr lang="en-US" sz="2800" b="1" u="sng" dirty="0"/>
          </a:p>
        </p:txBody>
      </p:sp>
      <p:sp>
        <p:nvSpPr>
          <p:cNvPr id="2" name="Footer Placeholder 1"/>
          <p:cNvSpPr>
            <a:spLocks noGrp="1"/>
          </p:cNvSpPr>
          <p:nvPr>
            <p:ph type="ftr" sz="quarter" idx="11"/>
          </p:nvPr>
        </p:nvSpPr>
        <p:spPr>
          <a:xfrm>
            <a:off x="2133600" y="6356350"/>
            <a:ext cx="38862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19</a:t>
            </a:fld>
            <a:endParaRPr lang="en-US"/>
          </a:p>
        </p:txBody>
      </p:sp>
    </p:spTree>
    <p:extLst>
      <p:ext uri="{BB962C8B-B14F-4D97-AF65-F5344CB8AC3E}">
        <p14:creationId xmlns:p14="http://schemas.microsoft.com/office/powerpoint/2010/main" val="1357615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smtClean="0">
                <a:solidFill>
                  <a:srgbClr val="002060"/>
                </a:solidFill>
                <a:latin typeface="Cambria" panose="02040503050406030204" pitchFamily="18" charset="0"/>
                <a:ea typeface="Cambria" panose="02040503050406030204" pitchFamily="18" charset="0"/>
              </a:rPr>
              <a:t>OBJEKTIVAT</a:t>
            </a:r>
            <a:endParaRPr lang="en-US"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600200"/>
            <a:ext cx="9144000" cy="5029200"/>
          </a:xfrm>
        </p:spPr>
        <p:txBody>
          <a:bodyPr/>
          <a:lstStyle/>
          <a:p>
            <a:r>
              <a:rPr lang="sq-AL" sz="2000" dirty="0" smtClean="0">
                <a:latin typeface="Cambria" panose="02040503050406030204" pitchFamily="18" charset="0"/>
                <a:ea typeface="Cambria" panose="02040503050406030204" pitchFamily="18" charset="0"/>
              </a:rPr>
              <a:t>Qëllimi i modulit të trajnimit është që pjesëmarrësit të </a:t>
            </a:r>
            <a:r>
              <a:rPr lang="sq-AL" sz="2000" dirty="0" smtClean="0">
                <a:latin typeface="Cambria" panose="02040503050406030204" pitchFamily="18" charset="0"/>
                <a:ea typeface="Cambria" panose="02040503050406030204" pitchFamily="18" charset="0"/>
              </a:rPr>
              <a:t>Kontrollet </a:t>
            </a:r>
            <a:r>
              <a:rPr lang="sq-AL" sz="2000" dirty="0" smtClean="0">
                <a:latin typeface="Cambria" panose="02040503050406030204" pitchFamily="18" charset="0"/>
                <a:ea typeface="Cambria" panose="02040503050406030204" pitchFamily="18" charset="0"/>
              </a:rPr>
              <a:t>e menaxhimit te </a:t>
            </a:r>
            <a:r>
              <a:rPr lang="sq-AL" sz="2000" dirty="0" err="1" smtClean="0">
                <a:latin typeface="Cambria" panose="02040503050406030204" pitchFamily="18" charset="0"/>
                <a:ea typeface="Cambria" panose="02040503050406030204" pitchFamily="18" charset="0"/>
              </a:rPr>
              <a:t>kontratësnjihen</a:t>
            </a:r>
            <a:r>
              <a:rPr lang="sq-AL" sz="2000" dirty="0" smtClean="0">
                <a:latin typeface="Cambria" panose="02040503050406030204" pitchFamily="18" charset="0"/>
                <a:ea typeface="Cambria" panose="02040503050406030204" pitchFamily="18" charset="0"/>
              </a:rPr>
              <a:t> me </a:t>
            </a:r>
            <a:r>
              <a:rPr lang="sq-AL" sz="2000" b="1" dirty="0" smtClean="0">
                <a:latin typeface="Cambria" panose="02040503050406030204" pitchFamily="18" charset="0"/>
                <a:ea typeface="Cambria" panose="02040503050406030204" pitchFamily="18" charset="0"/>
              </a:rPr>
              <a:t>menaxhimin e kontratës</a:t>
            </a:r>
            <a:r>
              <a:rPr lang="sq-AL" sz="2000" dirty="0" smtClean="0">
                <a:latin typeface="Cambria" panose="02040503050406030204" pitchFamily="18" charset="0"/>
                <a:ea typeface="Cambria" panose="02040503050406030204" pitchFamily="18" charset="0"/>
              </a:rPr>
              <a:t> duke përfshirë:</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Një përkufizim të menaxhimit të kontratës</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Procesin e menaxhimit të kontratës</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Përmbajtja e kontratës</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Zgjidhja e kontesteve</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Matja e </a:t>
            </a:r>
            <a:r>
              <a:rPr lang="sq-AL" sz="2000" dirty="0" err="1" smtClean="0">
                <a:latin typeface="Cambria" panose="02040503050406030204" pitchFamily="18" charset="0"/>
                <a:ea typeface="Cambria" panose="02040503050406030204" pitchFamily="18" charset="0"/>
              </a:rPr>
              <a:t>përformances</a:t>
            </a:r>
            <a:r>
              <a:rPr lang="sq-AL" sz="2000" dirty="0" smtClean="0">
                <a:latin typeface="Cambria" panose="02040503050406030204" pitchFamily="18" charset="0"/>
                <a:ea typeface="Cambria" panose="02040503050406030204" pitchFamily="18" charset="0"/>
              </a:rPr>
              <a:t> së kontratës </a:t>
            </a:r>
            <a:endParaRPr lang="en-US" sz="2000" dirty="0" smtClean="0">
              <a:latin typeface="Cambria" panose="02040503050406030204" pitchFamily="18" charset="0"/>
              <a:ea typeface="Cambria" panose="02040503050406030204" pitchFamily="18" charset="0"/>
            </a:endParaRPr>
          </a:p>
          <a:p>
            <a:pPr marL="0" indent="0">
              <a:buNone/>
            </a:pPr>
            <a:endParaRPr lang="en-US" sz="2400" b="1" dirty="0"/>
          </a:p>
        </p:txBody>
      </p:sp>
      <p:sp>
        <p:nvSpPr>
          <p:cNvPr id="4" name="Footer Placeholder 3"/>
          <p:cNvSpPr>
            <a:spLocks noGrp="1"/>
          </p:cNvSpPr>
          <p:nvPr>
            <p:ph type="ftr" sz="quarter" idx="11"/>
          </p:nvPr>
        </p:nvSpPr>
        <p:spPr>
          <a:xfrm>
            <a:off x="1981200" y="6356350"/>
            <a:ext cx="40386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2</a:t>
            </a:fld>
            <a:endParaRPr lang="en-US"/>
          </a:p>
        </p:txBody>
      </p:sp>
    </p:spTree>
    <p:extLst>
      <p:ext uri="{BB962C8B-B14F-4D97-AF65-F5344CB8AC3E}">
        <p14:creationId xmlns:p14="http://schemas.microsoft.com/office/powerpoint/2010/main" val="857638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0" y="304800"/>
            <a:ext cx="9144000"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b="1" dirty="0" err="1" smtClean="0">
                <a:solidFill>
                  <a:srgbClr val="002060"/>
                </a:solidFill>
                <a:latin typeface="Cambria" panose="02040503050406030204" pitchFamily="18" charset="0"/>
                <a:ea typeface="Cambria" panose="02040503050406030204" pitchFamily="18" charset="0"/>
              </a:rPr>
              <a:t>Pranimi</a:t>
            </a:r>
            <a:r>
              <a:rPr lang="en-US" sz="2800" b="1" dirty="0" smtClean="0">
                <a:solidFill>
                  <a:srgbClr val="002060"/>
                </a:solidFill>
                <a:latin typeface="Cambria" panose="02040503050406030204" pitchFamily="18" charset="0"/>
                <a:ea typeface="Cambria" panose="02040503050406030204" pitchFamily="18" charset="0"/>
              </a:rPr>
              <a:t> </a:t>
            </a:r>
            <a:r>
              <a:rPr lang="en-US" sz="2800" b="1" dirty="0" err="1" smtClean="0">
                <a:solidFill>
                  <a:srgbClr val="002060"/>
                </a:solidFill>
                <a:latin typeface="Cambria" panose="02040503050406030204" pitchFamily="18" charset="0"/>
                <a:ea typeface="Cambria" panose="02040503050406030204" pitchFamily="18" charset="0"/>
              </a:rPr>
              <a:t>i</a:t>
            </a:r>
            <a:r>
              <a:rPr lang="en-US" sz="2800" b="1" dirty="0" smtClean="0">
                <a:solidFill>
                  <a:srgbClr val="002060"/>
                </a:solidFill>
                <a:latin typeface="Cambria" panose="02040503050406030204" pitchFamily="18" charset="0"/>
                <a:ea typeface="Cambria" panose="02040503050406030204" pitchFamily="18" charset="0"/>
              </a:rPr>
              <a:t> </a:t>
            </a:r>
            <a:r>
              <a:rPr lang="en-US" sz="2800" b="1" dirty="0" err="1" smtClean="0">
                <a:solidFill>
                  <a:srgbClr val="002060"/>
                </a:solidFill>
                <a:latin typeface="Cambria" panose="02040503050406030204" pitchFamily="18" charset="0"/>
                <a:ea typeface="Cambria" panose="02040503050406030204" pitchFamily="18" charset="0"/>
              </a:rPr>
              <a:t>mallit</a:t>
            </a:r>
            <a:r>
              <a:rPr lang="en-US" sz="2800" dirty="0" smtClean="0">
                <a:solidFill>
                  <a:srgbClr val="002060"/>
                </a:solidFill>
                <a:latin typeface="Cambria" panose="02040503050406030204" pitchFamily="18" charset="0"/>
                <a:ea typeface="Cambria" panose="02040503050406030204" pitchFamily="18" charset="0"/>
              </a:rPr>
              <a:t/>
            </a:r>
            <a:br>
              <a:rPr lang="en-US" sz="2800" dirty="0" smtClean="0">
                <a:solidFill>
                  <a:srgbClr val="002060"/>
                </a:solidFill>
                <a:latin typeface="Cambria" panose="02040503050406030204" pitchFamily="18" charset="0"/>
                <a:ea typeface="Cambria" panose="02040503050406030204" pitchFamily="18" charset="0"/>
              </a:rPr>
            </a:br>
            <a:r>
              <a:rPr lang="en-US" sz="2800" dirty="0" smtClean="0">
                <a:solidFill>
                  <a:srgbClr val="002060"/>
                </a:solidFill>
                <a:latin typeface="Cambria" panose="02040503050406030204" pitchFamily="18" charset="0"/>
                <a:ea typeface="Cambria" panose="02040503050406030204" pitchFamily="18" charset="0"/>
              </a:rPr>
              <a:t/>
            </a:r>
            <a:br>
              <a:rPr lang="en-US" sz="2800" dirty="0" smtClean="0">
                <a:solidFill>
                  <a:srgbClr val="002060"/>
                </a:solidFill>
                <a:latin typeface="Cambria" panose="02040503050406030204" pitchFamily="18" charset="0"/>
                <a:ea typeface="Cambria" panose="02040503050406030204" pitchFamily="18" charset="0"/>
              </a:rPr>
            </a:br>
            <a:r>
              <a:rPr lang="en-US" sz="2400" dirty="0" smtClean="0">
                <a:solidFill>
                  <a:srgbClr val="FF0000"/>
                </a:solidFill>
              </a:rPr>
              <a:t> </a:t>
            </a:r>
          </a:p>
        </p:txBody>
      </p:sp>
      <p:sp>
        <p:nvSpPr>
          <p:cNvPr id="30723" name="Symbol zastępczy zawartości 2"/>
          <p:cNvSpPr>
            <a:spLocks noGrp="1"/>
          </p:cNvSpPr>
          <p:nvPr>
            <p:ph idx="1"/>
          </p:nvPr>
        </p:nvSpPr>
        <p:spPr bwMode="auto">
          <a:xfrm>
            <a:off x="0" y="1371600"/>
            <a:ext cx="9144000" cy="4876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Marrja në dorëzim është një proces sipas të cilit autoriteti kontraktues merr mallrat, punët,</a:t>
            </a:r>
            <a:r>
              <a:rPr lang="sq-AL" sz="2000" b="1"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materialet dhe shërbimet nga operatori ekonomik, duke kontrolluar që sasia e porositur</a:t>
            </a:r>
            <a:r>
              <a:rPr lang="sq-AL" sz="2000" b="1"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të jetë marrë. </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Në rastin e </a:t>
            </a:r>
            <a:r>
              <a:rPr lang="sq-AL" sz="2000" b="1" dirty="0" smtClean="0">
                <a:latin typeface="Cambria" panose="02040503050406030204" pitchFamily="18" charset="0"/>
                <a:ea typeface="Cambria" panose="02040503050406030204" pitchFamily="18" charset="0"/>
              </a:rPr>
              <a:t>marrjes së mallrave </a:t>
            </a:r>
            <a:r>
              <a:rPr lang="sq-AL" sz="2000" dirty="0" smtClean="0">
                <a:latin typeface="Cambria" panose="02040503050406030204" pitchFamily="18" charset="0"/>
                <a:ea typeface="Cambria" panose="02040503050406030204" pitchFamily="18" charset="0"/>
              </a:rPr>
              <a:t>është e lehtë të numërohen dhe llogariten për dorëzim, për shembull gjashtë kuti</a:t>
            </a:r>
            <a:r>
              <a:rPr lang="sq-AL" sz="2000" b="1"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me artikuj zyre. </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Shërbime, nga natyra e tyre, janë më të paprekshme se mallrat. Do të jetë e vështirë për t'iu përgjigjur pyetjeve të mëposhtme:</a:t>
            </a:r>
            <a:endParaRPr lang="en-US" sz="2000" dirty="0" smtClean="0">
              <a:latin typeface="Cambria" panose="02040503050406030204" pitchFamily="18" charset="0"/>
              <a:ea typeface="Cambria" panose="02040503050406030204" pitchFamily="18" charset="0"/>
            </a:endParaRPr>
          </a:p>
          <a:p>
            <a:pPr>
              <a:buFont typeface="Courier New" pitchFamily="49" charset="0"/>
              <a:buChar char="o"/>
            </a:pPr>
            <a:r>
              <a:rPr lang="sq-AL" sz="2000" i="1" dirty="0" smtClean="0">
                <a:latin typeface="Cambria" panose="02040503050406030204" pitchFamily="18" charset="0"/>
                <a:ea typeface="Cambria" panose="02040503050406030204" pitchFamily="18" charset="0"/>
              </a:rPr>
              <a:t>Ka qenë konsulent në vendin e punës gjate t</a:t>
            </a:r>
            <a:r>
              <a:rPr lang="en-US" sz="2000" i="1" dirty="0" smtClean="0">
                <a:latin typeface="Cambria" panose="02040503050406030204" pitchFamily="18" charset="0"/>
                <a:ea typeface="Cambria" panose="02040503050406030204" pitchFamily="18" charset="0"/>
              </a:rPr>
              <a:t>ë</a:t>
            </a:r>
            <a:r>
              <a:rPr lang="sq-AL" sz="2000" i="1" dirty="0" smtClean="0">
                <a:latin typeface="Cambria" panose="02040503050406030204" pitchFamily="18" charset="0"/>
                <a:ea typeface="Cambria" panose="02040503050406030204" pitchFamily="18" charset="0"/>
              </a:rPr>
              <a:t>r</a:t>
            </a:r>
            <a:r>
              <a:rPr lang="en-US" sz="2000" i="1" dirty="0" smtClean="0">
                <a:latin typeface="Cambria" panose="02040503050406030204" pitchFamily="18" charset="0"/>
                <a:ea typeface="Cambria" panose="02040503050406030204" pitchFamily="18" charset="0"/>
              </a:rPr>
              <a:t>ë</a:t>
            </a:r>
            <a:r>
              <a:rPr lang="sq-AL" sz="2000" i="1" dirty="0" smtClean="0">
                <a:latin typeface="Cambria" panose="02040503050406030204" pitchFamily="18" charset="0"/>
                <a:ea typeface="Cambria" panose="02040503050406030204" pitchFamily="18" charset="0"/>
              </a:rPr>
              <a:t> ditës  ?</a:t>
            </a:r>
            <a:endParaRPr lang="en-US" sz="2000" dirty="0" smtClean="0">
              <a:latin typeface="Cambria" panose="02040503050406030204" pitchFamily="18" charset="0"/>
              <a:ea typeface="Cambria" panose="02040503050406030204" pitchFamily="18" charset="0"/>
            </a:endParaRPr>
          </a:p>
          <a:p>
            <a:pPr>
              <a:buFont typeface="Courier New" pitchFamily="49" charset="0"/>
              <a:buChar char="o"/>
            </a:pPr>
            <a:r>
              <a:rPr lang="sq-AL" sz="2000" i="1" dirty="0" smtClean="0">
                <a:latin typeface="Cambria" panose="02040503050406030204" pitchFamily="18" charset="0"/>
                <a:ea typeface="Cambria" panose="02040503050406030204" pitchFamily="18" charset="0"/>
              </a:rPr>
              <a:t>Si e matim ofrimin e një programi trajnimi?</a:t>
            </a:r>
            <a:endParaRPr lang="en-US" sz="2000" dirty="0" smtClean="0">
              <a:latin typeface="Cambria" panose="02040503050406030204" pitchFamily="18" charset="0"/>
              <a:ea typeface="Cambria" panose="02040503050406030204" pitchFamily="18" charset="0"/>
            </a:endParaRPr>
          </a:p>
          <a:p>
            <a:pPr>
              <a:buFont typeface="Courier New" pitchFamily="49" charset="0"/>
              <a:buChar char="o"/>
            </a:pPr>
            <a:r>
              <a:rPr lang="sq-AL" sz="2000" i="1" dirty="0" smtClean="0">
                <a:latin typeface="Cambria" panose="02040503050406030204" pitchFamily="18" charset="0"/>
                <a:ea typeface="Cambria" panose="02040503050406030204" pitchFamily="18" charset="0"/>
              </a:rPr>
              <a:t>Si i matim prodhimet e konsulentëve dhe </a:t>
            </a:r>
            <a:r>
              <a:rPr lang="sq-AL" sz="2000" i="1" dirty="0" err="1" smtClean="0">
                <a:latin typeface="Cambria" panose="02040503050406030204" pitchFamily="18" charset="0"/>
                <a:ea typeface="Cambria" panose="02040503050406030204" pitchFamily="18" charset="0"/>
              </a:rPr>
              <a:t>kontraktorëve</a:t>
            </a:r>
            <a:r>
              <a:rPr lang="sq-AL" sz="2000" i="1" dirty="0" smtClean="0">
                <a:latin typeface="Cambria" panose="02040503050406030204" pitchFamily="18" charset="0"/>
                <a:ea typeface="Cambria" panose="02040503050406030204" pitchFamily="18" charset="0"/>
              </a:rPr>
              <a:t> që punojnë në objektet e tyre dhe jo në objektet tona?</a:t>
            </a:r>
            <a:endParaRPr lang="en-US" sz="2000" dirty="0" smtClean="0">
              <a:latin typeface="Cambria" panose="02040503050406030204" pitchFamily="18" charset="0"/>
              <a:ea typeface="Cambria" panose="02040503050406030204" pitchFamily="18" charset="0"/>
            </a:endParaRPr>
          </a:p>
          <a:p>
            <a:pPr>
              <a:buFont typeface="Courier New" pitchFamily="49" charset="0"/>
              <a:buChar char="o"/>
            </a:pPr>
            <a:r>
              <a:rPr lang="sq-AL" sz="2000" i="1" dirty="0" smtClean="0">
                <a:latin typeface="Cambria" panose="02040503050406030204" pitchFamily="18" charset="0"/>
                <a:ea typeface="Cambria" panose="02040503050406030204" pitchFamily="18" charset="0"/>
              </a:rPr>
              <a:t>Si mund te dimë se pastruesi i dritareve ka pastruar të gjitha dritaret që duhej të pastroheshin?</a:t>
            </a:r>
            <a:endParaRPr lang="en-US" sz="2000" dirty="0" smtClean="0">
              <a:latin typeface="Cambria" panose="02040503050406030204" pitchFamily="18" charset="0"/>
              <a:ea typeface="Cambria" panose="02040503050406030204" pitchFamily="18" charset="0"/>
            </a:endParaRPr>
          </a:p>
          <a:p>
            <a:pPr>
              <a:buNone/>
            </a:pPr>
            <a:endParaRPr lang="en-US" sz="2000" dirty="0" smtClean="0">
              <a:latin typeface="Cambria" panose="02040503050406030204" pitchFamily="18" charset="0"/>
              <a:ea typeface="Cambria" panose="02040503050406030204" pitchFamily="18" charset="0"/>
            </a:endParaRPr>
          </a:p>
          <a:p>
            <a:endParaRPr lang="en-US" sz="2800" b="1" u="sng" dirty="0" smtClean="0"/>
          </a:p>
          <a:p>
            <a:endParaRPr lang="en-US" sz="2800" b="1" u="sng" dirty="0"/>
          </a:p>
        </p:txBody>
      </p:sp>
      <p:sp>
        <p:nvSpPr>
          <p:cNvPr id="2" name="Footer Placeholder 1"/>
          <p:cNvSpPr>
            <a:spLocks noGrp="1"/>
          </p:cNvSpPr>
          <p:nvPr>
            <p:ph type="ftr" sz="quarter" idx="11"/>
          </p:nvPr>
        </p:nvSpPr>
        <p:spPr>
          <a:xfrm>
            <a:off x="1676400" y="6553200"/>
            <a:ext cx="4343400" cy="304800"/>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20</a:t>
            </a:fld>
            <a:endParaRPr lang="en-US"/>
          </a:p>
        </p:txBody>
      </p:sp>
    </p:spTree>
    <p:extLst>
      <p:ext uri="{BB962C8B-B14F-4D97-AF65-F5344CB8AC3E}">
        <p14:creationId xmlns:p14="http://schemas.microsoft.com/office/powerpoint/2010/main" val="14490720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0" y="304800"/>
            <a:ext cx="9144000" cy="533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Inspektimi</a:t>
            </a:r>
            <a:endParaRPr lang="en-US" sz="2800" dirty="0" smtClean="0">
              <a:solidFill>
                <a:srgbClr val="002060"/>
              </a:solidFill>
              <a:latin typeface="Cambria" panose="02040503050406030204" pitchFamily="18" charset="0"/>
              <a:ea typeface="Cambria" panose="02040503050406030204" pitchFamily="18" charset="0"/>
            </a:endParaRPr>
          </a:p>
        </p:txBody>
      </p:sp>
      <p:sp>
        <p:nvSpPr>
          <p:cNvPr id="30723" name="Symbol zastępczy zawartości 2"/>
          <p:cNvSpPr>
            <a:spLocks noGrp="1"/>
          </p:cNvSpPr>
          <p:nvPr>
            <p:ph idx="1"/>
          </p:nvPr>
        </p:nvSpPr>
        <p:spPr bwMode="auto">
          <a:xfrm>
            <a:off x="0" y="914400"/>
            <a:ext cx="9144000" cy="54419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sq-AL" sz="2000" dirty="0" smtClean="0">
                <a:latin typeface="Cambria" panose="02040503050406030204" pitchFamily="18" charset="0"/>
                <a:ea typeface="Cambria" panose="02040503050406030204" pitchFamily="18" charset="0"/>
              </a:rPr>
              <a:t>Zyrtarët e AK duhet të garantojnë që:</a:t>
            </a:r>
          </a:p>
          <a:p>
            <a:pPr marL="0" indent="0">
              <a:buNone/>
            </a:pP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të kryhen me shpejtësi testimet e duhura;</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të kryhen testimet e pranimit (</a:t>
            </a:r>
            <a:r>
              <a:rPr lang="sq-AL" sz="2000" i="1" dirty="0" smtClean="0">
                <a:latin typeface="Cambria" panose="02040503050406030204" pitchFamily="18" charset="0"/>
                <a:ea typeface="Cambria" panose="02040503050406030204" pitchFamily="18" charset="0"/>
              </a:rPr>
              <a:t>p.sh. </a:t>
            </a:r>
            <a:r>
              <a:rPr lang="sq-AL" sz="2000" dirty="0" smtClean="0">
                <a:latin typeface="Cambria" panose="02040503050406030204" pitchFamily="18" charset="0"/>
                <a:ea typeface="Cambria" panose="02040503050406030204" pitchFamily="18" charset="0"/>
              </a:rPr>
              <a:t>testimi i pajisjeve, si makinat me rreze x);</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personat që e kryejnë testimin janë "të kualifikuar";</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zbatohet legjislacioni për shëndetin dhe sigurinë;</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ka komunikim të shpejtë të pranimit ose refuzimit brenda palëve përkatëse të interesuara;</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mallrat dhe shërbimet e refuzuara nuk paguhen derisa të zëvendësohen;</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mallrat e refuzuara kthehen dhe zëvendësohen;</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shërbimet e refuzuara kryhen përsëri, në një nivel cilësor në pajtim me kontratën.</a:t>
            </a:r>
            <a:endParaRPr lang="en-US" sz="2000" b="1" u="sng" dirty="0" smtClean="0">
              <a:latin typeface="Cambria" panose="02040503050406030204" pitchFamily="18" charset="0"/>
              <a:ea typeface="Cambria" panose="02040503050406030204" pitchFamily="18" charset="0"/>
            </a:endParaRPr>
          </a:p>
          <a:p>
            <a:endParaRPr lang="en-US" sz="2800" b="1" u="sng" dirty="0"/>
          </a:p>
        </p:txBody>
      </p:sp>
      <p:sp>
        <p:nvSpPr>
          <p:cNvPr id="2" name="Footer Placeholder 1"/>
          <p:cNvSpPr>
            <a:spLocks noGrp="1"/>
          </p:cNvSpPr>
          <p:nvPr>
            <p:ph type="ftr" sz="quarter" idx="11"/>
          </p:nvPr>
        </p:nvSpPr>
        <p:spPr/>
        <p:txBody>
          <a:bodyPr/>
          <a:lstStyle/>
          <a:p>
            <a:r>
              <a:rPr lang="en-US" smtClean="0"/>
              <a:t>Departamenti per Trajnime / KRPP</a:t>
            </a:r>
            <a:endParaRPr lang="en-US"/>
          </a:p>
        </p:txBody>
      </p:sp>
      <p:sp>
        <p:nvSpPr>
          <p:cNvPr id="3" name="Slide Number Placeholder 2"/>
          <p:cNvSpPr>
            <a:spLocks noGrp="1"/>
          </p:cNvSpPr>
          <p:nvPr>
            <p:ph type="sldNum" sz="quarter" idx="12"/>
          </p:nvPr>
        </p:nvSpPr>
        <p:spPr/>
        <p:txBody>
          <a:bodyPr/>
          <a:lstStyle/>
          <a:p>
            <a:fld id="{872C2D91-5140-E643-83AC-7A21B4B6FCA7}" type="slidenum">
              <a:rPr lang="en-US" smtClean="0"/>
              <a:pPr/>
              <a:t>21</a:t>
            </a:fld>
            <a:endParaRPr lang="en-US"/>
          </a:p>
        </p:txBody>
      </p:sp>
    </p:spTree>
    <p:extLst>
      <p:ext uri="{BB962C8B-B14F-4D97-AF65-F5344CB8AC3E}">
        <p14:creationId xmlns:p14="http://schemas.microsoft.com/office/powerpoint/2010/main" val="18924461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0" y="76200"/>
            <a:ext cx="9144000" cy="609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002060"/>
                </a:solidFill>
                <a:latin typeface="Cambria" panose="02040503050406030204" pitchFamily="18" charset="0"/>
                <a:ea typeface="Cambria" panose="02040503050406030204" pitchFamily="18" charset="0"/>
              </a:rPr>
              <a:t>Magazinimi dhe kontrolli</a:t>
            </a:r>
            <a:r>
              <a:rPr lang="en-US" sz="2400" dirty="0" smtClean="0">
                <a:solidFill>
                  <a:srgbClr val="002060"/>
                </a:solidFill>
                <a:latin typeface="Cambria" panose="02040503050406030204" pitchFamily="18" charset="0"/>
                <a:ea typeface="Cambria" panose="02040503050406030204" pitchFamily="18" charset="0"/>
              </a:rPr>
              <a:t/>
            </a:r>
            <a:br>
              <a:rPr lang="en-US" sz="2400" dirty="0" smtClean="0">
                <a:solidFill>
                  <a:srgbClr val="002060"/>
                </a:solidFill>
                <a:latin typeface="Cambria" panose="02040503050406030204" pitchFamily="18" charset="0"/>
                <a:ea typeface="Cambria" panose="02040503050406030204" pitchFamily="18" charset="0"/>
              </a:rPr>
            </a:br>
            <a:endParaRPr lang="en-US" sz="2400" dirty="0" smtClean="0">
              <a:solidFill>
                <a:srgbClr val="002060"/>
              </a:solidFill>
              <a:latin typeface="Cambria" panose="02040503050406030204" pitchFamily="18" charset="0"/>
              <a:ea typeface="Cambria" panose="02040503050406030204" pitchFamily="18" charset="0"/>
            </a:endParaRPr>
          </a:p>
        </p:txBody>
      </p:sp>
      <p:sp>
        <p:nvSpPr>
          <p:cNvPr id="30723" name="Symbol zastępczy zawartości 2"/>
          <p:cNvSpPr>
            <a:spLocks noGrp="1"/>
          </p:cNvSpPr>
          <p:nvPr>
            <p:ph idx="1"/>
          </p:nvPr>
        </p:nvSpPr>
        <p:spPr bwMode="auto">
          <a:xfrm>
            <a:off x="0" y="1049338"/>
            <a:ext cx="9144000" cy="519906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Ky hap është procesi i ruajtjes dhe kontrollit të mallrave dhe materialeve. </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Nuk zbatohet për </a:t>
            </a:r>
            <a:r>
              <a:rPr lang="sq-AL" sz="2000" b="1" dirty="0" smtClean="0">
                <a:latin typeface="Cambria" panose="02040503050406030204" pitchFamily="18" charset="0"/>
                <a:ea typeface="Cambria" panose="02040503050406030204" pitchFamily="18" charset="0"/>
              </a:rPr>
              <a:t>punët dhe shërbimet</a:t>
            </a:r>
            <a:r>
              <a:rPr lang="en-US" sz="2000" b="1" dirty="0" smtClean="0">
                <a:latin typeface="Cambria" panose="02040503050406030204" pitchFamily="18" charset="0"/>
                <a:ea typeface="Cambria" panose="02040503050406030204" pitchFamily="18" charset="0"/>
              </a:rPr>
              <a:t> (</a:t>
            </a:r>
            <a:r>
              <a:rPr lang="en-US" sz="2000" b="1" dirty="0" err="1" smtClean="0">
                <a:latin typeface="Cambria" panose="02040503050406030204" pitchFamily="18" charset="0"/>
                <a:ea typeface="Cambria" panose="02040503050406030204" pitchFamily="18" charset="0"/>
              </a:rPr>
              <a:t>disa</a:t>
            </a:r>
            <a:r>
              <a:rPr lang="en-US" sz="2000" b="1" dirty="0" smtClean="0">
                <a:latin typeface="Cambria" panose="02040503050406030204" pitchFamily="18" charset="0"/>
                <a:ea typeface="Cambria" panose="02040503050406030204" pitchFamily="18" charset="0"/>
              </a:rPr>
              <a:t> </a:t>
            </a:r>
            <a:r>
              <a:rPr lang="en-US" sz="2000" b="1" dirty="0" err="1" smtClean="0">
                <a:latin typeface="Cambria" panose="02040503050406030204" pitchFamily="18" charset="0"/>
                <a:ea typeface="Cambria" panose="02040503050406030204" pitchFamily="18" charset="0"/>
              </a:rPr>
              <a:t>shërbime</a:t>
            </a:r>
            <a:r>
              <a:rPr lang="en-US" sz="2000" b="1"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Pasi ka paguar për mallrat dhe shërbimet, autoriteti kontraktues duhet t'i ruajë ato për të garantuar se janë në kushte të mira dhe të </a:t>
            </a:r>
            <a:r>
              <a:rPr lang="sq-AL" sz="2000" dirty="0" err="1" smtClean="0">
                <a:latin typeface="Cambria" panose="02040503050406030204" pitchFamily="18" charset="0"/>
                <a:ea typeface="Cambria" panose="02040503050406030204" pitchFamily="18" charset="0"/>
              </a:rPr>
              <a:t>disponueshme</a:t>
            </a:r>
            <a:r>
              <a:rPr lang="sq-AL" sz="2000" dirty="0" smtClean="0">
                <a:latin typeface="Cambria" panose="02040503050406030204" pitchFamily="18" charset="0"/>
                <a:ea typeface="Cambria" panose="02040503050406030204" pitchFamily="18" charset="0"/>
              </a:rPr>
              <a:t> për palët e interesuara kur ata t'i përdorin ato.</a:t>
            </a:r>
          </a:p>
          <a:p>
            <a:r>
              <a:rPr lang="sq-AL" sz="2000" dirty="0">
                <a:latin typeface="Cambria" panose="02040503050406030204" pitchFamily="18" charset="0"/>
                <a:ea typeface="Cambria" panose="02040503050406030204" pitchFamily="18" charset="0"/>
              </a:rPr>
              <a:t>Ky hap pasqyron procesin e vënies në dispozicion të mallrave dhe shërbimeve tek palët e interesuara të autorizuara brenda organizatës. </a:t>
            </a:r>
            <a:endParaRPr lang="en-US"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Ky proces ka një rëndësi jetike, sepse "</a:t>
            </a:r>
            <a:r>
              <a:rPr lang="sq-AL" sz="2000" i="1" dirty="0">
                <a:latin typeface="Cambria" panose="02040503050406030204" pitchFamily="18" charset="0"/>
                <a:ea typeface="Cambria" panose="02040503050406030204" pitchFamily="18" charset="0"/>
              </a:rPr>
              <a:t>mallrat kanë tendencë të nxjerrin këmbë dhe të ecin</a:t>
            </a:r>
            <a:r>
              <a:rPr lang="en-US" sz="2000" i="1" dirty="0" smtClean="0">
                <a:latin typeface="Cambria" panose="02040503050406030204" pitchFamily="18" charset="0"/>
                <a:ea typeface="Cambria" panose="02040503050406030204" pitchFamily="18" charset="0"/>
              </a:rPr>
              <a:t>”!!!</a:t>
            </a:r>
            <a:endParaRPr lang="sq-AL" sz="2000" i="1" dirty="0" smtClean="0">
              <a:latin typeface="Cambria" panose="02040503050406030204" pitchFamily="18" charset="0"/>
              <a:ea typeface="Cambria" panose="02040503050406030204" pitchFamily="18" charset="0"/>
            </a:endParaRPr>
          </a:p>
          <a:p>
            <a:r>
              <a:rPr lang="sq-AL" sz="2000" b="1" dirty="0" smtClean="0">
                <a:latin typeface="Cambria" panose="02040503050406030204" pitchFamily="18" charset="0"/>
                <a:ea typeface="Cambria" panose="02040503050406030204" pitchFamily="18" charset="0"/>
              </a:rPr>
              <a:t>Pagesa-</a:t>
            </a:r>
            <a:r>
              <a:rPr lang="sq-AL" sz="2000" dirty="0" smtClean="0">
                <a:latin typeface="Cambria" panose="02040503050406030204" pitchFamily="18" charset="0"/>
                <a:ea typeface="Cambria" panose="02040503050406030204" pitchFamily="18" charset="0"/>
              </a:rPr>
              <a:t>Ky </a:t>
            </a:r>
            <a:r>
              <a:rPr lang="sq-AL" sz="2000" dirty="0">
                <a:latin typeface="Cambria" panose="02040503050406030204" pitchFamily="18" charset="0"/>
                <a:ea typeface="Cambria" panose="02040503050406030204" pitchFamily="18" charset="0"/>
              </a:rPr>
              <a:t>hap pasqyron procesin e bërjes së pagesave tek operatorët ekonomikë për mallrat, punët, materialet dhe shërbimet që i kanë ofruar autoritetit </a:t>
            </a:r>
            <a:r>
              <a:rPr lang="sq-AL" sz="2000" dirty="0" err="1" smtClean="0">
                <a:latin typeface="Cambria" panose="02040503050406030204" pitchFamily="18" charset="0"/>
                <a:ea typeface="Cambria" panose="02040503050406030204" pitchFamily="18" charset="0"/>
              </a:rPr>
              <a:t>kontraktues.</a:t>
            </a:r>
            <a:r>
              <a:rPr lang="sq-AL" sz="2000" u="sng" dirty="0" err="1" smtClean="0">
                <a:latin typeface="Cambria" panose="02040503050406030204" pitchFamily="18" charset="0"/>
                <a:ea typeface="Cambria" panose="02040503050406030204" pitchFamily="18" charset="0"/>
              </a:rPr>
              <a:t>Brenda</a:t>
            </a:r>
            <a:r>
              <a:rPr lang="sq-AL" sz="2000" u="sng" dirty="0" smtClean="0">
                <a:latin typeface="Cambria" panose="02040503050406030204" pitchFamily="18" charset="0"/>
                <a:ea typeface="Cambria" panose="02040503050406030204" pitchFamily="18" charset="0"/>
              </a:rPr>
              <a:t> </a:t>
            </a:r>
            <a:r>
              <a:rPr lang="sq-AL" sz="2000" u="sng" dirty="0">
                <a:latin typeface="Cambria" panose="02040503050406030204" pitchFamily="18" charset="0"/>
                <a:ea typeface="Cambria" panose="02040503050406030204" pitchFamily="18" charset="0"/>
              </a:rPr>
              <a:t>30 </a:t>
            </a:r>
            <a:r>
              <a:rPr lang="sq-AL" sz="2000" u="sng" dirty="0" err="1" smtClean="0">
                <a:latin typeface="Cambria" panose="02040503050406030204" pitchFamily="18" charset="0"/>
                <a:ea typeface="Cambria" panose="02040503050406030204" pitchFamily="18" charset="0"/>
              </a:rPr>
              <a:t>diteve</a:t>
            </a:r>
            <a:r>
              <a:rPr lang="sq-AL" sz="2000" u="sng" dirty="0" smtClean="0">
                <a:latin typeface="Cambria" panose="02040503050406030204" pitchFamily="18" charset="0"/>
                <a:ea typeface="Cambria" panose="02040503050406030204" pitchFamily="18" charset="0"/>
              </a:rPr>
              <a:t>.</a:t>
            </a:r>
          </a:p>
          <a:p>
            <a:r>
              <a:rPr lang="sq-AL" sz="2000" dirty="0" smtClean="0">
                <a:latin typeface="Cambria" panose="02040503050406030204" pitchFamily="18" charset="0"/>
                <a:ea typeface="Cambria" panose="02040503050406030204" pitchFamily="18" charset="0"/>
              </a:rPr>
              <a:t>Shqyrtimi </a:t>
            </a:r>
            <a:r>
              <a:rPr lang="sq-AL" sz="2000" dirty="0">
                <a:latin typeface="Cambria" panose="02040503050406030204" pitchFamily="18" charset="0"/>
                <a:ea typeface="Cambria" panose="02040503050406030204" pitchFamily="18" charset="0"/>
              </a:rPr>
              <a:t>i </a:t>
            </a:r>
            <a:r>
              <a:rPr lang="sq-AL" sz="2000" dirty="0" err="1" smtClean="0">
                <a:latin typeface="Cambria" panose="02040503050406030204" pitchFamily="18" charset="0"/>
                <a:ea typeface="Cambria" panose="02040503050406030204" pitchFamily="18" charset="0"/>
              </a:rPr>
              <a:t>performancës</a:t>
            </a:r>
            <a:r>
              <a:rPr lang="sq-AL" sz="2000" dirty="0" smtClean="0">
                <a:latin typeface="Cambria" panose="02040503050406030204" pitchFamily="18" charset="0"/>
                <a:ea typeface="Cambria" panose="02040503050406030204" pitchFamily="18" charset="0"/>
              </a:rPr>
              <a:t> -Ky </a:t>
            </a:r>
            <a:r>
              <a:rPr lang="sq-AL" sz="2000" dirty="0">
                <a:latin typeface="Cambria" panose="02040503050406030204" pitchFamily="18" charset="0"/>
                <a:ea typeface="Cambria" panose="02040503050406030204" pitchFamily="18" charset="0"/>
              </a:rPr>
              <a:t>proces krahason përputhjen e mallrave, punëve, materialeve dhe shërbimeve që i janë ofruar autoritetit kontraktues me kriteret e </a:t>
            </a:r>
            <a:r>
              <a:rPr lang="en-US" sz="2000" dirty="0" err="1">
                <a:latin typeface="Cambria" panose="02040503050406030204" pitchFamily="18" charset="0"/>
                <a:ea typeface="Cambria" panose="02040503050406030204" pitchFamily="18" charset="0"/>
              </a:rPr>
              <a:t>caktuara</a:t>
            </a:r>
            <a:r>
              <a:rPr lang="sq-AL" sz="2000" dirty="0">
                <a:latin typeface="Cambria" panose="02040503050406030204" pitchFamily="18" charset="0"/>
                <a:ea typeface="Cambria" panose="02040503050406030204" pitchFamily="18" charset="0"/>
              </a:rPr>
              <a:t>, të specifikuara dhe të pranuara.</a:t>
            </a:r>
            <a:endParaRPr lang="en-US" sz="2000" dirty="0">
              <a:latin typeface="Cambria" panose="02040503050406030204" pitchFamily="18" charset="0"/>
              <a:ea typeface="Cambria" panose="02040503050406030204" pitchFamily="18" charset="0"/>
            </a:endParaRPr>
          </a:p>
          <a:p>
            <a:endParaRPr lang="en-US" sz="2000" b="1" u="sng" dirty="0"/>
          </a:p>
          <a:p>
            <a:endParaRPr lang="en-US" sz="2000" i="1" dirty="0">
              <a:latin typeface="Cambria" panose="02040503050406030204" pitchFamily="18" charset="0"/>
              <a:ea typeface="Cambria" panose="02040503050406030204" pitchFamily="18" charset="0"/>
            </a:endParaRPr>
          </a:p>
          <a:p>
            <a:endParaRPr lang="en-US" sz="2400" dirty="0" smtClean="0"/>
          </a:p>
          <a:p>
            <a:pPr>
              <a:buNone/>
            </a:pPr>
            <a:endParaRPr lang="en-US" sz="2800" b="1" u="sng" dirty="0"/>
          </a:p>
        </p:txBody>
      </p:sp>
      <p:sp>
        <p:nvSpPr>
          <p:cNvPr id="2" name="Footer Placeholder 1"/>
          <p:cNvSpPr>
            <a:spLocks noGrp="1"/>
          </p:cNvSpPr>
          <p:nvPr>
            <p:ph type="ftr" sz="quarter" idx="11"/>
          </p:nvPr>
        </p:nvSpPr>
        <p:spPr>
          <a:xfrm>
            <a:off x="1905000" y="6356350"/>
            <a:ext cx="41148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22</a:t>
            </a:fld>
            <a:endParaRPr lang="en-US"/>
          </a:p>
        </p:txBody>
      </p:sp>
    </p:spTree>
    <p:extLst>
      <p:ext uri="{BB962C8B-B14F-4D97-AF65-F5344CB8AC3E}">
        <p14:creationId xmlns:p14="http://schemas.microsoft.com/office/powerpoint/2010/main" val="85771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0" y="0"/>
            <a:ext cx="9144000" cy="609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002060"/>
                </a:solidFill>
              </a:rPr>
              <a:t> </a:t>
            </a:r>
            <a:r>
              <a:rPr lang="sq-AL" sz="2800" b="1" dirty="0" smtClean="0">
                <a:solidFill>
                  <a:srgbClr val="002060"/>
                </a:solidFill>
                <a:latin typeface="Cambria" panose="02040503050406030204" pitchFamily="18" charset="0"/>
                <a:ea typeface="Cambria" panose="02040503050406030204" pitchFamily="18" charset="0"/>
              </a:rPr>
              <a:t>Hedhja/asgjësimi</a:t>
            </a:r>
            <a:r>
              <a:rPr lang="en-US" sz="2800" dirty="0" smtClean="0">
                <a:solidFill>
                  <a:srgbClr val="002060"/>
                </a:solidFill>
                <a:latin typeface="Cambria" panose="02040503050406030204" pitchFamily="18" charset="0"/>
                <a:ea typeface="Cambria" panose="02040503050406030204" pitchFamily="18" charset="0"/>
              </a:rPr>
              <a:t/>
            </a:r>
            <a:br>
              <a:rPr lang="en-US" sz="2800" dirty="0" smtClean="0">
                <a:solidFill>
                  <a:srgbClr val="002060"/>
                </a:solidFill>
                <a:latin typeface="Cambria" panose="02040503050406030204" pitchFamily="18" charset="0"/>
                <a:ea typeface="Cambria" panose="02040503050406030204" pitchFamily="18" charset="0"/>
              </a:rPr>
            </a:br>
            <a:endParaRPr lang="en-US" sz="2800" dirty="0" smtClean="0">
              <a:solidFill>
                <a:srgbClr val="002060"/>
              </a:solidFill>
              <a:latin typeface="Cambria" panose="02040503050406030204" pitchFamily="18" charset="0"/>
              <a:ea typeface="Cambria" panose="02040503050406030204" pitchFamily="18" charset="0"/>
            </a:endParaRPr>
          </a:p>
        </p:txBody>
      </p:sp>
      <p:sp>
        <p:nvSpPr>
          <p:cNvPr id="30723" name="Symbol zastępczy zawartości 2"/>
          <p:cNvSpPr>
            <a:spLocks noGrp="1"/>
          </p:cNvSpPr>
          <p:nvPr>
            <p:ph idx="1"/>
          </p:nvPr>
        </p:nvSpPr>
        <p:spPr bwMode="auto">
          <a:xfrm>
            <a:off x="0" y="914400"/>
            <a:ext cx="9144000" cy="54419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latin typeface="Cambria" panose="02040503050406030204" pitchFamily="18" charset="0"/>
                <a:ea typeface="Cambria" panose="02040503050406030204" pitchFamily="18" charset="0"/>
              </a:rPr>
              <a:t>Ky proces përfshin hapat e nevojsh</a:t>
            </a:r>
            <a:r>
              <a:rPr lang="en-US" sz="2400" dirty="0" err="1" smtClean="0">
                <a:latin typeface="Cambria" panose="02040503050406030204" pitchFamily="18" charset="0"/>
                <a:ea typeface="Cambria" panose="02040503050406030204" pitchFamily="18" charset="0"/>
              </a:rPr>
              <a:t>ëm</a:t>
            </a:r>
            <a:r>
              <a:rPr lang="sq-AL" sz="2400" dirty="0" smtClean="0">
                <a:latin typeface="Cambria" panose="02040503050406030204" pitchFamily="18" charset="0"/>
                <a:ea typeface="Cambria" panose="02040503050406030204" pitchFamily="18" charset="0"/>
              </a:rPr>
              <a:t> </a:t>
            </a:r>
            <a:r>
              <a:rPr lang="sq-AL" sz="2400" b="1" dirty="0" smtClean="0">
                <a:solidFill>
                  <a:srgbClr val="FF0000"/>
                </a:solidFill>
                <a:latin typeface="Cambria" panose="02040503050406030204" pitchFamily="18" charset="0"/>
                <a:ea typeface="Cambria" panose="02040503050406030204" pitchFamily="18" charset="0"/>
              </a:rPr>
              <a:t>për të shitur mallrat, punët dhe materialet </a:t>
            </a:r>
            <a:r>
              <a:rPr lang="sq-AL" sz="2400" dirty="0" smtClean="0">
                <a:latin typeface="Cambria" panose="02040503050406030204" pitchFamily="18" charset="0"/>
                <a:ea typeface="Cambria" panose="02040503050406030204" pitchFamily="18" charset="0"/>
              </a:rPr>
              <a:t>në një mënyrë etike dhe që mbron mjedisin, duke garantuar vlerën për paratë për autoritetin kontraktues. </a:t>
            </a:r>
            <a:endParaRPr lang="en-US" sz="2400" dirty="0" smtClean="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Ndonjëherë ky hap është përgjegjësi e prokurimit. </a:t>
            </a:r>
            <a:endParaRPr lang="en-US" sz="2400" dirty="0" smtClean="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Shpërndarja te "miqtë" ose nën vlerën e tregut normalisht konsiderohet si aktivitet </a:t>
            </a:r>
            <a:r>
              <a:rPr lang="sq-AL" sz="2400" dirty="0" err="1" smtClean="0">
                <a:latin typeface="Cambria" panose="02040503050406030204" pitchFamily="18" charset="0"/>
                <a:ea typeface="Cambria" panose="02040503050406030204" pitchFamily="18" charset="0"/>
              </a:rPr>
              <a:t>korruptiv</a:t>
            </a:r>
            <a:r>
              <a:rPr lang="sq-AL" sz="2400" dirty="0" smtClean="0">
                <a:latin typeface="Cambria" panose="02040503050406030204" pitchFamily="18" charset="0"/>
                <a:ea typeface="Cambria" panose="02040503050406030204" pitchFamily="18" charset="0"/>
              </a:rPr>
              <a:t>.</a:t>
            </a:r>
          </a:p>
          <a:p>
            <a:r>
              <a:rPr lang="sq-AL" sz="2400" dirty="0">
                <a:latin typeface="Cambria" panose="02040503050406030204" pitchFamily="18" charset="0"/>
                <a:ea typeface="Cambria" panose="02040503050406030204" pitchFamily="18" charset="0"/>
              </a:rPr>
              <a:t>Faza përmbyllëse arrihet kur autoriteti kontraktues dhe operatori ekonomik kanë përfunduar të gjitha hapat e prokurimit dhe veprimet administrative. </a:t>
            </a:r>
            <a:endParaRPr lang="en-US" sz="2400" dirty="0">
              <a:latin typeface="Cambria" panose="02040503050406030204" pitchFamily="18" charset="0"/>
              <a:ea typeface="Cambria" panose="02040503050406030204" pitchFamily="18" charset="0"/>
            </a:endParaRPr>
          </a:p>
          <a:p>
            <a:r>
              <a:rPr lang="sq-AL" sz="2400" dirty="0">
                <a:latin typeface="Cambria" panose="02040503050406030204" pitchFamily="18" charset="0"/>
                <a:ea typeface="Cambria" panose="02040503050406030204" pitchFamily="18" charset="0"/>
              </a:rPr>
              <a:t>Faza përmbyllëse ndodh kur janë zgjidhur të gjitha mosmarrëveshjet dhe është kryer pagesa finale.</a:t>
            </a:r>
            <a:endParaRPr lang="en-US" sz="2400" dirty="0">
              <a:latin typeface="Cambria" panose="02040503050406030204" pitchFamily="18" charset="0"/>
              <a:ea typeface="Cambria" panose="02040503050406030204" pitchFamily="18" charset="0"/>
            </a:endParaRPr>
          </a:p>
          <a:p>
            <a:endParaRPr lang="en-US" sz="2000" dirty="0" smtClean="0">
              <a:latin typeface="Cambria" panose="02040503050406030204" pitchFamily="18" charset="0"/>
              <a:ea typeface="Cambria" panose="02040503050406030204" pitchFamily="18" charset="0"/>
            </a:endParaRPr>
          </a:p>
          <a:p>
            <a:endParaRPr lang="en-US" sz="2000" dirty="0" smtClean="0">
              <a:latin typeface="Cambria" panose="02040503050406030204" pitchFamily="18" charset="0"/>
              <a:ea typeface="Cambria" panose="02040503050406030204" pitchFamily="18" charset="0"/>
            </a:endParaRPr>
          </a:p>
          <a:p>
            <a:pPr>
              <a:buNone/>
            </a:pPr>
            <a:endParaRPr lang="en-US" sz="2400" dirty="0"/>
          </a:p>
        </p:txBody>
      </p:sp>
      <p:sp>
        <p:nvSpPr>
          <p:cNvPr id="2" name="Footer Placeholder 1"/>
          <p:cNvSpPr>
            <a:spLocks noGrp="1"/>
          </p:cNvSpPr>
          <p:nvPr>
            <p:ph type="ftr" sz="quarter" idx="11"/>
          </p:nvPr>
        </p:nvSpPr>
        <p:spPr>
          <a:xfrm>
            <a:off x="2057400" y="6356350"/>
            <a:ext cx="39624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23</a:t>
            </a:fld>
            <a:endParaRPr lang="en-US"/>
          </a:p>
        </p:txBody>
      </p:sp>
    </p:spTree>
    <p:extLst>
      <p:ext uri="{BB962C8B-B14F-4D97-AF65-F5344CB8AC3E}">
        <p14:creationId xmlns:p14="http://schemas.microsoft.com/office/powerpoint/2010/main" val="851718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0" y="0"/>
            <a:ext cx="9144000" cy="762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Përmbajtja  e kontratës</a:t>
            </a:r>
            <a:endParaRPr lang="en-US" sz="2800" b="1" dirty="0">
              <a:solidFill>
                <a:srgbClr val="002060"/>
              </a:solidFill>
              <a:latin typeface="Cambria" panose="02040503050406030204" pitchFamily="18" charset="0"/>
              <a:ea typeface="Cambria" panose="02040503050406030204" pitchFamily="18" charset="0"/>
            </a:endParaRPr>
          </a:p>
        </p:txBody>
      </p:sp>
      <p:sp>
        <p:nvSpPr>
          <p:cNvPr id="30723" name="Symbol zastępczy zawartości 2"/>
          <p:cNvSpPr>
            <a:spLocks noGrp="1"/>
          </p:cNvSpPr>
          <p:nvPr>
            <p:ph idx="1"/>
          </p:nvPr>
        </p:nvSpPr>
        <p:spPr bwMode="auto">
          <a:xfrm>
            <a:off x="0" y="685800"/>
            <a:ext cx="9144000" cy="5715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Që të arrihet një marrëveshje </a:t>
            </a:r>
            <a:r>
              <a:rPr lang="sq-AL" sz="2000" b="1" dirty="0" smtClean="0">
                <a:latin typeface="Cambria" panose="02040503050406030204" pitchFamily="18" charset="0"/>
                <a:ea typeface="Cambria" panose="02040503050406030204" pitchFamily="18" charset="0"/>
              </a:rPr>
              <a:t>duhet të ketë një ofertë</a:t>
            </a:r>
            <a:r>
              <a:rPr lang="sq-AL" sz="2000" dirty="0" smtClean="0">
                <a:latin typeface="Cambria" panose="02040503050406030204" pitchFamily="18" charset="0"/>
                <a:ea typeface="Cambria" panose="02040503050406030204" pitchFamily="18" charset="0"/>
              </a:rPr>
              <a:t> dhe një </a:t>
            </a:r>
            <a:r>
              <a:rPr lang="sq-AL" sz="2000" b="1" dirty="0" smtClean="0">
                <a:latin typeface="Cambria" panose="02040503050406030204" pitchFamily="18" charset="0"/>
                <a:ea typeface="Cambria" panose="02040503050406030204" pitchFamily="18" charset="0"/>
              </a:rPr>
              <a:t>pranim të asaj oferte</a:t>
            </a:r>
            <a:r>
              <a:rPr lang="sq-AL" sz="2000" dirty="0" smtClean="0">
                <a:latin typeface="Cambria" panose="02040503050406030204" pitchFamily="18" charset="0"/>
                <a:ea typeface="Cambria" panose="02040503050406030204" pitchFamily="18" charset="0"/>
              </a:rPr>
              <a:t>. </a:t>
            </a:r>
            <a:endParaRPr lang="en-US" sz="2000" b="1"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Kontratat për furnizimin me mallra, punë ose shërbime me vlerë të konsiderueshme përmbajnë kushte të detajuara të përcaktuara në shumë klauzola, me qëllim për të ruajtur interesat e çdo pale duke shprehur qartë përgjegjësinë për </a:t>
            </a:r>
            <a:r>
              <a:rPr lang="sq-AL" sz="2000" dirty="0" err="1" smtClean="0">
                <a:latin typeface="Cambria" panose="02040503050406030204" pitchFamily="18" charset="0"/>
                <a:ea typeface="Cambria" panose="02040503050406030204" pitchFamily="18" charset="0"/>
              </a:rPr>
              <a:t>risqet</a:t>
            </a:r>
            <a:r>
              <a:rPr lang="sq-AL" sz="2000" dirty="0" smtClean="0">
                <a:latin typeface="Cambria" panose="02040503050406030204" pitchFamily="18" charset="0"/>
                <a:ea typeface="Cambria" panose="02040503050406030204" pitchFamily="18" charset="0"/>
              </a:rPr>
              <a:t> me të cilat mund të përballen palët sipas kontratës.</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KRPP-ja ka aprovuar dokumentet standarde të tenderit që do të përdoren nga AK. Pjesa B e DT është kontrata. Pjesa B përbëhet nga:</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b="1" dirty="0" smtClean="0">
                <a:latin typeface="Cambria" panose="02040503050406030204" pitchFamily="18" charset="0"/>
                <a:ea typeface="Cambria" panose="02040503050406030204" pitchFamily="18" charset="0"/>
              </a:rPr>
              <a:t>Kontrata</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b="1" dirty="0" smtClean="0">
                <a:latin typeface="Cambria" panose="02040503050406030204" pitchFamily="18" charset="0"/>
                <a:ea typeface="Cambria" panose="02040503050406030204" pitchFamily="18" charset="0"/>
              </a:rPr>
              <a:t>Kushtet e përgjithshme</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b="1" dirty="0" smtClean="0">
                <a:latin typeface="Cambria" panose="02040503050406030204" pitchFamily="18" charset="0"/>
                <a:ea typeface="Cambria" panose="02040503050406030204" pitchFamily="18" charset="0"/>
              </a:rPr>
              <a:t>Kushte të veçanta</a:t>
            </a:r>
            <a:endParaRPr lang="en-US" sz="2000" b="1" dirty="0" smtClean="0">
              <a:latin typeface="Cambria" panose="02040503050406030204" pitchFamily="18" charset="0"/>
              <a:ea typeface="Cambria" panose="02040503050406030204" pitchFamily="18" charset="0"/>
            </a:endParaRPr>
          </a:p>
          <a:p>
            <a:pPr marL="0" lvl="0" indent="0">
              <a:buNone/>
            </a:pPr>
            <a:r>
              <a:rPr lang="en-US" sz="2000" b="1" dirty="0">
                <a:latin typeface="Cambria" panose="02040503050406030204" pitchFamily="18" charset="0"/>
                <a:ea typeface="Cambria" panose="02040503050406030204" pitchFamily="18" charset="0"/>
              </a:rPr>
              <a:t> </a:t>
            </a:r>
            <a:r>
              <a:rPr lang="en-US" sz="2000" b="1" dirty="0" smtClean="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KPK </a:t>
            </a:r>
            <a:r>
              <a:rPr lang="en-US" sz="2000" dirty="0" err="1" smtClean="0">
                <a:latin typeface="Cambria" panose="02040503050406030204" pitchFamily="18" charset="0"/>
                <a:ea typeface="Cambria" panose="02040503050406030204" pitchFamily="18" charset="0"/>
              </a:rPr>
              <a:t>mbulojnë</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të</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gjitha</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aspektet</a:t>
            </a:r>
            <a:r>
              <a:rPr lang="en-US" sz="2000" dirty="0" smtClean="0">
                <a:latin typeface="Cambria" panose="02040503050406030204" pitchFamily="18" charset="0"/>
                <a:ea typeface="Cambria" panose="02040503050406030204" pitchFamily="18" charset="0"/>
              </a:rPr>
              <a:t> e </a:t>
            </a:r>
            <a:r>
              <a:rPr lang="en-US" sz="2000" dirty="0" err="1" smtClean="0">
                <a:latin typeface="Cambria" panose="02040503050406030204" pitchFamily="18" charset="0"/>
                <a:ea typeface="Cambria" panose="02040503050406030204" pitchFamily="18" charset="0"/>
              </a:rPr>
              <a:t>mundëshme</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lidhur</a:t>
            </a:r>
            <a:r>
              <a:rPr lang="en-US" sz="2000" dirty="0" smtClean="0">
                <a:latin typeface="Cambria" panose="02040503050406030204" pitchFamily="18" charset="0"/>
                <a:ea typeface="Cambria" panose="02040503050406030204" pitchFamily="18" charset="0"/>
              </a:rPr>
              <a:t> me </a:t>
            </a:r>
            <a:r>
              <a:rPr lang="en-US" sz="2000" dirty="0" err="1" smtClean="0">
                <a:latin typeface="Cambria" panose="02040503050406030204" pitchFamily="18" charset="0"/>
                <a:ea typeface="Cambria" panose="02040503050406030204" pitchFamily="18" charset="0"/>
              </a:rPr>
              <a:t>obligimet</a:t>
            </a:r>
            <a:r>
              <a:rPr lang="en-US" sz="2000" dirty="0" smtClean="0">
                <a:latin typeface="Cambria" panose="02040503050406030204" pitchFamily="18" charset="0"/>
                <a:ea typeface="Cambria" panose="02040503050406030204" pitchFamily="18" charset="0"/>
              </a:rPr>
              <a:t> e OE </a:t>
            </a:r>
            <a:r>
              <a:rPr lang="en-US" sz="2000" dirty="0" err="1" smtClean="0">
                <a:latin typeface="Cambria" panose="02040503050406030204" pitchFamily="18" charset="0"/>
                <a:ea typeface="Cambria" panose="02040503050406030204" pitchFamily="18" charset="0"/>
              </a:rPr>
              <a:t>në</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lidhje</a:t>
            </a:r>
            <a:r>
              <a:rPr lang="en-US" sz="2000" dirty="0" smtClean="0">
                <a:latin typeface="Cambria" panose="02040503050406030204" pitchFamily="18" charset="0"/>
                <a:ea typeface="Cambria" panose="02040503050406030204" pitchFamily="18" charset="0"/>
              </a:rPr>
              <a:t> me </a:t>
            </a:r>
            <a:r>
              <a:rPr lang="en-US" sz="2000" dirty="0" err="1" smtClean="0">
                <a:latin typeface="Cambria" panose="02040503050406030204" pitchFamily="18" charset="0"/>
                <a:ea typeface="Cambria" panose="02040503050406030204" pitchFamily="18" charset="0"/>
              </a:rPr>
              <a:t>kontratën</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dhe</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përkufizojnë</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shkeljet</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themelore</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të</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termeve</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dhe</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mjeteve</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juridike</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që</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vlejnë</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për</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secilën</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pale.KPK</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mbeten</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të</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pandryshuara</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në</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formularin</a:t>
            </a:r>
            <a:r>
              <a:rPr lang="en-US" sz="2000" dirty="0" smtClean="0">
                <a:latin typeface="Cambria" panose="02040503050406030204" pitchFamily="18" charset="0"/>
                <a:ea typeface="Cambria" panose="02040503050406030204" pitchFamily="18" charset="0"/>
              </a:rPr>
              <a:t> e </a:t>
            </a:r>
            <a:r>
              <a:rPr lang="en-US" sz="2000" dirty="0" err="1" smtClean="0">
                <a:latin typeface="Cambria" panose="02040503050406030204" pitchFamily="18" charset="0"/>
                <a:ea typeface="Cambria" panose="02040503050406030204" pitchFamily="18" charset="0"/>
              </a:rPr>
              <a:t>paraqitur</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në</a:t>
            </a:r>
            <a:r>
              <a:rPr lang="en-US" sz="2000" dirty="0" smtClean="0">
                <a:latin typeface="Cambria" panose="02040503050406030204" pitchFamily="18" charset="0"/>
                <a:ea typeface="Cambria" panose="02040503050406030204" pitchFamily="18" charset="0"/>
              </a:rPr>
              <a:t> DT.</a:t>
            </a:r>
          </a:p>
          <a:p>
            <a:pPr marL="0" lvl="0" indent="0">
              <a:buNone/>
            </a:pP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Kushtet</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Veçanta</a:t>
            </a:r>
            <a:r>
              <a:rPr lang="en-US" sz="2000" dirty="0" smtClean="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Specifike</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të</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Kontratës</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plotësojnë</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shtojnë</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apo</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ndryshojnë</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dispozitat</a:t>
            </a:r>
            <a:r>
              <a:rPr lang="en-US" sz="2000" dirty="0" smtClean="0">
                <a:latin typeface="Cambria" panose="02040503050406030204" pitchFamily="18" charset="0"/>
                <a:ea typeface="Cambria" panose="02040503050406030204" pitchFamily="18" charset="0"/>
              </a:rPr>
              <a:t> e KPK. </a:t>
            </a:r>
          </a:p>
          <a:p>
            <a:pPr>
              <a:buNone/>
            </a:pPr>
            <a:endParaRPr lang="en-US" sz="2800" dirty="0" smtClean="0"/>
          </a:p>
          <a:p>
            <a:endParaRPr lang="en-US" sz="2800" b="1" u="sng" dirty="0" smtClean="0"/>
          </a:p>
          <a:p>
            <a:endParaRPr lang="en-US" sz="2800" b="1" u="sng" dirty="0"/>
          </a:p>
        </p:txBody>
      </p:sp>
      <p:sp>
        <p:nvSpPr>
          <p:cNvPr id="2" name="Footer Placeholder 1"/>
          <p:cNvSpPr>
            <a:spLocks noGrp="1"/>
          </p:cNvSpPr>
          <p:nvPr>
            <p:ph type="ftr" sz="quarter" idx="11"/>
          </p:nvPr>
        </p:nvSpPr>
        <p:spPr>
          <a:xfrm>
            <a:off x="2133600" y="6477000"/>
            <a:ext cx="3886200" cy="381000"/>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24</a:t>
            </a:fld>
            <a:endParaRPr lang="en-US"/>
          </a:p>
        </p:txBody>
      </p:sp>
    </p:spTree>
    <p:extLst>
      <p:ext uri="{BB962C8B-B14F-4D97-AF65-F5344CB8AC3E}">
        <p14:creationId xmlns:p14="http://schemas.microsoft.com/office/powerpoint/2010/main" val="2035479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0" y="0"/>
            <a:ext cx="9144000" cy="762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Përmbajtja  e kontratës</a:t>
            </a:r>
            <a:r>
              <a:rPr lang="en-US" sz="2800" b="1" dirty="0" smtClean="0">
                <a:solidFill>
                  <a:srgbClr val="002060"/>
                </a:solidFill>
                <a:latin typeface="Cambria" panose="02040503050406030204" pitchFamily="18" charset="0"/>
                <a:ea typeface="Cambria" panose="02040503050406030204" pitchFamily="18" charset="0"/>
              </a:rPr>
              <a:t> (2)</a:t>
            </a:r>
            <a:endParaRPr lang="en-US" sz="2800" b="1" dirty="0">
              <a:solidFill>
                <a:srgbClr val="002060"/>
              </a:solidFill>
              <a:latin typeface="Cambria" panose="02040503050406030204" pitchFamily="18" charset="0"/>
              <a:ea typeface="Cambria" panose="02040503050406030204" pitchFamily="18" charset="0"/>
            </a:endParaRPr>
          </a:p>
        </p:txBody>
      </p:sp>
      <p:sp>
        <p:nvSpPr>
          <p:cNvPr id="30723" name="Symbol zastępczy zawartości 2"/>
          <p:cNvSpPr>
            <a:spLocks noGrp="1"/>
          </p:cNvSpPr>
          <p:nvPr>
            <p:ph idx="1"/>
          </p:nvPr>
        </p:nvSpPr>
        <p:spPr bwMode="auto">
          <a:xfrm>
            <a:off x="0" y="609600"/>
            <a:ext cx="9144000" cy="5791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Në përgatitjen e ndonjë kontratë për prokurimin e furnizimeve, punëve ose shërbimeve, fushat kryesore të rrezikut</a:t>
            </a:r>
            <a:r>
              <a:rPr lang="en-US" sz="2000" dirty="0" smtClean="0">
                <a:latin typeface="Cambria" panose="02040503050406030204" pitchFamily="18" charset="0"/>
                <a:ea typeface="Cambria" panose="02040503050406030204" pitchFamily="18" charset="0"/>
              </a:rPr>
              <a:t>,</a:t>
            </a:r>
            <a:r>
              <a:rPr lang="sq-AL" sz="2000" dirty="0" smtClean="0">
                <a:latin typeface="Cambria" panose="02040503050406030204" pitchFamily="18" charset="0"/>
                <a:ea typeface="Cambria" panose="02040503050406030204" pitchFamily="18" charset="0"/>
              </a:rPr>
              <a:t>konsiderohet </a:t>
            </a:r>
            <a:r>
              <a:rPr lang="en-US" sz="2000" dirty="0" err="1" smtClean="0">
                <a:latin typeface="Cambria" panose="02040503050406030204" pitchFamily="18" charset="0"/>
                <a:ea typeface="Cambria" panose="02040503050406030204" pitchFamily="18" charset="0"/>
              </a:rPr>
              <a:t>të</a:t>
            </a: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j</a:t>
            </a:r>
            <a:r>
              <a:rPr lang="en-US" sz="2000" dirty="0" smtClean="0">
                <a:latin typeface="Cambria" panose="02040503050406030204" pitchFamily="18" charset="0"/>
                <a:ea typeface="Cambria" panose="02040503050406030204" pitchFamily="18" charset="0"/>
              </a:rPr>
              <a:t>e</a:t>
            </a:r>
            <a:r>
              <a:rPr lang="sq-AL" sz="2000" dirty="0" smtClean="0">
                <a:latin typeface="Cambria" panose="02040503050406030204" pitchFamily="18" charset="0"/>
                <a:ea typeface="Cambria" panose="02040503050406030204" pitchFamily="18" charset="0"/>
              </a:rPr>
              <a:t>në si më poshtë:</a:t>
            </a:r>
            <a:endParaRPr lang="en-US" sz="2000" dirty="0" smtClean="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000" b="1" dirty="0" smtClean="0">
                <a:latin typeface="Cambria" panose="02040503050406030204" pitchFamily="18" charset="0"/>
                <a:ea typeface="Cambria" panose="02040503050406030204" pitchFamily="18" charset="0"/>
              </a:rPr>
              <a:t>Specifikimin e duhur</a:t>
            </a:r>
            <a:r>
              <a:rPr lang="sq-AL" sz="2000" dirty="0" smtClean="0">
                <a:latin typeface="Cambria" panose="02040503050406030204" pitchFamily="18" charset="0"/>
                <a:ea typeface="Cambria" panose="02040503050406030204" pitchFamily="18" charset="0"/>
              </a:rPr>
              <a:t> të furnizimeve, punime ose shërbime që do të ofrohen;</a:t>
            </a:r>
          </a:p>
          <a:p>
            <a:pPr>
              <a:buFont typeface="Wingdings" panose="05000000000000000000" pitchFamily="2" charset="2"/>
              <a:buChar char="§"/>
            </a:pPr>
            <a:r>
              <a:rPr lang="sq-AL" sz="2000" dirty="0">
                <a:latin typeface="Cambria" panose="02040503050406030204" pitchFamily="18" charset="0"/>
                <a:ea typeface="Cambria" panose="02040503050406030204" pitchFamily="18" charset="0"/>
              </a:rPr>
              <a:t>Është praktikë e zakonshme që mallrat, punët ose shërbimet të përkufizohen brenda një dokumenti ose një serie dokumentesh që janë pjesë e kontratës dhe </a:t>
            </a:r>
            <a:r>
              <a:rPr lang="sq-AL" sz="2000" dirty="0">
                <a:solidFill>
                  <a:srgbClr val="FF0000"/>
                </a:solidFill>
                <a:latin typeface="Cambria" panose="02040503050406030204" pitchFamily="18" charset="0"/>
                <a:ea typeface="Cambria" panose="02040503050406030204" pitchFamily="18" charset="0"/>
              </a:rPr>
              <a:t>që njihen si specifikimet teknike</a:t>
            </a:r>
            <a:r>
              <a:rPr lang="sq-AL" sz="2000" dirty="0" smtClean="0">
                <a:solidFill>
                  <a:srgbClr val="FF0000"/>
                </a:solidFill>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P</a:t>
            </a:r>
            <a:r>
              <a:rPr lang="sq-AL" sz="2000" b="1" dirty="0" smtClean="0">
                <a:latin typeface="Cambria" panose="02040503050406030204" pitchFamily="18" charset="0"/>
                <a:ea typeface="Cambria" panose="02040503050406030204" pitchFamily="18" charset="0"/>
              </a:rPr>
              <a:t>ërputhje me specifikimet</a:t>
            </a:r>
            <a:r>
              <a:rPr lang="sq-AL" sz="2000" dirty="0" smtClean="0">
                <a:latin typeface="Cambria" panose="02040503050406030204" pitchFamily="18" charset="0"/>
                <a:ea typeface="Cambria" panose="02040503050406030204" pitchFamily="18" charset="0"/>
              </a:rPr>
              <a:t> (sigurimin e cilësisë, inspektimit, korrigjimin e defekte, garancitë dhe garancitë, pranimi);</a:t>
            </a:r>
            <a:endParaRPr lang="en-US" sz="2000" dirty="0" smtClean="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000" b="1" dirty="0" smtClean="0">
                <a:latin typeface="Cambria" panose="02040503050406030204" pitchFamily="18" charset="0"/>
                <a:ea typeface="Cambria" panose="02040503050406030204" pitchFamily="18" charset="0"/>
              </a:rPr>
              <a:t>koha</a:t>
            </a:r>
            <a:r>
              <a:rPr lang="sq-AL" sz="2000" dirty="0" smtClean="0">
                <a:latin typeface="Cambria" panose="02040503050406030204" pitchFamily="18" charset="0"/>
                <a:ea typeface="Cambria" panose="02040503050406030204" pitchFamily="18" charset="0"/>
              </a:rPr>
              <a:t> (e fillimit, programi, ofrimit / përfundimin, vonesë);</a:t>
            </a:r>
            <a:endParaRPr lang="en-US" sz="2000" dirty="0" smtClean="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000" b="1" dirty="0" smtClean="0">
                <a:latin typeface="Cambria" panose="02040503050406030204" pitchFamily="18" charset="0"/>
                <a:ea typeface="Cambria" panose="02040503050406030204" pitchFamily="18" charset="0"/>
              </a:rPr>
              <a:t>Çmimi dhe pagesa</a:t>
            </a:r>
            <a:r>
              <a:rPr lang="sq-AL" sz="2000" dirty="0" smtClean="0">
                <a:latin typeface="Cambria" panose="02040503050406030204" pitchFamily="18" charset="0"/>
                <a:ea typeface="Cambria" panose="02040503050406030204" pitchFamily="18" charset="0"/>
              </a:rPr>
              <a:t> (Përkufizimi i çmimit, shuma e pagesave, koha e pagesave;metodën e pagesës; pagesës </a:t>
            </a:r>
            <a:r>
              <a:rPr lang="en-US" sz="2000" dirty="0" err="1" smtClean="0">
                <a:latin typeface="Cambria" panose="02040503050406030204" pitchFamily="18" charset="0"/>
                <a:ea typeface="Cambria" panose="02040503050406030204" pitchFamily="18" charset="0"/>
              </a:rPr>
              <a:t>së</a:t>
            </a: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vonuar);</a:t>
            </a:r>
            <a:endParaRPr lang="en-US" sz="2000" dirty="0" smtClean="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000" b="1" dirty="0" smtClean="0">
                <a:latin typeface="Cambria" panose="02040503050406030204" pitchFamily="18" charset="0"/>
                <a:ea typeface="Cambria" panose="02040503050406030204" pitchFamily="18" charset="0"/>
              </a:rPr>
              <a:t>dëmet  dhe lëndimit </a:t>
            </a:r>
            <a:r>
              <a:rPr lang="sq-AL" sz="2000" dirty="0" smtClean="0">
                <a:latin typeface="Cambria" panose="02040503050406030204" pitchFamily="18" charset="0"/>
                <a:ea typeface="Cambria" panose="02040503050406030204" pitchFamily="18" charset="0"/>
              </a:rPr>
              <a:t>(ndaj furnizimeve ose punëve gjatë transportit ose për të palëve të treta, të pronësisë intelektuale, sigurime);</a:t>
            </a:r>
            <a:endParaRPr lang="en-US" sz="2000" dirty="0" smtClean="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000" b="1" dirty="0" smtClean="0">
                <a:latin typeface="Cambria" panose="02040503050406030204" pitchFamily="18" charset="0"/>
                <a:ea typeface="Cambria" panose="02040503050406030204" pitchFamily="18" charset="0"/>
              </a:rPr>
              <a:t>dështimi për të kryer</a:t>
            </a:r>
            <a:r>
              <a:rPr lang="sq-AL" sz="2000" dirty="0" smtClean="0">
                <a:latin typeface="Cambria" panose="02040503050406030204" pitchFamily="18" charset="0"/>
                <a:ea typeface="Cambria" panose="02040503050406030204" pitchFamily="18" charset="0"/>
              </a:rPr>
              <a:t> (dëmet ne vonesë, dëmet e </a:t>
            </a:r>
            <a:r>
              <a:rPr lang="sq-AL" sz="2000" dirty="0" err="1" smtClean="0">
                <a:latin typeface="Cambria" panose="02040503050406030204" pitchFamily="18" charset="0"/>
                <a:ea typeface="Cambria" panose="02040503050406030204" pitchFamily="18" charset="0"/>
              </a:rPr>
              <a:t>performancës</a:t>
            </a:r>
            <a:r>
              <a:rPr lang="sq-AL" sz="2000" dirty="0" smtClean="0">
                <a:latin typeface="Cambria" panose="02040503050406030204" pitchFamily="18" charset="0"/>
                <a:ea typeface="Cambria" panose="02040503050406030204" pitchFamily="18" charset="0"/>
              </a:rPr>
              <a:t>; të sigurisë);</a:t>
            </a:r>
            <a:endParaRPr lang="en-US" sz="2000" dirty="0" smtClean="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000" b="1" dirty="0" smtClean="0">
                <a:latin typeface="Cambria" panose="02040503050406030204" pitchFamily="18" charset="0"/>
                <a:ea typeface="Cambria" panose="02040503050406030204" pitchFamily="18" charset="0"/>
              </a:rPr>
              <a:t>“klauzolat standarde"</a:t>
            </a:r>
            <a:r>
              <a:rPr lang="sq-AL" sz="2000" dirty="0" smtClean="0">
                <a:latin typeface="Cambria" panose="02040503050406030204" pitchFamily="18" charset="0"/>
                <a:ea typeface="Cambria" panose="02040503050406030204" pitchFamily="18" charset="0"/>
              </a:rPr>
              <a:t> (ligji i kontratës; gjuha e kontratës; renditja sipas përparësisë; revokimi; caktimi; ndryshimi; njoftimet);</a:t>
            </a:r>
            <a:endParaRPr lang="en-US" sz="2000" dirty="0" smtClean="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000" b="1" dirty="0" smtClean="0">
                <a:latin typeface="Cambria" panose="02040503050406030204" pitchFamily="18" charset="0"/>
                <a:ea typeface="Cambria" panose="02040503050406030204" pitchFamily="18" charset="0"/>
              </a:rPr>
              <a:t>zgjidhjen e kontesteve.</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 </a:t>
            </a:r>
            <a:endParaRPr lang="en-US" sz="2000" dirty="0" smtClean="0">
              <a:latin typeface="Cambria" panose="02040503050406030204" pitchFamily="18" charset="0"/>
              <a:ea typeface="Cambria" panose="02040503050406030204" pitchFamily="18" charset="0"/>
            </a:endParaRPr>
          </a:p>
          <a:p>
            <a:pPr lvl="0"/>
            <a:endParaRPr lang="en-US" sz="1800" dirty="0" smtClean="0"/>
          </a:p>
          <a:p>
            <a:pPr lvl="0">
              <a:buFont typeface="+mj-lt"/>
              <a:buAutoNum type="arabicPeriod"/>
            </a:pPr>
            <a:endParaRPr lang="en-US" sz="1800" dirty="0" smtClean="0"/>
          </a:p>
          <a:p>
            <a:endParaRPr lang="en-US" sz="1800" dirty="0" smtClean="0"/>
          </a:p>
          <a:p>
            <a:pPr>
              <a:buNone/>
            </a:pPr>
            <a:endParaRPr lang="en-US" sz="2800" dirty="0" smtClean="0"/>
          </a:p>
          <a:p>
            <a:endParaRPr lang="en-US" sz="2800" b="1" u="sng" dirty="0" smtClean="0"/>
          </a:p>
          <a:p>
            <a:endParaRPr lang="en-US" sz="2800" b="1" u="sng" dirty="0"/>
          </a:p>
        </p:txBody>
      </p:sp>
      <p:sp>
        <p:nvSpPr>
          <p:cNvPr id="2" name="Footer Placeholder 1"/>
          <p:cNvSpPr>
            <a:spLocks noGrp="1"/>
          </p:cNvSpPr>
          <p:nvPr>
            <p:ph type="ftr" sz="quarter" idx="11"/>
          </p:nvPr>
        </p:nvSpPr>
        <p:spPr>
          <a:xfrm>
            <a:off x="2057400" y="6356350"/>
            <a:ext cx="39624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25</a:t>
            </a:fld>
            <a:endParaRPr lang="en-US"/>
          </a:p>
        </p:txBody>
      </p:sp>
    </p:spTree>
    <p:extLst>
      <p:ext uri="{BB962C8B-B14F-4D97-AF65-F5344CB8AC3E}">
        <p14:creationId xmlns:p14="http://schemas.microsoft.com/office/powerpoint/2010/main" val="28756261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PAJTUESHMËRIA ME SPECIFIKIMIN</a:t>
            </a:r>
            <a:endParaRPr lang="en-US" sz="2800" b="1" i="1" dirty="0">
              <a:solidFill>
                <a:srgbClr val="002060"/>
              </a:solidFill>
              <a:latin typeface="Cambria" panose="02040503050406030204" pitchFamily="18" charset="0"/>
              <a:ea typeface="Cambria" panose="02040503050406030204" pitchFamily="18" charset="0"/>
            </a:endParaRPr>
          </a:p>
        </p:txBody>
      </p:sp>
      <p:sp>
        <p:nvSpPr>
          <p:cNvPr id="30723" name="Symbol zastępczy zawartości 2"/>
          <p:cNvSpPr>
            <a:spLocks noGrp="1"/>
          </p:cNvSpPr>
          <p:nvPr>
            <p:ph idx="1"/>
          </p:nvPr>
        </p:nvSpPr>
        <p:spPr bwMode="auto">
          <a:xfrm>
            <a:off x="0" y="946150"/>
            <a:ext cx="9144000" cy="5410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Në këtë mënyrë kontrata duhet të sigurojë:</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Kontrollin e materialeve dhe të fabrikimit përpara përdorimit në vend (p.sh. testimi i salduesve, testimi i pavarur i materialeve);</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inspektimin e pajisjeve kryesore gjatë prodhimit dhe/ose para dërgimit në vend;</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ngritjen nga </a:t>
            </a:r>
            <a:r>
              <a:rPr lang="sq-AL" sz="2000" dirty="0" err="1" smtClean="0">
                <a:latin typeface="Cambria" panose="02040503050406030204" pitchFamily="18" charset="0"/>
                <a:ea typeface="Cambria" panose="02040503050406030204" pitchFamily="18" charset="0"/>
              </a:rPr>
              <a:t>kontraktori</a:t>
            </a:r>
            <a:r>
              <a:rPr lang="sq-AL" sz="2000" dirty="0" smtClean="0">
                <a:latin typeface="Cambria" panose="02040503050406030204" pitchFamily="18" charset="0"/>
                <a:ea typeface="Cambria" panose="02040503050406030204" pitchFamily="18" charset="0"/>
              </a:rPr>
              <a:t> të një sistemi të garantimit dhe kontrollit të cilësisë, me </a:t>
            </a:r>
            <a:r>
              <a:rPr lang="sq-AL" sz="2000" dirty="0" err="1" smtClean="0">
                <a:latin typeface="Cambria" panose="02040503050406030204" pitchFamily="18" charset="0"/>
                <a:ea typeface="Cambria" panose="02040503050406030204" pitchFamily="18" charset="0"/>
              </a:rPr>
              <a:t>auditime</a:t>
            </a:r>
            <a:r>
              <a:rPr lang="sq-AL" sz="2000" dirty="0" smtClean="0">
                <a:latin typeface="Cambria" panose="02040503050406030204" pitchFamily="18" charset="0"/>
                <a:ea typeface="Cambria" panose="02040503050406030204" pitchFamily="18" charset="0"/>
              </a:rPr>
              <a:t> nga autoriteti kontraktues/punëdhënësi, inxhinieri i tyre ose një palë e tretë e pavarur;</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kontrollin e projekteve nga autoriteti kontraktues/punëdhënësi, inxhinieri i tyre ose një palë e tretë e pavarur;</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autoritetin për autoritetin kontraktues/punëdhënësin për të refuzuar materialet ose fabrikimin me defekt para përfundimit të punëve, me kompetencën për të punësuar të tjerë për t'i korrigjuar defektet nëse </a:t>
            </a:r>
            <a:r>
              <a:rPr lang="sq-AL" sz="2000" dirty="0" err="1" smtClean="0">
                <a:latin typeface="Cambria" panose="02040503050406030204" pitchFamily="18" charset="0"/>
                <a:ea typeface="Cambria" panose="02040503050406030204" pitchFamily="18" charset="0"/>
              </a:rPr>
              <a:t>kontraktori</a:t>
            </a:r>
            <a:r>
              <a:rPr lang="sq-AL" sz="2000" dirty="0" smtClean="0">
                <a:latin typeface="Cambria" panose="02040503050406030204" pitchFamily="18" charset="0"/>
                <a:ea typeface="Cambria" panose="02040503050406030204" pitchFamily="18" charset="0"/>
              </a:rPr>
              <a:t> nuk e bën këtë Brenda një kohe të arsyeshme;</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kontrollin final të punimeve para marrjes së tyre në dorëzimit nga autoriteti kontraktues/punëdhënësi;</a:t>
            </a:r>
            <a:endParaRPr lang="en-US" sz="2000" dirty="0" smtClean="0">
              <a:latin typeface="Cambria" panose="02040503050406030204" pitchFamily="18" charset="0"/>
              <a:ea typeface="Cambria" panose="02040503050406030204" pitchFamily="18" charset="0"/>
            </a:endParaRPr>
          </a:p>
          <a:p>
            <a:pPr>
              <a:buNone/>
            </a:pPr>
            <a:endParaRPr lang="en-US" sz="2400" dirty="0" smtClean="0"/>
          </a:p>
          <a:p>
            <a:pPr>
              <a:buNone/>
            </a:pPr>
            <a:endParaRPr lang="en-US" sz="2800" dirty="0" smtClean="0"/>
          </a:p>
          <a:p>
            <a:pPr>
              <a:buNone/>
            </a:pPr>
            <a:endParaRPr lang="en-US" sz="2800" dirty="0" smtClean="0"/>
          </a:p>
          <a:p>
            <a:endParaRPr lang="en-US" sz="2800" b="1" u="sng" dirty="0" smtClean="0"/>
          </a:p>
          <a:p>
            <a:endParaRPr lang="en-US" sz="2800" b="1" u="sng" dirty="0"/>
          </a:p>
        </p:txBody>
      </p:sp>
      <p:sp>
        <p:nvSpPr>
          <p:cNvPr id="2" name="Footer Placeholder 1"/>
          <p:cNvSpPr>
            <a:spLocks noGrp="1"/>
          </p:cNvSpPr>
          <p:nvPr>
            <p:ph type="ftr" sz="quarter" idx="11"/>
          </p:nvPr>
        </p:nvSpPr>
        <p:spPr>
          <a:xfrm>
            <a:off x="1905000" y="6356350"/>
            <a:ext cx="41148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26</a:t>
            </a:fld>
            <a:endParaRPr lang="en-US"/>
          </a:p>
        </p:txBody>
      </p:sp>
    </p:spTree>
    <p:extLst>
      <p:ext uri="{BB962C8B-B14F-4D97-AF65-F5344CB8AC3E}">
        <p14:creationId xmlns:p14="http://schemas.microsoft.com/office/powerpoint/2010/main" val="36992697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533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sq-AL" sz="2800" b="1" dirty="0" smtClean="0">
                <a:solidFill>
                  <a:srgbClr val="002060"/>
                </a:solidFill>
                <a:latin typeface="Cambria" panose="02040503050406030204" pitchFamily="18" charset="0"/>
                <a:ea typeface="Cambria" panose="02040503050406030204" pitchFamily="18" charset="0"/>
              </a:rPr>
              <a:t>AFATET KOHORE</a:t>
            </a:r>
            <a:endParaRPr lang="en-US" sz="2800" b="1" dirty="0">
              <a:solidFill>
                <a:srgbClr val="002060"/>
              </a:solidFill>
              <a:latin typeface="Cambria" panose="02040503050406030204" pitchFamily="18" charset="0"/>
              <a:ea typeface="Cambria" panose="02040503050406030204" pitchFamily="18" charset="0"/>
            </a:endParaRPr>
          </a:p>
        </p:txBody>
      </p:sp>
      <p:sp>
        <p:nvSpPr>
          <p:cNvPr id="30723" name="Symbol zastępczy zawartości 2"/>
          <p:cNvSpPr>
            <a:spLocks noGrp="1"/>
          </p:cNvSpPr>
          <p:nvPr>
            <p:ph idx="1"/>
          </p:nvPr>
        </p:nvSpPr>
        <p:spPr bwMode="auto">
          <a:xfrm>
            <a:off x="0" y="990600"/>
            <a:ext cx="9144000" cy="5410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Tema </a:t>
            </a:r>
            <a:r>
              <a:rPr lang="sq-AL" sz="2000" b="1" dirty="0" smtClean="0">
                <a:latin typeface="Cambria" panose="02040503050406030204" pitchFamily="18" charset="0"/>
                <a:ea typeface="Cambria" panose="02040503050406030204" pitchFamily="18" charset="0"/>
              </a:rPr>
              <a:t>e </a:t>
            </a:r>
            <a:r>
              <a:rPr lang="sq-AL" sz="2000" b="1" dirty="0" smtClean="0">
                <a:solidFill>
                  <a:srgbClr val="FF0000"/>
                </a:solidFill>
                <a:latin typeface="Cambria" panose="02040503050406030204" pitchFamily="18" charset="0"/>
                <a:ea typeface="Cambria" panose="02040503050406030204" pitchFamily="18" charset="0"/>
              </a:rPr>
              <a:t>afateve kohore</a:t>
            </a:r>
            <a:r>
              <a:rPr lang="sq-AL" sz="2000" dirty="0" smtClean="0">
                <a:solidFill>
                  <a:srgbClr val="FF0000"/>
                </a:solidFill>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është zakonisht një nga tre çështjet me rëndësi themelore në një kontratë prokurimi, ku dy të tjerat janë </a:t>
            </a:r>
            <a:r>
              <a:rPr lang="sq-AL" sz="2000" b="1" dirty="0" smtClean="0">
                <a:solidFill>
                  <a:srgbClr val="FF0000"/>
                </a:solidFill>
                <a:latin typeface="Cambria" panose="02040503050406030204" pitchFamily="18" charset="0"/>
                <a:ea typeface="Cambria" panose="02040503050406030204" pitchFamily="18" charset="0"/>
              </a:rPr>
              <a:t>cilësia dhe çmimi</a:t>
            </a:r>
            <a:r>
              <a:rPr lang="sq-AL" sz="2000" dirty="0" smtClean="0">
                <a:solidFill>
                  <a:srgbClr val="FF0000"/>
                </a:solidFill>
                <a:latin typeface="Cambria" panose="02040503050406030204" pitchFamily="18" charset="0"/>
                <a:ea typeface="Cambria" panose="02040503050406030204" pitchFamily="18" charset="0"/>
              </a:rPr>
              <a:t>. </a:t>
            </a:r>
            <a:endParaRPr lang="en-US" sz="2000" dirty="0" smtClean="0">
              <a:solidFill>
                <a:srgbClr val="FF0000"/>
              </a:solidFill>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Është shumë e rëndësishme që kontrata ta trajtojë me kujdes çështjen e afateve kohore: </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se kur kontrata do të hyjë në fuqi, </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kur operatori ekonomik duhet të fillojë aktivitetin e tij, kur autoriteti kontraktues duhet të ndërmarrë veprimet e kërkuara prej tij, kur të kryhet dorëzimi, çfarë do të ndodhë në rast vonesash nga </a:t>
            </a:r>
            <a:endParaRPr lang="en-US" sz="2000" dirty="0" smtClean="0">
              <a:latin typeface="Cambria" panose="02040503050406030204" pitchFamily="18" charset="0"/>
              <a:ea typeface="Cambria" panose="02040503050406030204" pitchFamily="18" charset="0"/>
            </a:endParaRPr>
          </a:p>
          <a:p>
            <a:pPr marL="0" lvl="0" indent="0">
              <a:buNone/>
            </a:pP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a) </a:t>
            </a:r>
            <a:r>
              <a:rPr lang="sq-AL" sz="2000" u="sng" dirty="0" smtClean="0">
                <a:latin typeface="Cambria" panose="02040503050406030204" pitchFamily="18" charset="0"/>
                <a:ea typeface="Cambria" panose="02040503050406030204" pitchFamily="18" charset="0"/>
              </a:rPr>
              <a:t>autoriteti kontraktues</a:t>
            </a:r>
            <a:r>
              <a:rPr lang="sq-AL" sz="2000" dirty="0" smtClean="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ose </a:t>
            </a:r>
            <a:endParaRPr lang="en-US" sz="2000" dirty="0" smtClean="0">
              <a:latin typeface="Cambria" panose="02040503050406030204" pitchFamily="18" charset="0"/>
              <a:ea typeface="Cambria" panose="02040503050406030204" pitchFamily="18" charset="0"/>
            </a:endParaRPr>
          </a:p>
          <a:p>
            <a:pPr marL="0" lvl="0" indent="0">
              <a:buNone/>
            </a:pPr>
            <a:r>
              <a:rPr lang="sq-AL" sz="2000" dirty="0" smtClean="0">
                <a:latin typeface="Cambria" panose="02040503050406030204" pitchFamily="18" charset="0"/>
                <a:ea typeface="Cambria" panose="02040503050406030204" pitchFamily="18" charset="0"/>
              </a:rPr>
              <a:t>b) </a:t>
            </a:r>
            <a:r>
              <a:rPr lang="sq-AL" sz="2000" u="sng" dirty="0" smtClean="0">
                <a:latin typeface="Cambria" panose="02040503050406030204" pitchFamily="18" charset="0"/>
                <a:ea typeface="Cambria" panose="02040503050406030204" pitchFamily="18" charset="0"/>
              </a:rPr>
              <a:t>operatori ekonomik</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nëse do të ketë data afatesh të ndërmjetme që duhen përmbushur,</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 nëse do të vendoset në ngarkim pagesë për dëmet e shkaktuara nga vonesa në rast të mosarritjes së datave të afateve të ndërmjetme ose të datës së përfundimit dhe, nëse po, sa do të jetë pagesa dhe mbi çfarë baze;</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nëse do të ketë pagesa nxitëse për përfundimin para kohe.</a:t>
            </a:r>
            <a:endParaRPr lang="en-US" sz="2000" dirty="0" smtClean="0">
              <a:latin typeface="Cambria" panose="02040503050406030204" pitchFamily="18" charset="0"/>
              <a:ea typeface="Cambria" panose="02040503050406030204" pitchFamily="18" charset="0"/>
            </a:endParaRPr>
          </a:p>
          <a:p>
            <a:pPr lvl="0">
              <a:buNone/>
            </a:pPr>
            <a:endParaRPr lang="en-US" sz="1800" b="1" u="sng" dirty="0" smtClean="0">
              <a:solidFill>
                <a:srgbClr val="FF0000"/>
              </a:solidFill>
            </a:endParaRPr>
          </a:p>
          <a:p>
            <a:endParaRPr lang="en-US" sz="2800" b="1" u="sng" dirty="0"/>
          </a:p>
        </p:txBody>
      </p:sp>
      <p:sp>
        <p:nvSpPr>
          <p:cNvPr id="2" name="Footer Placeholder 1"/>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27</a:t>
            </a:fld>
            <a:endParaRPr lang="en-US"/>
          </a:p>
        </p:txBody>
      </p:sp>
    </p:spTree>
    <p:extLst>
      <p:ext uri="{BB962C8B-B14F-4D97-AF65-F5344CB8AC3E}">
        <p14:creationId xmlns:p14="http://schemas.microsoft.com/office/powerpoint/2010/main" val="1278007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0" y="0"/>
            <a:ext cx="9144000" cy="609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ÇMIMI DHE PAGESA</a:t>
            </a:r>
            <a:r>
              <a:rPr lang="en-US" sz="2800" b="1" dirty="0" smtClean="0">
                <a:solidFill>
                  <a:srgbClr val="002060"/>
                </a:solidFill>
                <a:latin typeface="Cambria" panose="02040503050406030204" pitchFamily="18" charset="0"/>
                <a:ea typeface="Cambria" panose="02040503050406030204" pitchFamily="18" charset="0"/>
              </a:rPr>
              <a:t/>
            </a:r>
            <a:br>
              <a:rPr lang="en-US" sz="2800" b="1" dirty="0" smtClean="0">
                <a:solidFill>
                  <a:srgbClr val="002060"/>
                </a:solidFill>
                <a:latin typeface="Cambria" panose="02040503050406030204" pitchFamily="18" charset="0"/>
                <a:ea typeface="Cambria" panose="02040503050406030204" pitchFamily="18" charset="0"/>
              </a:rPr>
            </a:br>
            <a:endParaRPr lang="en-US" sz="2800" b="1" dirty="0">
              <a:solidFill>
                <a:srgbClr val="002060"/>
              </a:solidFill>
              <a:latin typeface="Cambria" panose="02040503050406030204" pitchFamily="18" charset="0"/>
              <a:ea typeface="Cambria" panose="02040503050406030204" pitchFamily="18" charset="0"/>
            </a:endParaRPr>
          </a:p>
        </p:txBody>
      </p:sp>
      <p:sp>
        <p:nvSpPr>
          <p:cNvPr id="30723" name="Symbol zastępczy zawartości 2"/>
          <p:cNvSpPr>
            <a:spLocks noGrp="1"/>
          </p:cNvSpPr>
          <p:nvPr>
            <p:ph idx="1"/>
          </p:nvPr>
        </p:nvSpPr>
        <p:spPr bwMode="auto">
          <a:xfrm>
            <a:off x="0" y="609600"/>
            <a:ext cx="9144000" cy="6248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Çështja e tretë me rëndësi themelore në çdo kontratë prokurimi është sigurisht </a:t>
            </a:r>
            <a:r>
              <a:rPr lang="sq-AL" sz="2000" b="1" dirty="0" smtClean="0">
                <a:latin typeface="Cambria" panose="02040503050406030204" pitchFamily="18" charset="0"/>
                <a:ea typeface="Cambria" panose="02040503050406030204" pitchFamily="18" charset="0"/>
              </a:rPr>
              <a:t>çmimi, e lidhur me këtë, edhe mënyra e pagesës</a:t>
            </a:r>
            <a:r>
              <a:rPr lang="sq-AL" sz="2000" dirty="0" smtClean="0">
                <a:latin typeface="Cambria" panose="02040503050406030204" pitchFamily="18" charset="0"/>
                <a:ea typeface="Cambria" panose="02040503050406030204" pitchFamily="18" charset="0"/>
              </a:rPr>
              <a:t>. </a:t>
            </a:r>
            <a:endParaRPr lang="en-US"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Ndërmjet pyetjeve që hartuesi i kontratës duhet të marrë në shqyrtim janë:</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A do të bëhet një blerje e vetme apo një seri blerjesh?</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A do të ketë një çmim të vetëm total apo një seri çmimesh për njësi që do të aplikohen për sasinë aktuale të furnizuar?</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Çfarë mbulon çmimi (ose çmimet) aktuale? A ka përjashtime nga çmimi?</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Kush do të paguajë për transportin, sigurimin, taksat dhe tarifat e importit për mallrat e importuar?</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A do të ketë çmim (ose çmime) fikse për kohëzgjatjen e kontratës, apo do të ketë përshtatje duke marrë parasysh rritjet (ose uljet) e inflacionit? </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Nëse çmimet do të përshtaten, si do të përcaktohet përshtatja? </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A do të bëhet pagesa menjëherë pas dorëzimit apo brenda një periudhe të</a:t>
            </a:r>
            <a:endParaRPr lang="en-US" sz="2000" dirty="0" smtClean="0">
              <a:latin typeface="Cambria" panose="02040503050406030204" pitchFamily="18" charset="0"/>
              <a:ea typeface="Cambria" panose="02040503050406030204" pitchFamily="18" charset="0"/>
            </a:endParaRPr>
          </a:p>
          <a:p>
            <a:pPr>
              <a:buFont typeface="Wingdings" pitchFamily="2" charset="2"/>
              <a:buChar char="ü"/>
            </a:pPr>
            <a:r>
              <a:rPr lang="sq-AL" sz="2000" dirty="0" smtClean="0">
                <a:latin typeface="Cambria" panose="02040503050406030204" pitchFamily="18" charset="0"/>
                <a:ea typeface="Cambria" panose="02040503050406030204" pitchFamily="18" charset="0"/>
              </a:rPr>
              <a:t>përcaktuar pas dorëzimit?</a:t>
            </a:r>
            <a:endParaRPr lang="en-US" sz="2000" dirty="0" smtClean="0">
              <a:latin typeface="Cambria" panose="02040503050406030204" pitchFamily="18" charset="0"/>
              <a:ea typeface="Cambria" panose="02040503050406030204" pitchFamily="18" charset="0"/>
            </a:endParaRPr>
          </a:p>
          <a:p>
            <a:pPr>
              <a:buFont typeface="Wingdings" pitchFamily="2" charset="2"/>
              <a:buChar char="ü"/>
            </a:pPr>
            <a:r>
              <a:rPr lang="sq-AL" sz="2000" dirty="0" smtClean="0">
                <a:latin typeface="Cambria" panose="02040503050406030204" pitchFamily="18" charset="0"/>
                <a:ea typeface="Cambria" panose="02040503050406030204" pitchFamily="18" charset="0"/>
              </a:rPr>
              <a:t> A do të jetë pagesë paraprake, pagesa me faza (shpeshherë të quajtura “pagesa të përkohshme”) apo një pagesë të vetme? Si do të përcaktohen shumat e këtyre pagesave?</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endParaRPr lang="en-US" sz="2000" dirty="0" smtClean="0">
              <a:latin typeface="Cambria" panose="02040503050406030204" pitchFamily="18" charset="0"/>
              <a:ea typeface="Cambria" panose="02040503050406030204" pitchFamily="18" charset="0"/>
            </a:endParaRPr>
          </a:p>
          <a:p>
            <a:endParaRPr lang="en-US" sz="2800" dirty="0" smtClean="0"/>
          </a:p>
          <a:p>
            <a:endParaRPr lang="en-US" sz="2800" b="1" dirty="0">
              <a:solidFill>
                <a:srgbClr val="FF0000"/>
              </a:solidFill>
            </a:endParaRPr>
          </a:p>
        </p:txBody>
      </p:sp>
      <p:sp>
        <p:nvSpPr>
          <p:cNvPr id="2" name="Footer Placeholder 1"/>
          <p:cNvSpPr>
            <a:spLocks noGrp="1"/>
          </p:cNvSpPr>
          <p:nvPr>
            <p:ph type="ftr" sz="quarter" idx="11"/>
          </p:nvPr>
        </p:nvSpPr>
        <p:spPr>
          <a:xfrm>
            <a:off x="3124200" y="6553200"/>
            <a:ext cx="4191000" cy="304800"/>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28</a:t>
            </a:fld>
            <a:endParaRPr lang="en-US"/>
          </a:p>
        </p:txBody>
      </p:sp>
    </p:spTree>
    <p:extLst>
      <p:ext uri="{BB962C8B-B14F-4D97-AF65-F5344CB8AC3E}">
        <p14:creationId xmlns:p14="http://schemas.microsoft.com/office/powerpoint/2010/main" val="42024905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b="1" dirty="0" smtClean="0">
                <a:solidFill>
                  <a:srgbClr val="002060"/>
                </a:solidFill>
                <a:latin typeface="Cambria" panose="02040503050406030204" pitchFamily="18" charset="0"/>
                <a:ea typeface="Cambria" panose="02040503050406030204" pitchFamily="18" charset="0"/>
              </a:rPr>
              <a:t> </a:t>
            </a:r>
            <a:r>
              <a:rPr lang="sq-AL" sz="2800" b="1" dirty="0" smtClean="0">
                <a:solidFill>
                  <a:srgbClr val="002060"/>
                </a:solidFill>
                <a:latin typeface="Cambria" panose="02040503050406030204" pitchFamily="18" charset="0"/>
                <a:ea typeface="Cambria" panose="02040503050406030204" pitchFamily="18" charset="0"/>
              </a:rPr>
              <a:t>DËMTIMI DHE LËNDIMI</a:t>
            </a:r>
            <a:r>
              <a:rPr lang="en-US" sz="2800" b="1" dirty="0" smtClean="0">
                <a:solidFill>
                  <a:srgbClr val="002060"/>
                </a:solidFill>
                <a:latin typeface="Cambria" panose="02040503050406030204" pitchFamily="18" charset="0"/>
                <a:ea typeface="Cambria" panose="02040503050406030204" pitchFamily="18" charset="0"/>
              </a:rPr>
              <a:t/>
            </a:r>
            <a:br>
              <a:rPr lang="en-US" sz="2800" b="1" dirty="0" smtClean="0">
                <a:solidFill>
                  <a:srgbClr val="002060"/>
                </a:solidFill>
                <a:latin typeface="Cambria" panose="02040503050406030204" pitchFamily="18" charset="0"/>
                <a:ea typeface="Cambria" panose="02040503050406030204" pitchFamily="18" charset="0"/>
              </a:rPr>
            </a:br>
            <a:endParaRPr lang="en-US" sz="2800" b="1" dirty="0">
              <a:solidFill>
                <a:srgbClr val="002060"/>
              </a:solidFill>
              <a:latin typeface="Cambria" panose="02040503050406030204" pitchFamily="18" charset="0"/>
              <a:ea typeface="Cambria" panose="02040503050406030204" pitchFamily="18" charset="0"/>
            </a:endParaRPr>
          </a:p>
        </p:txBody>
      </p:sp>
      <p:sp>
        <p:nvSpPr>
          <p:cNvPr id="30723" name="Symbol zastępczy zawartości 2"/>
          <p:cNvSpPr>
            <a:spLocks noGrp="1"/>
          </p:cNvSpPr>
          <p:nvPr>
            <p:ph idx="1"/>
          </p:nvPr>
        </p:nvSpPr>
        <p:spPr bwMode="auto">
          <a:xfrm>
            <a:off x="0" y="914400"/>
            <a:ext cx="9144000" cy="5943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Një tjetër sferë e riskut që duhet të merret në konsideratë nga hartuesi i kontratës është ai </a:t>
            </a:r>
            <a:r>
              <a:rPr lang="en-US" sz="2000" dirty="0" err="1" smtClean="0">
                <a:latin typeface="Cambria" panose="02040503050406030204" pitchFamily="18" charset="0"/>
                <a:ea typeface="Cambria" panose="02040503050406030204" pitchFamily="18" charset="0"/>
              </a:rPr>
              <a:t>i</a:t>
            </a:r>
            <a:r>
              <a:rPr lang="sq-AL" sz="2000" dirty="0" smtClean="0">
                <a:latin typeface="Cambria" panose="02040503050406030204" pitchFamily="18" charset="0"/>
                <a:ea typeface="Cambria" panose="02040503050406030204" pitchFamily="18" charset="0"/>
              </a:rPr>
              <a:t> dëmtimit lidhur me një kontratë për furnizime mallrash, hartuesi i kontratës duhet të vlerësojë riskun e dëmtimit të mallrave gjatë transportit, r</a:t>
            </a:r>
            <a:r>
              <a:rPr lang="sq-AL" sz="2000" b="1" dirty="0" smtClean="0">
                <a:latin typeface="Cambria" panose="02040503050406030204" pitchFamily="18" charset="0"/>
                <a:ea typeface="Cambria" panose="02040503050406030204" pitchFamily="18" charset="0"/>
              </a:rPr>
              <a:t>iskun e dëmeve mjedisore dhe riskun e lëndimit të atyre që përdorin produktet e furnizuara.</a:t>
            </a:r>
            <a:endParaRPr lang="en-US" sz="2000" b="1"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Lidhur me një kontratë për punë civile, ata duhet të vlerësojnë </a:t>
            </a:r>
            <a:r>
              <a:rPr lang="sq-AL" sz="2000" b="1" dirty="0" smtClean="0">
                <a:latin typeface="Cambria" panose="02040503050406030204" pitchFamily="18" charset="0"/>
                <a:ea typeface="Cambria" panose="02040503050406030204" pitchFamily="18" charset="0"/>
              </a:rPr>
              <a:t>riskun e dëmtimeve të pronave të palëve te  treta </a:t>
            </a:r>
            <a:r>
              <a:rPr lang="sq-AL" sz="2000" dirty="0" smtClean="0">
                <a:latin typeface="Cambria" panose="02040503050406030204" pitchFamily="18" charset="0"/>
                <a:ea typeface="Cambria" panose="02040503050406030204" pitchFamily="18" charset="0"/>
              </a:rPr>
              <a:t>si rezultat i zbatimit të punimeve.</a:t>
            </a:r>
          </a:p>
          <a:p>
            <a:r>
              <a:rPr lang="sq-AL" sz="2000" dirty="0" smtClean="0">
                <a:latin typeface="Cambria" panose="02040503050406030204" pitchFamily="18" charset="0"/>
                <a:ea typeface="Cambria" panose="02040503050406030204" pitchFamily="18" charset="0"/>
              </a:rPr>
              <a:t>Një </a:t>
            </a:r>
            <a:r>
              <a:rPr lang="sq-AL" sz="2000" dirty="0">
                <a:latin typeface="Cambria" panose="02040503050406030204" pitchFamily="18" charset="0"/>
                <a:ea typeface="Cambria" panose="02040503050406030204" pitchFamily="18" charset="0"/>
              </a:rPr>
              <a:t>autoritet kontraktues duhet të shqetësohet për riskun që operatori ekonomik nuk arrin të </a:t>
            </a:r>
            <a:r>
              <a:rPr lang="sq-AL" sz="2000" dirty="0" smtClean="0">
                <a:latin typeface="Cambria" panose="02040503050406030204" pitchFamily="18" charset="0"/>
                <a:ea typeface="Cambria" panose="02040503050406030204" pitchFamily="18" charset="0"/>
              </a:rPr>
              <a:t>përmbushë.</a:t>
            </a:r>
            <a:endParaRPr lang="en-US" sz="2000" dirty="0">
              <a:latin typeface="Cambria" panose="02040503050406030204" pitchFamily="18" charset="0"/>
              <a:ea typeface="Cambria" panose="02040503050406030204" pitchFamily="18" charset="0"/>
            </a:endParaRPr>
          </a:p>
          <a:p>
            <a:r>
              <a:rPr lang="sq-AL" sz="2000" b="1" i="1" dirty="0" smtClean="0">
                <a:latin typeface="Cambria" panose="02040503050406030204" pitchFamily="18" charset="0"/>
                <a:ea typeface="Cambria" panose="02040503050406030204" pitchFamily="18" charset="0"/>
              </a:rPr>
              <a:t>Në </a:t>
            </a:r>
            <a:r>
              <a:rPr lang="sq-AL" sz="2000" b="1" i="1" dirty="0">
                <a:latin typeface="Cambria" panose="02040503050406030204" pitchFamily="18" charset="0"/>
                <a:ea typeface="Cambria" panose="02040503050406030204" pitchFamily="18" charset="0"/>
              </a:rPr>
              <a:t>spektrin e masave në dispozicion të hartuesit përfshihen:</a:t>
            </a:r>
            <a:endParaRPr lang="en-US" sz="2000" dirty="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 </a:t>
            </a:r>
            <a:r>
              <a:rPr lang="sq-AL" sz="2000" i="1" dirty="0">
                <a:latin typeface="Cambria" panose="02040503050406030204" pitchFamily="18" charset="0"/>
                <a:ea typeface="Cambria" panose="02040503050406030204" pitchFamily="18" charset="0"/>
              </a:rPr>
              <a:t>Sigurimi i ofertës </a:t>
            </a:r>
            <a:endParaRPr lang="en-US" sz="2000" i="1" dirty="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i="1" dirty="0" err="1">
                <a:latin typeface="Cambria" panose="02040503050406030204" pitchFamily="18" charset="0"/>
                <a:ea typeface="Cambria" panose="02040503050406030204" pitchFamily="18" charset="0"/>
              </a:rPr>
              <a:t>Garancioni</a:t>
            </a:r>
            <a:r>
              <a:rPr lang="sq-AL" sz="2000" i="1" dirty="0">
                <a:latin typeface="Cambria" panose="02040503050406030204" pitchFamily="18" charset="0"/>
                <a:ea typeface="Cambria" panose="02040503050406030204" pitchFamily="18" charset="0"/>
              </a:rPr>
              <a:t> i pagesës paraprake</a:t>
            </a:r>
            <a:endParaRPr lang="en-US" sz="2000" i="1" dirty="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i="1" dirty="0">
                <a:latin typeface="Cambria" panose="02040503050406030204" pitchFamily="18" charset="0"/>
                <a:ea typeface="Cambria" panose="02040503050406030204" pitchFamily="18" charset="0"/>
              </a:rPr>
              <a:t>Sigurimi i kontratës</a:t>
            </a:r>
            <a:endParaRPr lang="en-US" sz="2000" i="1" dirty="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i="1" dirty="0">
                <a:latin typeface="Cambria" panose="02040503050406030204" pitchFamily="18" charset="0"/>
                <a:ea typeface="Cambria" panose="02040503050406030204" pitchFamily="18" charset="0"/>
              </a:rPr>
              <a:t>Dëmet nga vonesa </a:t>
            </a:r>
            <a:endParaRPr lang="en-US" sz="2000" i="1" dirty="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i="1" dirty="0">
                <a:latin typeface="Cambria" panose="02040503050406030204" pitchFamily="18" charset="0"/>
                <a:ea typeface="Cambria" panose="02040503050406030204" pitchFamily="18" charset="0"/>
              </a:rPr>
              <a:t>E drejta e pezullimit të zbatimit </a:t>
            </a:r>
            <a:endParaRPr lang="en-US" sz="2000" i="1" dirty="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i="1" dirty="0">
                <a:latin typeface="Cambria" panose="02040503050406030204" pitchFamily="18" charset="0"/>
                <a:ea typeface="Cambria" panose="02040503050406030204" pitchFamily="18" charset="0"/>
              </a:rPr>
              <a:t>Dispozitat e ndërprerjes </a:t>
            </a:r>
            <a:endParaRPr lang="en-US" sz="2000" i="1" dirty="0">
              <a:latin typeface="Cambria" panose="02040503050406030204" pitchFamily="18" charset="0"/>
              <a:ea typeface="Cambria" panose="02040503050406030204" pitchFamily="18" charset="0"/>
            </a:endParaRPr>
          </a:p>
          <a:p>
            <a:pPr marL="0" indent="0">
              <a:buNone/>
            </a:pPr>
            <a:endParaRPr lang="en-US" sz="2000" dirty="0" smtClean="0">
              <a:latin typeface="Cambria" panose="02040503050406030204" pitchFamily="18" charset="0"/>
              <a:ea typeface="Cambria" panose="02040503050406030204" pitchFamily="18" charset="0"/>
            </a:endParaRPr>
          </a:p>
          <a:p>
            <a:endParaRPr lang="en-US" sz="2800" dirty="0" smtClean="0"/>
          </a:p>
        </p:txBody>
      </p:sp>
      <p:sp>
        <p:nvSpPr>
          <p:cNvPr id="2" name="Footer Placeholder 1"/>
          <p:cNvSpPr>
            <a:spLocks noGrp="1"/>
          </p:cNvSpPr>
          <p:nvPr>
            <p:ph type="ftr" sz="quarter" idx="11"/>
          </p:nvPr>
        </p:nvSpPr>
        <p:spPr>
          <a:xfrm>
            <a:off x="3352800" y="6356350"/>
            <a:ext cx="44196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29</a:t>
            </a:fld>
            <a:endParaRPr lang="en-US"/>
          </a:p>
        </p:txBody>
      </p:sp>
    </p:spTree>
    <p:extLst>
      <p:ext uri="{BB962C8B-B14F-4D97-AF65-F5344CB8AC3E}">
        <p14:creationId xmlns:p14="http://schemas.microsoft.com/office/powerpoint/2010/main" val="38756136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a:solidFill>
                  <a:srgbClr val="002060"/>
                </a:solidFill>
                <a:latin typeface="Cambria" panose="02040503050406030204" pitchFamily="18" charset="0"/>
                <a:ea typeface="Cambria" panose="02040503050406030204" pitchFamily="18" charset="0"/>
              </a:rPr>
              <a:t>Menaxhimi i Kontratës</a:t>
            </a:r>
            <a:endParaRPr lang="sq-AL" sz="2800" b="1" dirty="0">
              <a:solidFill>
                <a:srgbClr val="002060"/>
              </a:solidFill>
            </a:endParaRPr>
          </a:p>
        </p:txBody>
      </p:sp>
      <p:sp>
        <p:nvSpPr>
          <p:cNvPr id="3" name="Content Placeholder 2"/>
          <p:cNvSpPr>
            <a:spLocks noGrp="1"/>
          </p:cNvSpPr>
          <p:nvPr>
            <p:ph idx="1"/>
          </p:nvPr>
        </p:nvSpPr>
        <p:spPr>
          <a:xfrm>
            <a:off x="0" y="914400"/>
            <a:ext cx="9144000" cy="5943600"/>
          </a:xfrm>
        </p:spPr>
        <p:txBody>
          <a:bodyPr/>
          <a:lstStyle/>
          <a:p>
            <a:r>
              <a:rPr lang="sq-AL" sz="2000" b="1" dirty="0">
                <a:latin typeface="Cambria" panose="02040503050406030204" pitchFamily="18" charset="0"/>
                <a:ea typeface="Cambria" panose="02040503050406030204" pitchFamily="18" charset="0"/>
              </a:rPr>
              <a:t>Menaxhimi i Kontratës </a:t>
            </a:r>
            <a:r>
              <a:rPr lang="sq-AL" sz="2000" dirty="0">
                <a:latin typeface="Cambria" panose="02040503050406030204" pitchFamily="18" charset="0"/>
                <a:ea typeface="Cambria" panose="02040503050406030204" pitchFamily="18" charset="0"/>
              </a:rPr>
              <a:t>– i referohet administrimit të implementimit të kontratave nga ana e autoritetit kontraktues nëpërmjet modulit për menaxhim të kontratave në sistemit të prokurimit elektronik. Të gjithë zyrtarët/ personat e </a:t>
            </a:r>
            <a:r>
              <a:rPr lang="sq-AL" sz="2000" dirty="0" smtClean="0">
                <a:latin typeface="Cambria" panose="02040503050406030204" pitchFamily="18" charset="0"/>
                <a:ea typeface="Cambria" panose="02040503050406030204" pitchFamily="18" charset="0"/>
              </a:rPr>
              <a:t>caktuar/emëruar </a:t>
            </a:r>
            <a:r>
              <a:rPr lang="sq-AL" sz="2000" dirty="0">
                <a:latin typeface="Cambria" panose="02040503050406030204" pitchFamily="18" charset="0"/>
                <a:ea typeface="Cambria" panose="02040503050406030204" pitchFamily="18" charset="0"/>
              </a:rPr>
              <a:t>si menaxherë të kontratës si nga ana e AK dhe OE duhet të bëjnë administrimin dhe menaxhimin e implementimit të kontratave në pajtim me manualet për përdorim të modulit për menaxhim të </a:t>
            </a:r>
            <a:r>
              <a:rPr lang="sq-AL" sz="2000" dirty="0" smtClean="0">
                <a:latin typeface="Cambria" panose="02040503050406030204" pitchFamily="18" charset="0"/>
                <a:ea typeface="Cambria" panose="02040503050406030204" pitchFamily="18" charset="0"/>
              </a:rPr>
              <a:t>kontratës</a:t>
            </a:r>
            <a:r>
              <a:rPr lang="sq-AL" sz="2000" dirty="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në </a:t>
            </a:r>
          </a:p>
          <a:p>
            <a:pPr marL="0" indent="0">
              <a:buNone/>
            </a:pPr>
            <a:r>
              <a:rPr lang="sq-AL" sz="2000" dirty="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      e- prokurim. </a:t>
            </a:r>
          </a:p>
          <a:p>
            <a:pPr marL="0" indent="0">
              <a:buNone/>
            </a:pPr>
            <a:endParaRPr lang="sq-AL" sz="2000" dirty="0" smtClean="0">
              <a:latin typeface="Cambria" panose="02040503050406030204" pitchFamily="18" charset="0"/>
              <a:ea typeface="Cambria" panose="02040503050406030204" pitchFamily="18" charset="0"/>
            </a:endParaRPr>
          </a:p>
          <a:p>
            <a:r>
              <a:rPr lang="sq-AL" sz="2000" b="1" dirty="0">
                <a:latin typeface="Cambria" panose="02040503050406030204" pitchFamily="18" charset="0"/>
                <a:ea typeface="Cambria" panose="02040503050406030204" pitchFamily="18" charset="0"/>
              </a:rPr>
              <a:t>Vlerësimi i </a:t>
            </a:r>
            <a:r>
              <a:rPr lang="sq-AL" sz="2000" b="1" dirty="0" err="1">
                <a:latin typeface="Cambria" panose="02040503050406030204" pitchFamily="18" charset="0"/>
                <a:ea typeface="Cambria" panose="02040503050406030204" pitchFamily="18" charset="0"/>
              </a:rPr>
              <a:t>përformancës</a:t>
            </a:r>
            <a:r>
              <a:rPr lang="sq-AL" sz="2000" b="1" dirty="0">
                <a:latin typeface="Cambria" panose="02040503050406030204" pitchFamily="18" charset="0"/>
                <a:ea typeface="Cambria" panose="02040503050406030204" pitchFamily="18" charset="0"/>
              </a:rPr>
              <a:t> </a:t>
            </a:r>
            <a:r>
              <a:rPr lang="sq-AL" sz="2000" b="1" dirty="0" smtClean="0">
                <a:latin typeface="Cambria" panose="02040503050406030204" pitchFamily="18" charset="0"/>
                <a:ea typeface="Cambria" panose="02040503050406030204" pitchFamily="18" charset="0"/>
              </a:rPr>
              <a:t>së </a:t>
            </a:r>
            <a:r>
              <a:rPr lang="sq-AL" sz="2000" b="1" dirty="0">
                <a:latin typeface="Cambria" panose="02040503050406030204" pitchFamily="18" charset="0"/>
                <a:ea typeface="Cambria" panose="02040503050406030204" pitchFamily="18" charset="0"/>
              </a:rPr>
              <a:t>kontraktuesve </a:t>
            </a:r>
            <a:r>
              <a:rPr lang="sq-AL" sz="2000" dirty="0">
                <a:latin typeface="Cambria" panose="02040503050406030204" pitchFamily="18" charset="0"/>
                <a:ea typeface="Cambria" panose="02040503050406030204" pitchFamily="18" charset="0"/>
              </a:rPr>
              <a:t>– i referohet vlerësimit të </a:t>
            </a:r>
            <a:r>
              <a:rPr lang="sq-AL" sz="2000" dirty="0" err="1">
                <a:latin typeface="Cambria" panose="02040503050406030204" pitchFamily="18" charset="0"/>
                <a:ea typeface="Cambria" panose="02040503050406030204" pitchFamily="18" charset="0"/>
              </a:rPr>
              <a:t>përformancës</a:t>
            </a:r>
            <a:r>
              <a:rPr lang="sq-AL" sz="2000" dirty="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së </a:t>
            </a:r>
            <a:r>
              <a:rPr lang="sq-AL" sz="2000" dirty="0" err="1">
                <a:latin typeface="Cambria" panose="02040503050406030204" pitchFamily="18" charset="0"/>
                <a:ea typeface="Cambria" panose="02040503050406030204" pitchFamily="18" charset="0"/>
              </a:rPr>
              <a:t>kontraktueve</a:t>
            </a:r>
            <a:r>
              <a:rPr lang="sq-AL" sz="2000" dirty="0">
                <a:latin typeface="Cambria" panose="02040503050406030204" pitchFamily="18" charset="0"/>
                <a:ea typeface="Cambria" panose="02040503050406030204" pitchFamily="18" charset="0"/>
              </a:rPr>
              <a:t> gjatë implementimit të kontratave publike dhe kontratave kornizë. Vlerësimi i </a:t>
            </a:r>
            <a:r>
              <a:rPr lang="sq-AL" sz="2000" dirty="0" err="1">
                <a:latin typeface="Cambria" panose="02040503050406030204" pitchFamily="18" charset="0"/>
                <a:ea typeface="Cambria" panose="02040503050406030204" pitchFamily="18" charset="0"/>
              </a:rPr>
              <a:t>përformancës</a:t>
            </a:r>
            <a:r>
              <a:rPr lang="sq-AL" sz="2000" dirty="0">
                <a:latin typeface="Cambria" panose="02040503050406030204" pitchFamily="18" charset="0"/>
                <a:ea typeface="Cambria" panose="02040503050406030204" pitchFamily="18" charset="0"/>
              </a:rPr>
              <a:t> së kontraktuesve do të behet: i) në sistem të prokurimit elektronik nëpërmjet modulit për vlerësim të </a:t>
            </a:r>
            <a:r>
              <a:rPr lang="sq-AL" sz="2000" dirty="0" err="1">
                <a:latin typeface="Cambria" panose="02040503050406030204" pitchFamily="18" charset="0"/>
                <a:ea typeface="Cambria" panose="02040503050406030204" pitchFamily="18" charset="0"/>
              </a:rPr>
              <a:t>përformancës</a:t>
            </a:r>
            <a:r>
              <a:rPr lang="sq-AL" sz="2000" dirty="0">
                <a:latin typeface="Cambria" panose="02040503050406030204" pitchFamily="18" charset="0"/>
                <a:ea typeface="Cambria" panose="02040503050406030204" pitchFamily="18" charset="0"/>
              </a:rPr>
              <a:t> së </a:t>
            </a:r>
            <a:r>
              <a:rPr lang="sq-AL" sz="2000" dirty="0" err="1">
                <a:latin typeface="Cambria" panose="02040503050406030204" pitchFamily="18" charset="0"/>
                <a:ea typeface="Cambria" panose="02040503050406030204" pitchFamily="18" charset="0"/>
              </a:rPr>
              <a:t>kontraktueve</a:t>
            </a:r>
            <a:r>
              <a:rPr lang="sq-AL" sz="2000" dirty="0">
                <a:latin typeface="Cambria" panose="02040503050406030204" pitchFamily="18" charset="0"/>
                <a:ea typeface="Cambria" panose="02040503050406030204" pitchFamily="18" charset="0"/>
              </a:rPr>
              <a:t>; </a:t>
            </a:r>
            <a:r>
              <a:rPr lang="sq-AL" sz="2000" dirty="0" err="1">
                <a:latin typeface="Cambria" panose="02040503050406030204" pitchFamily="18" charset="0"/>
                <a:ea typeface="Cambria" panose="02040503050406030204" pitchFamily="18" charset="0"/>
              </a:rPr>
              <a:t>ii</a:t>
            </a:r>
            <a:r>
              <a:rPr lang="sq-AL" sz="2000" dirty="0">
                <a:latin typeface="Cambria" panose="02040503050406030204" pitchFamily="18" charset="0"/>
                <a:ea typeface="Cambria" panose="02040503050406030204" pitchFamily="18" charset="0"/>
              </a:rPr>
              <a:t>) nga menaxherët e kontratës dhe </a:t>
            </a:r>
            <a:r>
              <a:rPr lang="sq-AL" sz="2000" dirty="0" err="1">
                <a:latin typeface="Cambria" panose="02040503050406030204" pitchFamily="18" charset="0"/>
                <a:ea typeface="Cambria" panose="02040503050406030204" pitchFamily="18" charset="0"/>
              </a:rPr>
              <a:t>mbikqyrësi</a:t>
            </a:r>
            <a:r>
              <a:rPr lang="sq-AL" sz="2000" dirty="0">
                <a:latin typeface="Cambria" panose="02040503050406030204" pitchFamily="18" charset="0"/>
                <a:ea typeface="Cambria" panose="02040503050406030204" pitchFamily="18" charset="0"/>
              </a:rPr>
              <a:t> i drejtpërdrejtë i menaxherit të kontratës, dhe </a:t>
            </a:r>
            <a:r>
              <a:rPr lang="sq-AL" sz="2000" dirty="0" err="1">
                <a:latin typeface="Cambria" panose="02040503050406030204" pitchFamily="18" charset="0"/>
                <a:ea typeface="Cambria" panose="02040503050406030204" pitchFamily="18" charset="0"/>
              </a:rPr>
              <a:t>iii</a:t>
            </a:r>
            <a:r>
              <a:rPr lang="sq-AL" sz="2000" dirty="0">
                <a:latin typeface="Cambria" panose="02040503050406030204" pitchFamily="18" charset="0"/>
                <a:ea typeface="Cambria" panose="02040503050406030204" pitchFamily="18" charset="0"/>
              </a:rPr>
              <a:t>) në pajtim me manualet për përdorim të modulit për vlerësim të </a:t>
            </a:r>
            <a:r>
              <a:rPr lang="sq-AL" sz="2000" dirty="0" err="1">
                <a:latin typeface="Cambria" panose="02040503050406030204" pitchFamily="18" charset="0"/>
                <a:ea typeface="Cambria" panose="02040503050406030204" pitchFamily="18" charset="0"/>
              </a:rPr>
              <a:t>përformancës</a:t>
            </a:r>
            <a:r>
              <a:rPr lang="sq-AL" sz="2000" dirty="0">
                <a:latin typeface="Cambria" panose="02040503050406030204" pitchFamily="18" charset="0"/>
                <a:ea typeface="Cambria" panose="02040503050406030204" pitchFamily="18" charset="0"/>
              </a:rPr>
              <a:t> së </a:t>
            </a:r>
            <a:r>
              <a:rPr lang="sq-AL" sz="2000" dirty="0" err="1">
                <a:latin typeface="Cambria" panose="02040503050406030204" pitchFamily="18" charset="0"/>
                <a:ea typeface="Cambria" panose="02040503050406030204" pitchFamily="18" charset="0"/>
              </a:rPr>
              <a:t>kontraktueve</a:t>
            </a:r>
            <a:r>
              <a:rPr lang="sq-AL" sz="2000" dirty="0">
                <a:latin typeface="Cambria" panose="02040503050406030204" pitchFamily="18" charset="0"/>
                <a:ea typeface="Cambria" panose="02040503050406030204" pitchFamily="18" charset="0"/>
              </a:rPr>
              <a:t> dhe kritereve të vlerësimit.</a:t>
            </a:r>
          </a:p>
        </p:txBody>
      </p:sp>
      <p:sp>
        <p:nvSpPr>
          <p:cNvPr id="4" name="Footer Placeholder 3"/>
          <p:cNvSpPr>
            <a:spLocks noGrp="1"/>
          </p:cNvSpPr>
          <p:nvPr>
            <p:ph type="ftr" sz="quarter" idx="11"/>
          </p:nvPr>
        </p:nvSpPr>
        <p:spPr>
          <a:xfrm>
            <a:off x="3124200" y="6356350"/>
            <a:ext cx="4191000" cy="365125"/>
          </a:xfrm>
        </p:spPr>
        <p:txBody>
          <a:bodyPr/>
          <a:lstStyle/>
          <a:p>
            <a:r>
              <a:rPr lang="en-US" dirty="0" err="1" smtClean="0"/>
              <a:t>Departamenti</a:t>
            </a:r>
            <a:r>
              <a:rPr lang="en-US" dirty="0" smtClean="0"/>
              <a:t> per Trajnime / KRPP</a:t>
            </a:r>
            <a:endParaRPr lang="en-US" dirty="0"/>
          </a:p>
        </p:txBody>
      </p:sp>
    </p:spTree>
    <p:extLst>
      <p:ext uri="{BB962C8B-B14F-4D97-AF65-F5344CB8AC3E}">
        <p14:creationId xmlns:p14="http://schemas.microsoft.com/office/powerpoint/2010/main" val="35251639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b="1" dirty="0" smtClean="0">
                <a:solidFill>
                  <a:srgbClr val="002060"/>
                </a:solidFill>
                <a:latin typeface="Cambria" panose="02040503050406030204" pitchFamily="18" charset="0"/>
                <a:ea typeface="Cambria" panose="02040503050406030204" pitchFamily="18" charset="0"/>
              </a:rPr>
              <a:t> </a:t>
            </a:r>
            <a:r>
              <a:rPr lang="sq-AL" sz="2800" b="1" dirty="0" smtClean="0">
                <a:solidFill>
                  <a:srgbClr val="002060"/>
                </a:solidFill>
                <a:latin typeface="Cambria" panose="02040503050406030204" pitchFamily="18" charset="0"/>
                <a:ea typeface="Cambria" panose="02040503050406030204" pitchFamily="18" charset="0"/>
              </a:rPr>
              <a:t>“KLAUZOLAT STANDARDE”</a:t>
            </a:r>
            <a:endParaRPr lang="en-US" sz="2800" b="1" dirty="0">
              <a:solidFill>
                <a:srgbClr val="002060"/>
              </a:solidFill>
              <a:latin typeface="Cambria" panose="02040503050406030204" pitchFamily="18" charset="0"/>
              <a:ea typeface="Cambria" panose="02040503050406030204" pitchFamily="18" charset="0"/>
            </a:endParaRPr>
          </a:p>
        </p:txBody>
      </p:sp>
      <p:sp>
        <p:nvSpPr>
          <p:cNvPr id="30723" name="Symbol zastępczy zawartości 2"/>
          <p:cNvSpPr>
            <a:spLocks noGrp="1"/>
          </p:cNvSpPr>
          <p:nvPr>
            <p:ph idx="1"/>
          </p:nvPr>
        </p:nvSpPr>
        <p:spPr bwMode="auto">
          <a:xfrm>
            <a:off x="0" y="1066800"/>
            <a:ext cx="9144000" cy="5181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Një numër çështjesh të tjera me natyrë ligjore që shpesh përfshihen në kontratat tregtare njihen bashkërisht si “</a:t>
            </a:r>
            <a:r>
              <a:rPr lang="sq-AL" sz="2000" dirty="0" smtClean="0">
                <a:solidFill>
                  <a:srgbClr val="FF0000"/>
                </a:solidFill>
                <a:latin typeface="Cambria" panose="02040503050406030204" pitchFamily="18" charset="0"/>
                <a:ea typeface="Cambria" panose="02040503050406030204" pitchFamily="18" charset="0"/>
              </a:rPr>
              <a:t>klauzolat standarde”.</a:t>
            </a:r>
            <a:endParaRPr lang="en-US" sz="2000" dirty="0" smtClean="0">
              <a:solidFill>
                <a:srgbClr val="FF0000"/>
              </a:solidFill>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 Ato synojnë të kufizojnë riskun e mosmarrëveshjeve të ardhshme dhe përfshijnë çështje të tilla si:</a:t>
            </a:r>
            <a:endParaRPr lang="en-US" sz="2000" dirty="0" smtClean="0">
              <a:latin typeface="Cambria" panose="02040503050406030204" pitchFamily="18" charset="0"/>
              <a:ea typeface="Cambria" panose="02040503050406030204" pitchFamily="18" charset="0"/>
            </a:endParaRPr>
          </a:p>
          <a:p>
            <a:pPr>
              <a:buFont typeface="Courier New" pitchFamily="49" charset="0"/>
              <a:buChar char="o"/>
            </a:pPr>
            <a:r>
              <a:rPr lang="sq-AL" sz="2000" b="1" i="1" dirty="0" smtClean="0">
                <a:latin typeface="Cambria" panose="02040503050406030204" pitchFamily="18" charset="0"/>
                <a:ea typeface="Cambria" panose="02040503050406030204" pitchFamily="18" charset="0"/>
              </a:rPr>
              <a:t>Ligji i kontratës</a:t>
            </a:r>
            <a:r>
              <a:rPr lang="sq-AL" sz="2000" i="1" dirty="0" smtClean="0">
                <a:latin typeface="Cambria" panose="02040503050406030204" pitchFamily="18" charset="0"/>
                <a:ea typeface="Cambria" panose="02040503050406030204" pitchFamily="18" charset="0"/>
              </a:rPr>
              <a:t> </a:t>
            </a:r>
            <a:endParaRPr lang="en-US" sz="2000" i="1" dirty="0" smtClean="0">
              <a:latin typeface="Cambria" panose="02040503050406030204" pitchFamily="18" charset="0"/>
              <a:ea typeface="Cambria" panose="02040503050406030204" pitchFamily="18" charset="0"/>
            </a:endParaRPr>
          </a:p>
          <a:p>
            <a:pPr>
              <a:buFont typeface="Courier New" pitchFamily="49" charset="0"/>
              <a:buChar char="o"/>
            </a:pPr>
            <a:r>
              <a:rPr lang="sq-AL" sz="2000" b="1" i="1" dirty="0" smtClean="0">
                <a:latin typeface="Cambria" panose="02040503050406030204" pitchFamily="18" charset="0"/>
                <a:ea typeface="Cambria" panose="02040503050406030204" pitchFamily="18" charset="0"/>
              </a:rPr>
              <a:t>Gjuha e kontratës</a:t>
            </a:r>
            <a:r>
              <a:rPr lang="sq-AL" sz="2000" i="1" dirty="0" smtClean="0">
                <a:latin typeface="Cambria" panose="02040503050406030204" pitchFamily="18" charset="0"/>
                <a:ea typeface="Cambria" panose="02040503050406030204" pitchFamily="18" charset="0"/>
              </a:rPr>
              <a:t> </a:t>
            </a:r>
            <a:endParaRPr lang="en-US" sz="2000" i="1" dirty="0" smtClean="0">
              <a:latin typeface="Cambria" panose="02040503050406030204" pitchFamily="18" charset="0"/>
              <a:ea typeface="Cambria" panose="02040503050406030204" pitchFamily="18" charset="0"/>
            </a:endParaRPr>
          </a:p>
          <a:p>
            <a:pPr>
              <a:buFont typeface="Courier New" pitchFamily="49" charset="0"/>
              <a:buChar char="o"/>
            </a:pPr>
            <a:r>
              <a:rPr lang="sq-AL" sz="2000" b="1" i="1" dirty="0" smtClean="0">
                <a:latin typeface="Cambria" panose="02040503050406030204" pitchFamily="18" charset="0"/>
                <a:ea typeface="Cambria" panose="02040503050406030204" pitchFamily="18" charset="0"/>
              </a:rPr>
              <a:t>Rendi i përparësisë</a:t>
            </a:r>
            <a:r>
              <a:rPr lang="sq-AL" sz="2000" i="1" dirty="0" smtClean="0">
                <a:latin typeface="Cambria" panose="02040503050406030204" pitchFamily="18" charset="0"/>
                <a:ea typeface="Cambria" panose="02040503050406030204" pitchFamily="18" charset="0"/>
              </a:rPr>
              <a:t> </a:t>
            </a:r>
            <a:endParaRPr lang="en-US" sz="2000" i="1" dirty="0" smtClean="0">
              <a:latin typeface="Cambria" panose="02040503050406030204" pitchFamily="18" charset="0"/>
              <a:ea typeface="Cambria" panose="02040503050406030204" pitchFamily="18" charset="0"/>
            </a:endParaRPr>
          </a:p>
          <a:p>
            <a:pPr>
              <a:buFont typeface="Courier New" pitchFamily="49" charset="0"/>
              <a:buChar char="o"/>
            </a:pPr>
            <a:r>
              <a:rPr lang="sq-AL" sz="2000" b="1" i="1" dirty="0" smtClean="0">
                <a:latin typeface="Cambria" panose="02040503050406030204" pitchFamily="18" charset="0"/>
                <a:ea typeface="Cambria" panose="02040503050406030204" pitchFamily="18" charset="0"/>
              </a:rPr>
              <a:t>Ndashmëria</a:t>
            </a:r>
            <a:endParaRPr lang="en-US" sz="2000" b="1" i="1" dirty="0" smtClean="0">
              <a:latin typeface="Cambria" panose="02040503050406030204" pitchFamily="18" charset="0"/>
              <a:ea typeface="Cambria" panose="02040503050406030204" pitchFamily="18" charset="0"/>
            </a:endParaRPr>
          </a:p>
          <a:p>
            <a:pPr>
              <a:buFont typeface="Courier New" pitchFamily="49" charset="0"/>
              <a:buChar char="o"/>
            </a:pPr>
            <a:r>
              <a:rPr lang="sq-AL" sz="2000" b="1" i="1" dirty="0" smtClean="0">
                <a:latin typeface="Cambria" panose="02040503050406030204" pitchFamily="18" charset="0"/>
                <a:ea typeface="Cambria" panose="02040503050406030204" pitchFamily="18" charset="0"/>
              </a:rPr>
              <a:t>Revokimi</a:t>
            </a:r>
            <a:endParaRPr lang="en-US" sz="2000" b="1" i="1" dirty="0" smtClean="0">
              <a:latin typeface="Cambria" panose="02040503050406030204" pitchFamily="18" charset="0"/>
              <a:ea typeface="Cambria" panose="02040503050406030204" pitchFamily="18" charset="0"/>
            </a:endParaRPr>
          </a:p>
          <a:p>
            <a:pPr>
              <a:buFont typeface="Courier New" pitchFamily="49" charset="0"/>
              <a:buChar char="o"/>
            </a:pPr>
            <a:r>
              <a:rPr lang="sq-AL" sz="2000" b="1" i="1" dirty="0" smtClean="0">
                <a:latin typeface="Cambria" panose="02040503050406030204" pitchFamily="18" charset="0"/>
                <a:ea typeface="Cambria" panose="02040503050406030204" pitchFamily="18" charset="0"/>
              </a:rPr>
              <a:t>Transferimi</a:t>
            </a:r>
            <a:endParaRPr lang="en-US" sz="2000" b="1" i="1" dirty="0" smtClean="0">
              <a:latin typeface="Cambria" panose="02040503050406030204" pitchFamily="18" charset="0"/>
              <a:ea typeface="Cambria" panose="02040503050406030204" pitchFamily="18" charset="0"/>
            </a:endParaRPr>
          </a:p>
          <a:p>
            <a:pPr>
              <a:buFont typeface="Courier New" pitchFamily="49" charset="0"/>
              <a:buChar char="o"/>
            </a:pPr>
            <a:r>
              <a:rPr lang="sq-AL" sz="2000" b="1" i="1" dirty="0" smtClean="0">
                <a:latin typeface="Cambria" panose="02040503050406030204" pitchFamily="18" charset="0"/>
                <a:ea typeface="Cambria" panose="02040503050406030204" pitchFamily="18" charset="0"/>
              </a:rPr>
              <a:t>Amendamenti</a:t>
            </a:r>
            <a:endParaRPr lang="en-US" sz="2000" b="1" i="1" dirty="0" smtClean="0">
              <a:latin typeface="Cambria" panose="02040503050406030204" pitchFamily="18" charset="0"/>
              <a:ea typeface="Cambria" panose="02040503050406030204" pitchFamily="18" charset="0"/>
            </a:endParaRPr>
          </a:p>
          <a:p>
            <a:pPr>
              <a:buFont typeface="Courier New" pitchFamily="49" charset="0"/>
              <a:buChar char="o"/>
            </a:pPr>
            <a:r>
              <a:rPr lang="sq-AL" sz="2000" b="1" i="1" dirty="0" smtClean="0">
                <a:latin typeface="Cambria" panose="02040503050406030204" pitchFamily="18" charset="0"/>
                <a:ea typeface="Cambria" panose="02040503050406030204" pitchFamily="18" charset="0"/>
              </a:rPr>
              <a:t>Njoftime</a:t>
            </a:r>
            <a:r>
              <a:rPr lang="sq-AL" sz="2000" i="1" dirty="0" smtClean="0">
                <a:latin typeface="Cambria" panose="02040503050406030204" pitchFamily="18" charset="0"/>
                <a:ea typeface="Cambria" panose="02040503050406030204" pitchFamily="18" charset="0"/>
              </a:rPr>
              <a:t>t </a:t>
            </a:r>
            <a:endParaRPr lang="en-US" sz="2000" i="1" dirty="0" smtClean="0">
              <a:latin typeface="Cambria" panose="02040503050406030204" pitchFamily="18" charset="0"/>
              <a:ea typeface="Cambria" panose="02040503050406030204" pitchFamily="18" charset="0"/>
            </a:endParaRPr>
          </a:p>
          <a:p>
            <a:pPr>
              <a:buFont typeface="Courier New" pitchFamily="49" charset="0"/>
              <a:buChar char="o"/>
            </a:pPr>
            <a:r>
              <a:rPr lang="sq-AL" sz="2000" b="1" i="1" dirty="0" smtClean="0">
                <a:latin typeface="Cambria" panose="02040503050406030204" pitchFamily="18" charset="0"/>
                <a:ea typeface="Cambria" panose="02040503050406030204" pitchFamily="18" charset="0"/>
              </a:rPr>
              <a:t>E drejta e ruajtjes së pronësisë</a:t>
            </a:r>
            <a:r>
              <a:rPr lang="sq-AL" sz="2000" i="1" dirty="0" smtClean="0">
                <a:latin typeface="Cambria" panose="02040503050406030204" pitchFamily="18" charset="0"/>
                <a:ea typeface="Cambria" panose="02040503050406030204" pitchFamily="18" charset="0"/>
              </a:rPr>
              <a:t> </a:t>
            </a:r>
            <a:endParaRPr lang="en-US" sz="2000" i="1" dirty="0" smtClean="0">
              <a:latin typeface="Cambria" panose="02040503050406030204" pitchFamily="18" charset="0"/>
              <a:ea typeface="Cambria" panose="02040503050406030204" pitchFamily="18" charset="0"/>
            </a:endParaRPr>
          </a:p>
          <a:p>
            <a:pPr>
              <a:buFont typeface="Courier New" pitchFamily="49" charset="0"/>
              <a:buChar char="o"/>
            </a:pPr>
            <a:r>
              <a:rPr lang="sq-AL" sz="2000" b="1" i="1" dirty="0" smtClean="0">
                <a:latin typeface="Cambria" panose="02040503050406030204" pitchFamily="18" charset="0"/>
                <a:ea typeface="Cambria" panose="02040503050406030204" pitchFamily="18" charset="0"/>
              </a:rPr>
              <a:t>Kufizimi i përgjegjësive</a:t>
            </a:r>
            <a:r>
              <a:rPr lang="sq-AL" sz="2000" i="1" dirty="0" smtClean="0">
                <a:latin typeface="Cambria" panose="02040503050406030204" pitchFamily="18" charset="0"/>
                <a:ea typeface="Cambria" panose="02040503050406030204" pitchFamily="18" charset="0"/>
              </a:rPr>
              <a:t> </a:t>
            </a:r>
            <a:endParaRPr lang="en-US" sz="2000" b="1" i="1" dirty="0">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2057400" y="6356350"/>
            <a:ext cx="39624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30</a:t>
            </a:fld>
            <a:endParaRPr lang="en-US"/>
          </a:p>
        </p:txBody>
      </p:sp>
    </p:spTree>
    <p:extLst>
      <p:ext uri="{BB962C8B-B14F-4D97-AF65-F5344CB8AC3E}">
        <p14:creationId xmlns:p14="http://schemas.microsoft.com/office/powerpoint/2010/main" val="3017913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334000"/>
          </a:xfrm>
        </p:spPr>
        <p:txBody>
          <a:bodyPr/>
          <a:lstStyle/>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Kontrata hyn në fuqi ose në datën e nënshkrimit të kontratës ose, në qoftë se një data efektive është dhënë në DT, atëherë në atë datë.</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Një Garanci është e nevojshme në prokurimin e mallrave për të siguruar që furnizuesi, prodhuesi apo distributori, siç mund të jetë rasti, do të korrigjojë çdo defekt të prodhimit.</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Periudha e garancisë për të gjithë artikujt e ndërruar ose të riparuar do të fillojë përsëri nga data në të cilën ndërrimi ose riparimi është bërë</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Nëse kohëzgjatja e periudhës së garancisë nuk është e specifikuar, ajo do të jetë 365 ditë </a:t>
            </a:r>
            <a:r>
              <a:rPr lang="en-US" sz="2000" dirty="0" smtClean="0">
                <a:latin typeface="Cambria" panose="02040503050406030204" pitchFamily="18" charset="0"/>
                <a:ea typeface="Cambria" panose="02040503050406030204" pitchFamily="18" charset="0"/>
              </a:rPr>
              <a:t>- KPK</a:t>
            </a: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Periudha e garancisë do të fillojë në datën e pranimit të përkohshëm.</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Detyrimi për garancinë, do të mbulohet nga para e mbajtur në një shumë ekuivalente me së paku dhjetë për qind (10%) të çdo pagesë të progresit, apo me një garancion bankar ekuivalent m</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së paku dhjetë për qind (10%) të çmimit total të kontratës . </a:t>
            </a:r>
            <a:endParaRPr lang="en-US" sz="2000" dirty="0" smtClean="0">
              <a:latin typeface="Cambria" panose="02040503050406030204" pitchFamily="18" charset="0"/>
              <a:ea typeface="Cambria" panose="02040503050406030204" pitchFamily="18" charset="0"/>
            </a:endParaRPr>
          </a:p>
          <a:p>
            <a:pPr marL="457200" indent="-457200">
              <a:buFont typeface="Wingdings" pitchFamily="2" charset="2"/>
              <a:buChar char="Ø"/>
            </a:pPr>
            <a:endParaRPr lang="en-US" sz="2000" dirty="0" smtClean="0"/>
          </a:p>
          <a:p>
            <a:pPr marL="457200" indent="-457200">
              <a:buNone/>
            </a:pPr>
            <a:endParaRPr lang="en-US" sz="2000" dirty="0" smtClean="0">
              <a:solidFill>
                <a:srgbClr val="FF0000"/>
              </a:solidFill>
            </a:endParaRPr>
          </a:p>
          <a:p>
            <a:pPr marL="457200" indent="-457200">
              <a:buFont typeface="Wingdings" pitchFamily="2" charset="2"/>
              <a:buChar char="Ø"/>
            </a:pPr>
            <a:endParaRPr lang="en-US" sz="2000" dirty="0" smtClean="0">
              <a:solidFill>
                <a:srgbClr val="FF0000"/>
              </a:solidFill>
            </a:endParaRPr>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1"/>
            <a:ext cx="8071644" cy="7620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800" b="1" dirty="0" smtClean="0">
                <a:solidFill>
                  <a:srgbClr val="002060"/>
                </a:solidFill>
                <a:latin typeface="Cambria" panose="02040503050406030204" pitchFamily="18" charset="0"/>
                <a:ea typeface="Cambria" panose="02040503050406030204" pitchFamily="18" charset="0"/>
              </a:rPr>
              <a:t>Zbatimi i kontratës për prokurimin e mallrave </a:t>
            </a:r>
            <a:endParaRPr lang="sq-AL" sz="2800" b="1" dirty="0">
              <a:solidFill>
                <a:srgbClr val="002060"/>
              </a:solidFill>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1524000" y="6356350"/>
            <a:ext cx="44958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31</a:t>
            </a:fld>
            <a:endParaRPr lang="en-US"/>
          </a:p>
        </p:txBody>
      </p:sp>
    </p:spTree>
    <p:extLst>
      <p:ext uri="{BB962C8B-B14F-4D97-AF65-F5344CB8AC3E}">
        <p14:creationId xmlns:p14="http://schemas.microsoft.com/office/powerpoint/2010/main" val="21219681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257800"/>
          </a:xfrm>
        </p:spPr>
        <p:txBody>
          <a:bodyPr/>
          <a:lstStyle/>
          <a:p>
            <a:pPr>
              <a:buNone/>
            </a:pPr>
            <a:r>
              <a:rPr lang="sq-AL" sz="2000" dirty="0" smtClean="0">
                <a:latin typeface="Cambria" panose="02040503050406030204" pitchFamily="18" charset="0"/>
                <a:ea typeface="Cambria" panose="02040503050406030204" pitchFamily="18" charset="0"/>
              </a:rPr>
              <a:t>Mallrat konsiderohen të dëmtuar, kur ata janë "të papërshtatshme për përdorimin për të cilin janë dhënë". Një defekt mund të jetë ose:</a:t>
            </a:r>
            <a:endParaRPr lang="en-US" sz="2000" dirty="0" smtClean="0">
              <a:latin typeface="Cambria" panose="02040503050406030204" pitchFamily="18" charset="0"/>
              <a:ea typeface="Cambria" panose="02040503050406030204" pitchFamily="18" charset="0"/>
            </a:endParaRPr>
          </a:p>
          <a:p>
            <a:pPr>
              <a:buNone/>
            </a:pPr>
            <a:endParaRPr lang="en-US" sz="2000" dirty="0" smtClean="0">
              <a:latin typeface="Cambria" panose="02040503050406030204" pitchFamily="18" charset="0"/>
              <a:ea typeface="Cambria" panose="02040503050406030204" pitchFamily="18" charset="0"/>
            </a:endParaRPr>
          </a:p>
          <a:p>
            <a:pPr marL="457200" indent="-457200">
              <a:buFont typeface="+mj-lt"/>
              <a:buAutoNum type="arabicPeriod"/>
            </a:pPr>
            <a:r>
              <a:rPr lang="sq-AL" sz="2000" b="1" dirty="0" smtClean="0">
                <a:latin typeface="Cambria" panose="02040503050406030204" pitchFamily="18" charset="0"/>
                <a:ea typeface="Cambria" panose="02040503050406030204" pitchFamily="18" charset="0"/>
              </a:rPr>
              <a:t>Një defekt patentë</a:t>
            </a:r>
            <a:r>
              <a:rPr lang="sq-AL" sz="2000" dirty="0" smtClean="0">
                <a:latin typeface="Cambria" panose="02040503050406030204" pitchFamily="18" charset="0"/>
                <a:ea typeface="Cambria" panose="02040503050406030204" pitchFamily="18" charset="0"/>
              </a:rPr>
              <a:t>, është një defekt që është i dukshëm për blerësin n</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vëzhgim normal. </a:t>
            </a:r>
            <a:r>
              <a:rPr lang="sq-AL" sz="2000" i="1" dirty="0" smtClean="0">
                <a:latin typeface="Cambria" panose="02040503050406030204" pitchFamily="18" charset="0"/>
                <a:ea typeface="Cambria" panose="02040503050406030204" pitchFamily="18" charset="0"/>
              </a:rPr>
              <a:t>Për shembull, një stilolaps që nuk shkruan është haptazi i një defekt</a:t>
            </a:r>
            <a:r>
              <a:rPr lang="en-US" sz="2000" i="1" dirty="0" err="1" smtClean="0">
                <a:latin typeface="Cambria" panose="02040503050406030204" pitchFamily="18" charset="0"/>
                <a:ea typeface="Cambria" panose="02040503050406030204" pitchFamily="18" charset="0"/>
              </a:rPr>
              <a:t>i</a:t>
            </a:r>
            <a:r>
              <a:rPr lang="sq-AL" sz="2000" i="1" dirty="0" smtClean="0">
                <a:latin typeface="Cambria" panose="02040503050406030204" pitchFamily="18" charset="0"/>
                <a:ea typeface="Cambria" panose="02040503050406030204" pitchFamily="18" charset="0"/>
              </a:rPr>
              <a:t> patent</a:t>
            </a:r>
            <a:r>
              <a:rPr lang="en-US" sz="2000" i="1" dirty="0" smtClean="0">
                <a:latin typeface="Cambria" panose="02040503050406030204" pitchFamily="18" charset="0"/>
                <a:ea typeface="Cambria" panose="02040503050406030204" pitchFamily="18" charset="0"/>
              </a:rPr>
              <a:t>ë</a:t>
            </a:r>
            <a:r>
              <a:rPr lang="sq-AL" sz="2000" i="1" dirty="0" smtClean="0">
                <a:latin typeface="Cambria" panose="02040503050406030204" pitchFamily="18" charset="0"/>
                <a:ea typeface="Cambria" panose="02040503050406030204" pitchFamily="18" charset="0"/>
              </a:rPr>
              <a:t>.</a:t>
            </a:r>
            <a:endParaRPr lang="en-US" sz="2000" i="1" dirty="0" smtClean="0">
              <a:latin typeface="Cambria" panose="02040503050406030204" pitchFamily="18" charset="0"/>
              <a:ea typeface="Cambria" panose="02040503050406030204" pitchFamily="18" charset="0"/>
            </a:endParaRPr>
          </a:p>
          <a:p>
            <a:pPr marL="457200" indent="-457200">
              <a:buFont typeface="+mj-lt"/>
              <a:buAutoNum type="arabicPeriod"/>
            </a:pPr>
            <a:r>
              <a:rPr lang="sq-AL" sz="2000" b="1" dirty="0" smtClean="0">
                <a:latin typeface="Cambria" panose="02040503050406030204" pitchFamily="18" charset="0"/>
                <a:ea typeface="Cambria" panose="02040503050406030204" pitchFamily="18" charset="0"/>
              </a:rPr>
              <a:t>Një defekt latent,</a:t>
            </a:r>
            <a:r>
              <a:rPr lang="sq-AL" sz="2000" dirty="0" smtClean="0">
                <a:latin typeface="Cambria" panose="02040503050406030204" pitchFamily="18" charset="0"/>
                <a:ea typeface="Cambria" panose="02040503050406030204" pitchFamily="18" charset="0"/>
              </a:rPr>
              <a:t> është një defekt që nuk është i dukshëm  për blerësin ne vëzhgim normal. Një defekt latent është një defekt i "fshehur", ose një defekt qe nuk mund te përcaktohet menjëherë. </a:t>
            </a:r>
            <a:r>
              <a:rPr lang="sq-AL" sz="2000" i="1" dirty="0" smtClean="0">
                <a:latin typeface="Cambria" panose="02040503050406030204" pitchFamily="18" charset="0"/>
                <a:ea typeface="Cambria" panose="02040503050406030204" pitchFamily="18" charset="0"/>
              </a:rPr>
              <a:t>Për shembull, një stilolaps që shkruan .75 kilometra në vend të 1.5 kilometra, ka një defekt të fshehur.</a:t>
            </a:r>
            <a:endParaRPr lang="en-US" sz="2000" i="1" dirty="0" smtClean="0">
              <a:latin typeface="Cambria" panose="02040503050406030204" pitchFamily="18" charset="0"/>
              <a:ea typeface="Cambria" panose="02040503050406030204" pitchFamily="18" charset="0"/>
            </a:endParaRPr>
          </a:p>
          <a:p>
            <a:pPr marL="457200" indent="-457200">
              <a:buNone/>
            </a:pPr>
            <a:endParaRPr lang="en-US" sz="2000" dirty="0" smtClean="0">
              <a:latin typeface="Cambria" panose="02040503050406030204" pitchFamily="18" charset="0"/>
              <a:ea typeface="Cambria" panose="02040503050406030204" pitchFamily="18" charset="0"/>
            </a:endParaRPr>
          </a:p>
          <a:p>
            <a:pPr marL="457200" indent="-457200" algn="ctr">
              <a:buNone/>
            </a:pPr>
            <a:r>
              <a:rPr lang="sq-AL" sz="2000" b="1" dirty="0" smtClean="0">
                <a:latin typeface="Cambria" panose="02040503050406030204" pitchFamily="18" charset="0"/>
                <a:ea typeface="Cambria" panose="02040503050406030204" pitchFamily="18" charset="0"/>
              </a:rPr>
              <a:t>Të dy llojet e defekteve mbulohen nga garancion</a:t>
            </a:r>
            <a:r>
              <a:rPr lang="en-US" sz="2000" b="1" dirty="0" err="1" smtClean="0">
                <a:latin typeface="Cambria" panose="02040503050406030204" pitchFamily="18" charset="0"/>
                <a:ea typeface="Cambria" panose="02040503050406030204" pitchFamily="18" charset="0"/>
              </a:rPr>
              <a:t>i</a:t>
            </a:r>
            <a:r>
              <a:rPr lang="en-US" sz="2000" b="1" dirty="0" smtClean="0">
                <a:latin typeface="Cambria" panose="02040503050406030204" pitchFamily="18" charset="0"/>
                <a:ea typeface="Cambria" panose="02040503050406030204" pitchFamily="18" charset="0"/>
              </a:rPr>
              <a:t> </a:t>
            </a:r>
            <a:r>
              <a:rPr lang="en-GB" sz="2000" b="1" dirty="0" smtClean="0">
                <a:latin typeface="Cambria" panose="02040503050406030204" pitchFamily="18" charset="0"/>
                <a:ea typeface="Cambria" panose="02040503050406030204" pitchFamily="18" charset="0"/>
              </a:rPr>
              <a:t>!!!</a:t>
            </a:r>
            <a:endParaRPr lang="en-US" sz="2000" dirty="0" smtClean="0">
              <a:solidFill>
                <a:srgbClr val="FF0000"/>
              </a:solidFill>
              <a:latin typeface="Cambria" panose="02040503050406030204" pitchFamily="18" charset="0"/>
              <a:ea typeface="Cambria" panose="02040503050406030204" pitchFamily="18" charset="0"/>
            </a:endParaRPr>
          </a:p>
          <a:p>
            <a:pPr marL="457200" indent="-457200">
              <a:buNone/>
            </a:pPr>
            <a:endParaRPr lang="en-GB" sz="2000" i="1" dirty="0" smtClean="0">
              <a:latin typeface="Cambria" panose="02040503050406030204" pitchFamily="18" charset="0"/>
              <a:ea typeface="Cambria" panose="02040503050406030204" pitchFamily="18" charset="0"/>
            </a:endParaRPr>
          </a:p>
          <a:p>
            <a:pPr indent="0">
              <a:buNone/>
            </a:pPr>
            <a:endParaRPr lang="en-US" sz="2000" dirty="0" smtClean="0">
              <a:latin typeface="Cambria" panose="02040503050406030204" pitchFamily="18" charset="0"/>
              <a:ea typeface="Cambria" panose="02040503050406030204" pitchFamily="18" charset="0"/>
            </a:endParaRPr>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4572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800" b="1" dirty="0" smtClean="0">
                <a:solidFill>
                  <a:srgbClr val="002060"/>
                </a:solidFill>
                <a:latin typeface="Cambria" panose="02040503050406030204" pitchFamily="18" charset="0"/>
                <a:ea typeface="Cambria" panose="02040503050406030204" pitchFamily="18" charset="0"/>
              </a:rPr>
              <a:t>Kur konsiderohen mallrat e  dëmtuara</a:t>
            </a:r>
            <a:r>
              <a:rPr lang="en-GB" sz="2800" b="1" dirty="0" smtClean="0">
                <a:solidFill>
                  <a:srgbClr val="002060"/>
                </a:solidFill>
                <a:latin typeface="Cambria" panose="02040503050406030204" pitchFamily="18" charset="0"/>
                <a:ea typeface="Cambria" panose="02040503050406030204" pitchFamily="18" charset="0"/>
              </a:rPr>
              <a:t>? </a:t>
            </a:r>
            <a:endParaRPr lang="en-US" sz="2800" b="1" dirty="0">
              <a:solidFill>
                <a:srgbClr val="002060"/>
              </a:solidFill>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p:txBody>
          <a:bodyPr/>
          <a:lstStyle/>
          <a:p>
            <a:r>
              <a:rPr lang="en-US" smtClean="0"/>
              <a:t>Departamenti per Trajnime / KRPP</a:t>
            </a:r>
            <a:endParaRPr lang="en-US"/>
          </a:p>
        </p:txBody>
      </p:sp>
      <p:sp>
        <p:nvSpPr>
          <p:cNvPr id="5" name="Slide Number Placeholder 4"/>
          <p:cNvSpPr>
            <a:spLocks noGrp="1"/>
          </p:cNvSpPr>
          <p:nvPr>
            <p:ph type="sldNum" sz="quarter" idx="12"/>
          </p:nvPr>
        </p:nvSpPr>
        <p:spPr/>
        <p:txBody>
          <a:bodyPr/>
          <a:lstStyle/>
          <a:p>
            <a:fld id="{872C2D91-5140-E643-83AC-7A21B4B6FCA7}" type="slidenum">
              <a:rPr lang="en-US" smtClean="0"/>
              <a:pPr/>
              <a:t>32</a:t>
            </a:fld>
            <a:endParaRPr lang="en-US"/>
          </a:p>
        </p:txBody>
      </p:sp>
    </p:spTree>
    <p:extLst>
      <p:ext uri="{BB962C8B-B14F-4D97-AF65-F5344CB8AC3E}">
        <p14:creationId xmlns:p14="http://schemas.microsoft.com/office/powerpoint/2010/main" val="31374615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257800"/>
          </a:xfrm>
        </p:spPr>
        <p:txBody>
          <a:bodyPr/>
          <a:lstStyle/>
          <a:p>
            <a:pPr>
              <a:buFont typeface="Wingdings" pitchFamily="2" charset="2"/>
              <a:buChar char="Ø"/>
            </a:pPr>
            <a:endParaRPr lang="en-GB" sz="2000" dirty="0" smtClean="0">
              <a:solidFill>
                <a:srgbClr val="FF0000"/>
              </a:solidFill>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Autoriteti Kontraktues duhet të njoftojë menjëherë furnizuesin me shkrim për çdo pretendim që lind. </a:t>
            </a:r>
            <a:endParaRPr lang="en-US" sz="2000" dirty="0" smtClean="0">
              <a:latin typeface="Cambria" panose="02040503050406030204" pitchFamily="18" charset="0"/>
              <a:ea typeface="Cambria" panose="02040503050406030204" pitchFamily="18" charset="0"/>
            </a:endParaRPr>
          </a:p>
          <a:p>
            <a:pPr>
              <a:buNone/>
            </a:pPr>
            <a:endParaRPr lang="en-GB" sz="2000" dirty="0" smtClean="0">
              <a:latin typeface="Cambria" panose="02040503050406030204" pitchFamily="18" charset="0"/>
              <a:ea typeface="Cambria" panose="02040503050406030204" pitchFamily="18" charset="0"/>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Pas marrjes së njoftimit të tillë, furnizuesi duhet, brenda periudhës së specifikuar në kontratë, te riparoj ose të zëvendësojë mallrat </a:t>
            </a:r>
            <a:r>
              <a:rPr lang="en-US" sz="2000" dirty="0" smtClean="0">
                <a:latin typeface="Cambria" panose="02040503050406030204" pitchFamily="18" charset="0"/>
                <a:ea typeface="Cambria" panose="02040503050406030204" pitchFamily="18" charset="0"/>
              </a:rPr>
              <a:t>e </a:t>
            </a:r>
            <a:r>
              <a:rPr lang="en-US" sz="2000" dirty="0" err="1" smtClean="0">
                <a:latin typeface="Cambria" panose="02040503050406030204" pitchFamily="18" charset="0"/>
                <a:ea typeface="Cambria" panose="02040503050406030204" pitchFamily="18" charset="0"/>
              </a:rPr>
              <a:t>dëmtuara</a:t>
            </a:r>
            <a:r>
              <a:rPr lang="sq-AL" sz="2000" dirty="0" smtClean="0">
                <a:latin typeface="Cambria" panose="02040503050406030204" pitchFamily="18" charset="0"/>
                <a:ea typeface="Cambria" panose="02040503050406030204" pitchFamily="18" charset="0"/>
              </a:rPr>
              <a:t> ose pjesët e tyre, pa shpenzime për AK</a:t>
            </a:r>
            <a:endParaRPr lang="en-US" sz="2000" dirty="0" smtClean="0">
              <a:latin typeface="Cambria" panose="02040503050406030204" pitchFamily="18" charset="0"/>
              <a:ea typeface="Cambria" panose="02040503050406030204" pitchFamily="18" charset="0"/>
            </a:endParaRPr>
          </a:p>
          <a:p>
            <a:pPr>
              <a:buNone/>
            </a:pPr>
            <a:endParaRPr lang="en-GB" sz="2000" dirty="0" smtClean="0">
              <a:latin typeface="Cambria" panose="02040503050406030204" pitchFamily="18" charset="0"/>
              <a:ea typeface="Cambria" panose="02040503050406030204" pitchFamily="18" charset="0"/>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Nëse furnizuesi, pasi q</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t</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njoftohet, dështon për të korrigjuar defektet brenda periudhës së specifikuar në kontratë, atëherë Autoriteti Kontraktues mund të vazhdojë të kërkojë sigurinë e garancisë</a:t>
            </a:r>
            <a:endParaRPr lang="en-GB" sz="2000" dirty="0" smtClean="0">
              <a:latin typeface="Cambria" panose="02040503050406030204" pitchFamily="18" charset="0"/>
              <a:ea typeface="Cambria" panose="02040503050406030204" pitchFamily="18" charset="0"/>
            </a:endParaRPr>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800" b="1" dirty="0" smtClean="0">
                <a:solidFill>
                  <a:srgbClr val="002060"/>
                </a:solidFill>
                <a:latin typeface="Cambria" panose="02040503050406030204" pitchFamily="18" charset="0"/>
                <a:ea typeface="Cambria" panose="02040503050406030204" pitchFamily="18" charset="0"/>
              </a:rPr>
              <a:t>Kur konsiderohen mallrat e  dëmtuara</a:t>
            </a:r>
            <a:r>
              <a:rPr lang="en-GB" sz="2800" b="1" dirty="0" smtClean="0">
                <a:solidFill>
                  <a:srgbClr val="002060"/>
                </a:solidFill>
                <a:latin typeface="Cambria" panose="02040503050406030204" pitchFamily="18" charset="0"/>
                <a:ea typeface="Cambria" panose="02040503050406030204" pitchFamily="18" charset="0"/>
              </a:rPr>
              <a:t>?  </a:t>
            </a:r>
            <a:endParaRPr lang="en-US" sz="2800" b="1" dirty="0">
              <a:solidFill>
                <a:srgbClr val="002060"/>
              </a:solidFill>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1752600" y="6356350"/>
            <a:ext cx="42672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33</a:t>
            </a:fld>
            <a:endParaRPr lang="en-US"/>
          </a:p>
        </p:txBody>
      </p:sp>
    </p:spTree>
    <p:extLst>
      <p:ext uri="{BB962C8B-B14F-4D97-AF65-F5344CB8AC3E}">
        <p14:creationId xmlns:p14="http://schemas.microsoft.com/office/powerpoint/2010/main" val="17613412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257800"/>
          </a:xfrm>
        </p:spPr>
        <p:txBody>
          <a:bodyPr/>
          <a:lstStyle/>
          <a:p>
            <a:pPr>
              <a:buFont typeface="Wingdings" pitchFamily="2" charset="2"/>
              <a:buChar char="Ø"/>
            </a:pPr>
            <a:r>
              <a:rPr lang="sq-AL" sz="2000" dirty="0" smtClean="0">
                <a:latin typeface="Cambria" panose="02040503050406030204" pitchFamily="18" charset="0"/>
                <a:ea typeface="Cambria" panose="02040503050406030204" pitchFamily="18" charset="0"/>
              </a:rPr>
              <a:t>Dëmet e likuiduara janë dëmet e rënë dakord nga palët në një kontratë, që duhet paguar në rast të cenimit të saj.</a:t>
            </a:r>
            <a:endParaRPr lang="en-US" sz="2000" dirty="0" smtClean="0">
              <a:latin typeface="Cambria" panose="02040503050406030204" pitchFamily="18" charset="0"/>
              <a:ea typeface="Cambria" panose="02040503050406030204" pitchFamily="18" charset="0"/>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Nëse Furnizues</a:t>
            </a:r>
            <a:r>
              <a:rPr lang="en-US" sz="2000" dirty="0" err="1" smtClean="0">
                <a:latin typeface="Cambria" panose="02040503050406030204" pitchFamily="18" charset="0"/>
                <a:ea typeface="Cambria" panose="02040503050406030204" pitchFamily="18" charset="0"/>
              </a:rPr>
              <a:t>i</a:t>
            </a:r>
            <a:r>
              <a:rPr lang="sq-AL" sz="2000" dirty="0" smtClean="0">
                <a:latin typeface="Cambria" panose="02040503050406030204" pitchFamily="18" charset="0"/>
                <a:ea typeface="Cambria" panose="02040503050406030204" pitchFamily="18" charset="0"/>
              </a:rPr>
              <a:t> </a:t>
            </a:r>
            <a:r>
              <a:rPr lang="sq-AL" sz="2000" u="sng" dirty="0" smtClean="0">
                <a:latin typeface="Cambria" panose="02040503050406030204" pitchFamily="18" charset="0"/>
                <a:ea typeface="Cambria" panose="02040503050406030204" pitchFamily="18" charset="0"/>
              </a:rPr>
              <a:t>me përgjegjësinë e tij </a:t>
            </a:r>
            <a:r>
              <a:rPr lang="sq-AL" sz="2000" i="1" dirty="0" smtClean="0">
                <a:latin typeface="Cambria" panose="02040503050406030204" pitchFamily="18" charset="0"/>
                <a:ea typeface="Cambria" panose="02040503050406030204" pitchFamily="18" charset="0"/>
              </a:rPr>
              <a:t>nuk arrin t’i dorëzojë ndonjë ose të gjitha mallrat </a:t>
            </a:r>
            <a:r>
              <a:rPr lang="sq-AL" sz="2000" dirty="0" smtClean="0">
                <a:latin typeface="Cambria" panose="02040503050406030204" pitchFamily="18" charset="0"/>
                <a:ea typeface="Cambria" panose="02040503050406030204" pitchFamily="18" charset="0"/>
              </a:rPr>
              <a:t>ose të realizojë shërbimet brenda limiteve kohore të specifikuara në kontratë, </a:t>
            </a:r>
            <a:r>
              <a:rPr lang="en-US" sz="2000" dirty="0" smtClean="0">
                <a:latin typeface="Cambria" panose="02040503050406030204" pitchFamily="18" charset="0"/>
                <a:ea typeface="Cambria" panose="02040503050406030204" pitchFamily="18" charset="0"/>
              </a:rPr>
              <a:t>AK</a:t>
            </a:r>
            <a:r>
              <a:rPr lang="sq-AL" sz="2000" dirty="0" smtClean="0">
                <a:latin typeface="Cambria" panose="02040503050406030204" pitchFamily="18" charset="0"/>
                <a:ea typeface="Cambria" panose="02040503050406030204" pitchFamily="18" charset="0"/>
              </a:rPr>
              <a:t>, pa njoftim zyrtar dhe pa paragjykim ndaj kompensimeve tjera të tij sipas kontratës, do të ketë të drejtë, për </a:t>
            </a:r>
            <a:r>
              <a:rPr lang="sq-AL" sz="2000" b="1" dirty="0" smtClean="0">
                <a:latin typeface="Cambria" panose="02040503050406030204" pitchFamily="18" charset="0"/>
                <a:ea typeface="Cambria" panose="02040503050406030204" pitchFamily="18" charset="0"/>
              </a:rPr>
              <a:t>secilën ditë</a:t>
            </a:r>
            <a:r>
              <a:rPr lang="sq-AL" sz="2000" dirty="0" smtClean="0">
                <a:latin typeface="Cambria" panose="02040503050406030204" pitchFamily="18" charset="0"/>
                <a:ea typeface="Cambria" panose="02040503050406030204" pitchFamily="18" charset="0"/>
              </a:rPr>
              <a:t> që kalon ndërmjet </a:t>
            </a:r>
            <a:r>
              <a:rPr lang="sq-AL" sz="2000" b="1" dirty="0" smtClean="0">
                <a:latin typeface="Cambria" panose="02040503050406030204" pitchFamily="18" charset="0"/>
                <a:ea typeface="Cambria" panose="02040503050406030204" pitchFamily="18" charset="0"/>
              </a:rPr>
              <a:t>skadimit të periudhës së kontratës dhe datës aktuale të përfundimit</a:t>
            </a:r>
            <a:r>
              <a:rPr lang="sq-AL" sz="2000" dirty="0" smtClean="0">
                <a:latin typeface="Cambria" panose="02040503050406030204" pitchFamily="18" charset="0"/>
                <a:ea typeface="Cambria" panose="02040503050406030204" pitchFamily="18" charset="0"/>
              </a:rPr>
              <a:t>, </a:t>
            </a:r>
            <a:r>
              <a:rPr lang="sq-AL" sz="2000" b="1" dirty="0" smtClean="0">
                <a:latin typeface="Cambria" panose="02040503050406030204" pitchFamily="18" charset="0"/>
                <a:ea typeface="Cambria" panose="02040503050406030204" pitchFamily="18" charset="0"/>
              </a:rPr>
              <a:t>t’i marrë dëmet e likuiduara të barabarta me 0,25% në ditë të vlerës së furnizimeve të pa dorëzuara deri në një maksimum prej </a:t>
            </a:r>
            <a:r>
              <a:rPr lang="sq-AL" sz="2000" b="1" u="sng" dirty="0" smtClean="0">
                <a:latin typeface="Cambria" panose="02040503050406030204" pitchFamily="18" charset="0"/>
                <a:ea typeface="Cambria" panose="02040503050406030204" pitchFamily="18" charset="0"/>
              </a:rPr>
              <a:t>10 % të vlerës totale të kontratës</a:t>
            </a:r>
            <a:r>
              <a:rPr lang="sq-AL" sz="2000" u="sng" dirty="0" smtClean="0">
                <a:latin typeface="Cambria" panose="02040503050406030204" pitchFamily="18" charset="0"/>
                <a:ea typeface="Cambria" panose="02040503050406030204" pitchFamily="18" charset="0"/>
              </a:rPr>
              <a:t>. </a:t>
            </a:r>
            <a:endParaRPr lang="en-US" sz="2000" u="sng" dirty="0" smtClean="0">
              <a:latin typeface="Cambria" panose="02040503050406030204" pitchFamily="18" charset="0"/>
              <a:ea typeface="Cambria" panose="02040503050406030204" pitchFamily="18" charset="0"/>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Autoriteti Kontraktues mund të zbresë dëmet e likuiduara nga  pagesat te cilat  duhet ti bëhen Furnizuesit. Pagesat e dëmeve të likuiduara nuk do të prekin detyrimet e furnizuesit.</a:t>
            </a:r>
            <a:endParaRPr lang="en-US" sz="2000" dirty="0" smtClean="0">
              <a:latin typeface="Cambria" panose="02040503050406030204" pitchFamily="18" charset="0"/>
              <a:ea typeface="Cambria" panose="02040503050406030204" pitchFamily="18" charset="0"/>
            </a:endParaRPr>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800" b="1" dirty="0" smtClean="0">
                <a:solidFill>
                  <a:srgbClr val="002060"/>
                </a:solidFill>
                <a:latin typeface="Cambria" panose="02040503050406030204" pitchFamily="18" charset="0"/>
                <a:ea typeface="Cambria" panose="02040503050406030204" pitchFamily="18" charset="0"/>
              </a:rPr>
              <a:t>Vonesat ne ekzekutim </a:t>
            </a:r>
            <a:endParaRPr lang="en-US" sz="2800" b="1" dirty="0">
              <a:solidFill>
                <a:srgbClr val="002060"/>
              </a:solidFill>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1981200" y="6356350"/>
            <a:ext cx="40386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34</a:t>
            </a:fld>
            <a:endParaRPr lang="en-US"/>
          </a:p>
        </p:txBody>
      </p:sp>
    </p:spTree>
    <p:extLst>
      <p:ext uri="{BB962C8B-B14F-4D97-AF65-F5344CB8AC3E}">
        <p14:creationId xmlns:p14="http://schemas.microsoft.com/office/powerpoint/2010/main" val="30766055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257800"/>
          </a:xfrm>
        </p:spPr>
        <p:txBody>
          <a:bodyPr/>
          <a:lstStyle/>
          <a:p>
            <a:pPr>
              <a:buFont typeface="Wingdings" pitchFamily="2" charset="2"/>
              <a:buChar char="Ø"/>
            </a:pPr>
            <a:r>
              <a:rPr lang="sq-AL" sz="2000" dirty="0" smtClean="0">
                <a:latin typeface="Cambria" panose="02040503050406030204" pitchFamily="18" charset="0"/>
                <a:ea typeface="Cambria" panose="02040503050406030204" pitchFamily="18" charset="0"/>
              </a:rPr>
              <a:t>Nëse mosdorëzimi i mallrave parandalon përdorimin e zakonshëm të furnizimeve në tërësi, dëmet e likuiduara do të llogariten </a:t>
            </a:r>
            <a:r>
              <a:rPr lang="sq-AL" sz="2000" u="sng" dirty="0" smtClean="0">
                <a:latin typeface="Cambria" panose="02040503050406030204" pitchFamily="18" charset="0"/>
                <a:ea typeface="Cambria" panose="02040503050406030204" pitchFamily="18" charset="0"/>
              </a:rPr>
              <a:t>në bazë të </a:t>
            </a:r>
            <a:r>
              <a:rPr lang="sq-AL" sz="2000" b="1" u="sng" dirty="0" smtClean="0">
                <a:latin typeface="Cambria" panose="02040503050406030204" pitchFamily="18" charset="0"/>
                <a:ea typeface="Cambria" panose="02040503050406030204" pitchFamily="18" charset="0"/>
              </a:rPr>
              <a:t>vlerës totale të kontratës.</a:t>
            </a:r>
            <a:endParaRPr lang="en-US" sz="2000" b="1" u="sng" dirty="0" smtClean="0">
              <a:latin typeface="Cambria" panose="02040503050406030204" pitchFamily="18" charset="0"/>
              <a:ea typeface="Cambria" panose="02040503050406030204" pitchFamily="18" charset="0"/>
            </a:endParaRPr>
          </a:p>
          <a:p>
            <a:pPr>
              <a:buFont typeface="Wingdings" pitchFamily="2" charset="2"/>
              <a:buChar char="Ø"/>
            </a:pPr>
            <a:endParaRPr lang="en-US" sz="2000" u="sng" dirty="0" smtClean="0">
              <a:latin typeface="Cambria" panose="02040503050406030204" pitchFamily="18" charset="0"/>
              <a:ea typeface="Cambria" panose="02040503050406030204" pitchFamily="18" charset="0"/>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Ne rast t</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kontratës korniz</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 barabart</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me </a:t>
            </a:r>
            <a:r>
              <a:rPr lang="sq-AL" sz="2000" b="1" dirty="0" smtClean="0">
                <a:latin typeface="Cambria" panose="02040503050406030204" pitchFamily="18" charset="0"/>
                <a:ea typeface="Cambria" panose="02040503050406030204" pitchFamily="18" charset="0"/>
              </a:rPr>
              <a:t>0,25% në ditë të vlerës së furnizimeve të pa dorëzuara deri në një maksimum prej 10 % </a:t>
            </a:r>
            <a:r>
              <a:rPr lang="sq-AL" sz="2000" b="1" u="sng" dirty="0" smtClean="0">
                <a:latin typeface="Cambria" panose="02040503050406030204" pitchFamily="18" charset="0"/>
                <a:ea typeface="Cambria" panose="02040503050406030204" pitchFamily="18" charset="0"/>
              </a:rPr>
              <a:t>të vlerës totale të porosisë.</a:t>
            </a:r>
            <a:r>
              <a:rPr lang="sq-AL" sz="2000" u="sng" dirty="0" smtClean="0">
                <a:latin typeface="Cambria" panose="02040503050406030204" pitchFamily="18" charset="0"/>
                <a:ea typeface="Cambria" panose="02040503050406030204" pitchFamily="18" charset="0"/>
              </a:rPr>
              <a:t> </a:t>
            </a:r>
            <a:endParaRPr lang="en-US" sz="2000" u="sng" dirty="0" smtClean="0">
              <a:latin typeface="Cambria" panose="02040503050406030204" pitchFamily="18" charset="0"/>
              <a:ea typeface="Cambria" panose="02040503050406030204" pitchFamily="18" charset="0"/>
            </a:endParaRPr>
          </a:p>
          <a:p>
            <a:pPr>
              <a:buNone/>
            </a:pPr>
            <a:endParaRPr lang="en-US" sz="2000" dirty="0" smtClean="0">
              <a:latin typeface="Cambria" panose="02040503050406030204" pitchFamily="18" charset="0"/>
              <a:ea typeface="Cambria" panose="02040503050406030204" pitchFamily="18" charset="0"/>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Nëse mosdorëzimi i mallrave parandalon përdorimin e zakonshëm të furnizimeve në tërësi, dëmet e likuiduara do të </a:t>
            </a:r>
            <a:r>
              <a:rPr lang="sq-AL" sz="2000" b="1" u="sng" dirty="0" smtClean="0">
                <a:latin typeface="Cambria" panose="02040503050406030204" pitchFamily="18" charset="0"/>
                <a:ea typeface="Cambria" panose="02040503050406030204" pitchFamily="18" charset="0"/>
              </a:rPr>
              <a:t>llogariten në bazë të vlerës totale të porosisë.</a:t>
            </a:r>
            <a:endParaRPr lang="en-US" sz="2000" b="1" u="sng" dirty="0" smtClean="0">
              <a:latin typeface="Cambria" panose="02040503050406030204" pitchFamily="18" charset="0"/>
              <a:ea typeface="Cambria" panose="02040503050406030204" pitchFamily="18" charset="0"/>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Përveç dëmeve të likuiduara, sigurimi i ekzekutimit te furnizuesit do të konfiskohet gjithashtu.</a:t>
            </a:r>
            <a:endParaRPr lang="en-US" sz="2000" dirty="0" smtClean="0">
              <a:latin typeface="Cambria" panose="02040503050406030204" pitchFamily="18" charset="0"/>
              <a:ea typeface="Cambria" panose="02040503050406030204" pitchFamily="18" charset="0"/>
            </a:endParaRPr>
          </a:p>
          <a:p>
            <a:pPr>
              <a:buNone/>
            </a:pPr>
            <a:endParaRPr lang="en-US" sz="2000" b="1" u="sng" dirty="0" smtClean="0">
              <a:solidFill>
                <a:srgbClr val="FF0000"/>
              </a:solidFill>
            </a:endParaRPr>
          </a:p>
          <a:p>
            <a:pPr>
              <a:buFont typeface="Wingdings" pitchFamily="2" charset="2"/>
              <a:buChar char="Ø"/>
            </a:pPr>
            <a:endParaRPr lang="en-US" sz="2000" b="1" u="sng" dirty="0" smtClean="0">
              <a:solidFill>
                <a:srgbClr val="FF0000"/>
              </a:solidFill>
            </a:endParaRPr>
          </a:p>
          <a:p>
            <a:pPr>
              <a:buFont typeface="Wingdings" pitchFamily="2" charset="2"/>
              <a:buChar char="Ø"/>
            </a:pPr>
            <a:endParaRPr lang="en-US" sz="2000" u="sng" dirty="0" smtClean="0">
              <a:solidFill>
                <a:srgbClr val="FF0000"/>
              </a:solidFill>
            </a:endParaRPr>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800" b="1" dirty="0" smtClean="0">
                <a:solidFill>
                  <a:srgbClr val="002060"/>
                </a:solidFill>
                <a:latin typeface="Cambria" panose="02040503050406030204" pitchFamily="18" charset="0"/>
                <a:ea typeface="Cambria" panose="02040503050406030204" pitchFamily="18" charset="0"/>
              </a:rPr>
              <a:t>Vonesat ne ekzekutim </a:t>
            </a:r>
            <a:r>
              <a:rPr lang="en-US" sz="2800" b="1" dirty="0" smtClean="0">
                <a:solidFill>
                  <a:srgbClr val="002060"/>
                </a:solidFill>
                <a:latin typeface="Cambria" panose="02040503050406030204" pitchFamily="18" charset="0"/>
                <a:ea typeface="Cambria" panose="02040503050406030204" pitchFamily="18" charset="0"/>
              </a:rPr>
              <a:t> (2)</a:t>
            </a:r>
            <a:endParaRPr lang="en-US" sz="2800" b="1" dirty="0">
              <a:solidFill>
                <a:srgbClr val="002060"/>
              </a:solidFill>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1676400" y="6356350"/>
            <a:ext cx="43434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35</a:t>
            </a:fld>
            <a:endParaRPr lang="en-US"/>
          </a:p>
        </p:txBody>
      </p:sp>
    </p:spTree>
    <p:extLst>
      <p:ext uri="{BB962C8B-B14F-4D97-AF65-F5344CB8AC3E}">
        <p14:creationId xmlns:p14="http://schemas.microsoft.com/office/powerpoint/2010/main" val="23605052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257800"/>
          </a:xfrm>
        </p:spPr>
        <p:txBody>
          <a:bodyPr/>
          <a:lstStyle/>
          <a:p>
            <a:pPr lvl="0">
              <a:buFont typeface="Wingdings" pitchFamily="2" charset="2"/>
              <a:buChar char="Ø"/>
            </a:pPr>
            <a:r>
              <a:rPr lang="sq-AL" sz="2000" dirty="0" smtClean="0">
                <a:latin typeface="Cambria" panose="02040503050406030204" pitchFamily="18" charset="0"/>
                <a:ea typeface="Cambria" panose="02040503050406030204" pitchFamily="18" charset="0"/>
              </a:rPr>
              <a:t>Brenda 15 ditësh pasi te ketë kuptuar se mund të ketë vonesë, furnizuesi njofton AK se do të dorëzoj një kërkesë për një zgjatje të periudhës së dorëzimit. </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Ø"/>
            </a:pPr>
            <a:endParaRPr lang="en-US" sz="2000" dirty="0" smtClean="0">
              <a:latin typeface="Cambria" panose="02040503050406030204" pitchFamily="18" charset="0"/>
              <a:ea typeface="Cambria" panose="02040503050406030204" pitchFamily="18" charset="0"/>
            </a:endParaRPr>
          </a:p>
          <a:p>
            <a:pPr lvl="0">
              <a:buFont typeface="Wingdings" pitchFamily="2" charset="2"/>
              <a:buChar char="Ø"/>
            </a:pPr>
            <a:r>
              <a:rPr lang="sq-AL" sz="2000" dirty="0" smtClean="0">
                <a:latin typeface="Cambria" panose="02040503050406030204" pitchFamily="18" charset="0"/>
                <a:ea typeface="Cambria" panose="02040503050406030204" pitchFamily="18" charset="0"/>
              </a:rPr>
              <a:t>Brenda 30 ditëve furnizuesi dorëzon tek Autoritetit kontraktues të dhënat gjithëpërfshirëse ne mënyre që te mund të kontrollohet kërkesa, duke përmendur arsyen / për vonesë të tillë.</a:t>
            </a:r>
            <a:endParaRPr lang="en-US" sz="2000" dirty="0">
              <a:latin typeface="Cambria" panose="02040503050406030204" pitchFamily="18" charset="0"/>
              <a:ea typeface="Cambria" panose="02040503050406030204" pitchFamily="18" charset="0"/>
            </a:endParaRPr>
          </a:p>
          <a:p>
            <a:pPr marL="0" lvl="0" indent="0">
              <a:buNone/>
            </a:pPr>
            <a:endParaRPr lang="en-US" sz="2000" dirty="0" smtClean="0">
              <a:latin typeface="Cambria" panose="02040503050406030204" pitchFamily="18" charset="0"/>
              <a:ea typeface="Cambria" panose="02040503050406030204" pitchFamily="18" charset="0"/>
            </a:endParaRPr>
          </a:p>
          <a:p>
            <a:pPr lvl="0">
              <a:buFont typeface="Wingdings" pitchFamily="2" charset="2"/>
              <a:buChar char="Ø"/>
            </a:pPr>
            <a:r>
              <a:rPr lang="sq-AL" sz="2000" dirty="0" smtClean="0">
                <a:latin typeface="Cambria" panose="02040503050406030204" pitchFamily="18" charset="0"/>
                <a:ea typeface="Cambria" panose="02040503050406030204" pitchFamily="18" charset="0"/>
              </a:rPr>
              <a:t>AK ose e miraton ose nuk e miraton kërkesën për zgjatje, në afat prej 30 ditësh.</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Ø"/>
            </a:pPr>
            <a:endParaRPr lang="en-US" sz="2000" dirty="0" smtClean="0">
              <a:latin typeface="Cambria" panose="02040503050406030204" pitchFamily="18" charset="0"/>
              <a:ea typeface="Cambria" panose="02040503050406030204" pitchFamily="18" charset="0"/>
            </a:endParaRPr>
          </a:p>
          <a:p>
            <a:pPr lvl="0">
              <a:buFont typeface="Wingdings" pitchFamily="2" charset="2"/>
              <a:buChar char="Ø"/>
            </a:pPr>
            <a:r>
              <a:rPr lang="sq-AL" sz="2000" dirty="0" smtClean="0">
                <a:latin typeface="Cambria" panose="02040503050406030204" pitchFamily="18" charset="0"/>
                <a:ea typeface="Cambria" panose="02040503050406030204" pitchFamily="18" charset="0"/>
              </a:rPr>
              <a:t>Nëse miratohet kërkesa, dëmet e likuiduara nuk mund të imponohen dhe furnizuesi informohet për këtë me shkrim. Furnizuesi</a:t>
            </a:r>
            <a:r>
              <a:rPr lang="en-US" sz="2000" dirty="0" smtClean="0">
                <a:latin typeface="Cambria" panose="02040503050406030204" pitchFamily="18" charset="0"/>
                <a:ea typeface="Cambria" panose="02040503050406030204" pitchFamily="18" charset="0"/>
              </a:rPr>
              <a:t>t</a:t>
            </a:r>
            <a:r>
              <a:rPr lang="sq-AL" sz="2000" dirty="0" smtClean="0">
                <a:latin typeface="Cambria" panose="02040503050406030204" pitchFamily="18" charset="0"/>
                <a:ea typeface="Cambria" panose="02040503050406030204" pitchFamily="18" charset="0"/>
              </a:rPr>
              <a:t> i kërkohet pastaj q</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të zgjas afatin e vlefshmërisë se garancionit te performancës, në përputhje me periudhën e zgjatur. </a:t>
            </a:r>
            <a:endParaRPr lang="en-US" sz="2000" dirty="0" smtClean="0">
              <a:latin typeface="Cambria" panose="02040503050406030204" pitchFamily="18" charset="0"/>
              <a:ea typeface="Cambria" panose="02040503050406030204" pitchFamily="18" charset="0"/>
            </a:endParaRPr>
          </a:p>
          <a:p>
            <a:pPr>
              <a:buFont typeface="Wingdings" pitchFamily="2" charset="2"/>
              <a:buChar char="Ø"/>
            </a:pPr>
            <a:endParaRPr lang="en-US" sz="2000" dirty="0" smtClean="0">
              <a:latin typeface="Cambria" panose="02040503050406030204" pitchFamily="18" charset="0"/>
              <a:ea typeface="Cambria" panose="02040503050406030204" pitchFamily="18" charset="0"/>
            </a:endParaRPr>
          </a:p>
          <a:p>
            <a:pPr marL="457200" indent="-457200">
              <a:buNone/>
            </a:pPr>
            <a:endParaRPr lang="en-GB" sz="2000" i="1" dirty="0" smtClean="0"/>
          </a:p>
          <a:p>
            <a:pPr indent="0">
              <a:buFont typeface="Wingdings" pitchFamily="2" charset="2"/>
              <a:buChar char="Ø"/>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800" b="1" dirty="0" smtClean="0">
                <a:solidFill>
                  <a:srgbClr val="002060"/>
                </a:solidFill>
                <a:latin typeface="Cambria" panose="02040503050406030204" pitchFamily="18" charset="0"/>
                <a:ea typeface="Cambria" panose="02040503050406030204" pitchFamily="18" charset="0"/>
              </a:rPr>
              <a:t>Si imponohen Dëmet e likuiduara</a:t>
            </a:r>
            <a:r>
              <a:rPr lang="en-GB" sz="2800" b="1" dirty="0" smtClean="0">
                <a:solidFill>
                  <a:srgbClr val="002060"/>
                </a:solidFill>
                <a:latin typeface="Cambria" panose="02040503050406030204" pitchFamily="18" charset="0"/>
                <a:ea typeface="Cambria" panose="02040503050406030204" pitchFamily="18" charset="0"/>
              </a:rPr>
              <a:t>? </a:t>
            </a:r>
            <a:endParaRPr lang="en-US" sz="2800" dirty="0">
              <a:solidFill>
                <a:srgbClr val="002060"/>
              </a:solidFill>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1905000" y="6356350"/>
            <a:ext cx="41148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36</a:t>
            </a:fld>
            <a:endParaRPr lang="en-US"/>
          </a:p>
        </p:txBody>
      </p:sp>
    </p:spTree>
    <p:extLst>
      <p:ext uri="{BB962C8B-B14F-4D97-AF65-F5344CB8AC3E}">
        <p14:creationId xmlns:p14="http://schemas.microsoft.com/office/powerpoint/2010/main" val="35054608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257800"/>
          </a:xfrm>
        </p:spPr>
        <p:txBody>
          <a:bodyPr/>
          <a:lstStyle/>
          <a:p>
            <a:pPr lvl="0"/>
            <a:r>
              <a:rPr lang="sq-AL" sz="2000" dirty="0" smtClean="0">
                <a:latin typeface="Cambria" panose="02040503050406030204" pitchFamily="18" charset="0"/>
                <a:ea typeface="Cambria" panose="02040503050406030204" pitchFamily="18" charset="0"/>
              </a:rPr>
              <a:t>Nëse, nuk miratohet, AK informon me shkrim furnizuesin për mohimin e tillë</a:t>
            </a:r>
            <a:endParaRPr lang="en-US" sz="2000" dirty="0" smtClean="0">
              <a:latin typeface="Cambria" panose="02040503050406030204" pitchFamily="18" charset="0"/>
              <a:ea typeface="Cambria" panose="02040503050406030204" pitchFamily="18" charset="0"/>
            </a:endParaRPr>
          </a:p>
          <a:p>
            <a:pPr lvl="0">
              <a:buNone/>
            </a:pPr>
            <a:endParaRPr lang="en-US" sz="2000" dirty="0" smtClean="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Nëse furnizuesi shkakton vonesë dhe nuk kërkon një zgjatje t</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afatit</a:t>
            </a:r>
            <a:endParaRPr lang="en-US" sz="2000" dirty="0" smtClean="0">
              <a:latin typeface="Cambria" panose="02040503050406030204" pitchFamily="18" charset="0"/>
              <a:ea typeface="Cambria" panose="02040503050406030204" pitchFamily="18" charset="0"/>
            </a:endParaRPr>
          </a:p>
          <a:p>
            <a:pPr lvl="0">
              <a:buNone/>
            </a:pP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AK informon, brenda një kohe të arsyeshme nga dita e parë e vonesës, furnizuesin  se AK do të vendosë dëmet e likuiduara. </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Pas dorëzimit, njësia e kërkesës dhe Komisioni i pranimit regjistrojnë vonesat në dokumentet e inspektimit, duke vënë në dukje shumën e dëmeve të likuiduara q</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imponohen mbi furnizuesin. </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N</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koh</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n e pagesës, shuma e dëmeve të likuiduara zbritet nga shuma totale q</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duhet  paguar.</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Ø"/>
            </a:pPr>
            <a:endParaRPr lang="en-GB" sz="2000" dirty="0" smtClean="0">
              <a:solidFill>
                <a:srgbClr val="FF0000"/>
              </a:solidFill>
            </a:endParaRPr>
          </a:p>
          <a:p>
            <a:pPr>
              <a:buNone/>
            </a:pPr>
            <a:endParaRPr lang="en-US" sz="2000" dirty="0" smtClean="0"/>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000" b="1" dirty="0" smtClean="0">
                <a:solidFill>
                  <a:srgbClr val="002060"/>
                </a:solidFill>
                <a:latin typeface="Cambria" panose="02040503050406030204" pitchFamily="18" charset="0"/>
                <a:ea typeface="Cambria" panose="02040503050406030204" pitchFamily="18" charset="0"/>
              </a:rPr>
              <a:t>Si imponohen Dëmet e likuiduara</a:t>
            </a:r>
            <a:r>
              <a:rPr lang="en-GB" sz="2000" b="1" dirty="0" smtClean="0">
                <a:solidFill>
                  <a:srgbClr val="002060"/>
                </a:solidFill>
                <a:latin typeface="Cambria" panose="02040503050406030204" pitchFamily="18" charset="0"/>
                <a:ea typeface="Cambria" panose="02040503050406030204" pitchFamily="18" charset="0"/>
              </a:rPr>
              <a:t>?(2) </a:t>
            </a:r>
            <a:endParaRPr lang="en-US" sz="2000" dirty="0">
              <a:solidFill>
                <a:srgbClr val="002060"/>
              </a:solidFill>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2133600" y="6356350"/>
            <a:ext cx="38862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37</a:t>
            </a:fld>
            <a:endParaRPr lang="en-US"/>
          </a:p>
        </p:txBody>
      </p:sp>
    </p:spTree>
    <p:extLst>
      <p:ext uri="{BB962C8B-B14F-4D97-AF65-F5344CB8AC3E}">
        <p14:creationId xmlns:p14="http://schemas.microsoft.com/office/powerpoint/2010/main" val="22471858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257800"/>
          </a:xfrm>
        </p:spPr>
        <p:txBody>
          <a:bodyPr/>
          <a:lstStyle/>
          <a:p>
            <a:pPr>
              <a:buFont typeface="Wingdings" pitchFamily="2" charset="2"/>
              <a:buChar char="Ø"/>
            </a:pPr>
            <a:endParaRPr lang="en-GB" sz="2000" dirty="0" smtClean="0"/>
          </a:p>
          <a:p>
            <a:pPr>
              <a:buFont typeface="Wingdings" pitchFamily="2" charset="2"/>
              <a:buChar char="Ø"/>
            </a:pPr>
            <a:r>
              <a:rPr lang="sq-AL" sz="2000" dirty="0" smtClean="0">
                <a:latin typeface="Cambria" panose="02040503050406030204" pitchFamily="18" charset="0"/>
                <a:ea typeface="Cambria" panose="02040503050406030204" pitchFamily="18" charset="0"/>
              </a:rPr>
              <a:t>çdo rritje në çmimin e kontratës nuk duhet të tejkalon dhjetë për qind (10%) të çmimit fillestar të kontratës – dhe kjo duhet te kryhet përmes procedurës s</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negociuar pa publikim t</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njoftimit për kontrat</a:t>
            </a:r>
            <a:r>
              <a:rPr lang="en-US" sz="2000" dirty="0" smtClean="0">
                <a:latin typeface="Cambria" panose="02040503050406030204" pitchFamily="18" charset="0"/>
                <a:ea typeface="Cambria" panose="02040503050406030204" pitchFamily="18" charset="0"/>
              </a:rPr>
              <a:t>ë</a:t>
            </a:r>
          </a:p>
          <a:p>
            <a:pPr>
              <a:buFont typeface="Wingdings" pitchFamily="2" charset="2"/>
              <a:buChar char="Ø"/>
            </a:pPr>
            <a:r>
              <a:rPr lang="sq-AL" sz="2000" dirty="0" smtClean="0">
                <a:latin typeface="Cambria" panose="02040503050406030204" pitchFamily="18" charset="0"/>
                <a:ea typeface="Cambria" panose="02040503050406030204" pitchFamily="18" charset="0"/>
              </a:rPr>
              <a:t>Përndryshe, aktiviteti i prokurimit duhet të jetë subjekt i </a:t>
            </a:r>
            <a:r>
              <a:rPr lang="sq-AL" sz="2000" dirty="0" err="1" smtClean="0">
                <a:latin typeface="Cambria" panose="02040503050406030204" pitchFamily="18" charset="0"/>
                <a:ea typeface="Cambria" panose="02040503050406030204" pitchFamily="18" charset="0"/>
              </a:rPr>
              <a:t>ofertimit</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Gjatë përmirësimit t</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çmimit, furnizuesi dhe Autoriteti Kontraktues duhet të sigurojnë që t</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aplikohet parimi  </a:t>
            </a:r>
            <a:r>
              <a:rPr lang="sq-AL" sz="2000" b="1" dirty="0" smtClean="0">
                <a:latin typeface="Cambria" panose="02040503050406030204" pitchFamily="18" charset="0"/>
                <a:ea typeface="Cambria" panose="02040503050406030204" pitchFamily="18" charset="0"/>
              </a:rPr>
              <a:t>"pa humbje, pa fitim</a:t>
            </a:r>
            <a:r>
              <a:rPr lang="sq-AL" sz="2000" dirty="0" smtClean="0">
                <a:latin typeface="Cambria" panose="02040503050406030204" pitchFamily="18" charset="0"/>
                <a:ea typeface="Cambria" panose="02040503050406030204" pitchFamily="18" charset="0"/>
              </a:rPr>
              <a:t>", q</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do t</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thotë se asnjëra pale nuk humb apo fiton nga përmirësimi i çmimeve.</a:t>
            </a:r>
            <a:endParaRPr lang="en-US" sz="2000" dirty="0" smtClean="0">
              <a:latin typeface="Cambria" panose="02040503050406030204" pitchFamily="18" charset="0"/>
              <a:ea typeface="Cambria" panose="02040503050406030204" pitchFamily="18" charset="0"/>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Në qoftë se amendamenti përbëhet nga artikuj shtes</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rregullimi i çmimit bazohet në çmimet për njësi të kontratës fillestare. </a:t>
            </a:r>
            <a:endParaRPr lang="en-US" sz="2000" dirty="0" smtClean="0">
              <a:latin typeface="Cambria" panose="02040503050406030204" pitchFamily="18" charset="0"/>
              <a:ea typeface="Cambria" panose="02040503050406030204" pitchFamily="18" charset="0"/>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Nëse kontrata nuk përmban çmime  për artikujt shtesë, atëherë çmimet do të </a:t>
            </a:r>
            <a:r>
              <a:rPr lang="sq-AL" sz="2000" dirty="0" err="1" smtClean="0">
                <a:latin typeface="Cambria" panose="02040503050406030204" pitchFamily="18" charset="0"/>
                <a:ea typeface="Cambria" panose="02040503050406030204" pitchFamily="18" charset="0"/>
              </a:rPr>
              <a:t>dakordohen</a:t>
            </a:r>
            <a:r>
              <a:rPr lang="sq-AL" sz="2000" dirty="0" smtClean="0">
                <a:latin typeface="Cambria" panose="02040503050406030204" pitchFamily="18" charset="0"/>
                <a:ea typeface="Cambria" panose="02040503050406030204" pitchFamily="18" charset="0"/>
              </a:rPr>
              <a:t> ndërmjet palëve, bazuar në çmimet e tregut mbizotërues.</a:t>
            </a:r>
            <a:endParaRPr lang="en-US" sz="2000" dirty="0" smtClean="0">
              <a:latin typeface="Cambria" panose="02040503050406030204" pitchFamily="18" charset="0"/>
              <a:ea typeface="Cambria" panose="02040503050406030204" pitchFamily="18" charset="0"/>
            </a:endParaRPr>
          </a:p>
          <a:p>
            <a:pPr>
              <a:buFont typeface="Wingdings" pitchFamily="2" charset="2"/>
              <a:buChar char="Ø"/>
            </a:pPr>
            <a:endParaRPr lang="en-US" sz="2000" dirty="0" smtClean="0">
              <a:latin typeface="Cambria" panose="02040503050406030204" pitchFamily="18" charset="0"/>
              <a:ea typeface="Cambria" panose="02040503050406030204" pitchFamily="18" charset="0"/>
            </a:endParaRPr>
          </a:p>
          <a:p>
            <a:pPr>
              <a:buNone/>
            </a:pPr>
            <a:endParaRPr lang="en-US" sz="2000" dirty="0" smtClean="0">
              <a:latin typeface="Cambria" panose="02040503050406030204" pitchFamily="18" charset="0"/>
              <a:ea typeface="Cambria" panose="02040503050406030204" pitchFamily="18" charset="0"/>
            </a:endParaRPr>
          </a:p>
          <a:p>
            <a:pPr>
              <a:buNone/>
            </a:pPr>
            <a:endParaRPr lang="en-US" sz="2000" dirty="0" smtClean="0"/>
          </a:p>
          <a:p>
            <a:pPr>
              <a:buFont typeface="Wingdings" pitchFamily="2" charset="2"/>
              <a:buChar char="Ø"/>
            </a:pPr>
            <a:endParaRPr lang="en-US" sz="2000" dirty="0" smtClean="0"/>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800" b="1" dirty="0" smtClean="0">
                <a:solidFill>
                  <a:srgbClr val="002060"/>
                </a:solidFill>
                <a:latin typeface="Cambria" panose="02040503050406030204" pitchFamily="18" charset="0"/>
                <a:ea typeface="Cambria" panose="02040503050406030204" pitchFamily="18" charset="0"/>
              </a:rPr>
              <a:t>A lejohen përmirësimet e çmimeve?</a:t>
            </a:r>
            <a:endParaRPr lang="en-US" sz="2800" b="1" dirty="0" smtClean="0">
              <a:solidFill>
                <a:srgbClr val="002060"/>
              </a:solidFill>
              <a:latin typeface="Cambria" panose="02040503050406030204" pitchFamily="18" charset="0"/>
              <a:ea typeface="Cambria" panose="02040503050406030204" pitchFamily="18" charset="0"/>
            </a:endParaRPr>
          </a:p>
          <a:p>
            <a:pPr algn="ctr"/>
            <a:r>
              <a:rPr lang="en-GB" sz="2800" b="1" dirty="0" smtClean="0">
                <a:solidFill>
                  <a:srgbClr val="002060"/>
                </a:solidFill>
                <a:latin typeface="Cambria" panose="02040503050406030204" pitchFamily="18" charset="0"/>
                <a:ea typeface="Cambria" panose="02040503050406030204" pitchFamily="18" charset="0"/>
              </a:rPr>
              <a:t>  </a:t>
            </a:r>
            <a:endParaRPr lang="en-US" sz="2800" b="1" dirty="0">
              <a:solidFill>
                <a:srgbClr val="002060"/>
              </a:solidFill>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38</a:t>
            </a:fld>
            <a:endParaRPr lang="en-US"/>
          </a:p>
        </p:txBody>
      </p:sp>
    </p:spTree>
    <p:extLst>
      <p:ext uri="{BB962C8B-B14F-4D97-AF65-F5344CB8AC3E}">
        <p14:creationId xmlns:p14="http://schemas.microsoft.com/office/powerpoint/2010/main" val="42755151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257800"/>
          </a:xfrm>
        </p:spPr>
        <p:txBody>
          <a:bodyPr/>
          <a:lstStyle/>
          <a:p>
            <a:pPr>
              <a:buFont typeface="Wingdings" pitchFamily="2" charset="2"/>
              <a:buChar char="Ø"/>
            </a:pPr>
            <a:r>
              <a:rPr lang="sq-AL" sz="2000" dirty="0" smtClean="0">
                <a:latin typeface="Cambria" panose="02040503050406030204" pitchFamily="18" charset="0"/>
                <a:ea typeface="Cambria" panose="02040503050406030204" pitchFamily="18" charset="0"/>
              </a:rPr>
              <a:t>Departamenti prokurues mund të pezullojë dërgesën ose zbatimin e kontratës, tërësisht ose pjesërisht, me urdhër me shkrim për një periudhë të caktuar kohore, siç e sheh të nevojshme për shkak të </a:t>
            </a:r>
            <a:r>
              <a:rPr lang="sq-AL" sz="2000" b="1" dirty="0" smtClean="0">
                <a:latin typeface="Cambria" panose="02040503050406030204" pitchFamily="18" charset="0"/>
                <a:ea typeface="Cambria" panose="02040503050406030204" pitchFamily="18" charset="0"/>
              </a:rPr>
              <a:t>forcës madhore ose çfarëdo ngjarje</a:t>
            </a:r>
            <a:r>
              <a:rPr lang="sq-AL" sz="2000" dirty="0" smtClean="0">
                <a:latin typeface="Cambria" panose="02040503050406030204" pitchFamily="18" charset="0"/>
                <a:ea typeface="Cambria" panose="02040503050406030204" pitchFamily="18" charset="0"/>
              </a:rPr>
              <a:t> të përcaktuar në kontratë. </a:t>
            </a:r>
            <a:endParaRPr lang="en-US" sz="2000" dirty="0" smtClean="0">
              <a:latin typeface="Cambria" panose="02040503050406030204" pitchFamily="18" charset="0"/>
              <a:ea typeface="Cambria" panose="02040503050406030204" pitchFamily="18" charset="0"/>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Autoriteti kontraktues mundet, me urdhër administrativ, në çfarëdo kohe ta udhëzojë Furnizuesin që të pezullojë:</a:t>
            </a:r>
            <a:endParaRPr lang="en-US" sz="2000" dirty="0" smtClean="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prodhimin e furnizimeve;</a:t>
            </a:r>
            <a:endParaRPr lang="en-US" sz="2000" dirty="0" smtClean="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dorëzimin e furnizimeve në vendin e pranimit në kohën e specifikuar për dorëzim ose </a:t>
            </a:r>
            <a:endParaRPr lang="en-US" sz="2000" dirty="0" smtClean="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instalimin e furnizimeve që janë dorëzuar në vendin e pranimit.</a:t>
            </a:r>
            <a:endParaRPr lang="en-US" sz="2000" dirty="0" smtClean="0">
              <a:latin typeface="Cambria" panose="02040503050406030204" pitchFamily="18" charset="0"/>
              <a:ea typeface="Cambria" panose="02040503050406030204" pitchFamily="18" charset="0"/>
            </a:endParaRPr>
          </a:p>
          <a:p>
            <a:pPr lvl="0"/>
            <a:endParaRPr lang="en-US" sz="2000" dirty="0" smtClean="0">
              <a:latin typeface="Cambria" panose="02040503050406030204" pitchFamily="18" charset="0"/>
              <a:ea typeface="Cambria" panose="02040503050406030204" pitchFamily="18" charset="0"/>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Nëse periudha e pezullimit i tejkalon 180 ditë, dhe pezullimi nuk është për shkak të gabimit të Furnizuesit, Furnizues</a:t>
            </a:r>
            <a:r>
              <a:rPr lang="en-US" sz="2000" dirty="0" err="1" smtClean="0">
                <a:latin typeface="Cambria" panose="02040503050406030204" pitchFamily="18" charset="0"/>
                <a:ea typeface="Cambria" panose="02040503050406030204" pitchFamily="18" charset="0"/>
              </a:rPr>
              <a:t>i</a:t>
            </a:r>
            <a:r>
              <a:rPr lang="sq-AL" sz="2000" dirty="0" smtClean="0">
                <a:latin typeface="Cambria" panose="02040503050406030204" pitchFamily="18" charset="0"/>
                <a:ea typeface="Cambria" panose="02040503050406030204" pitchFamily="18" charset="0"/>
              </a:rPr>
              <a:t>, duke njoftuar autoritetin kontraktues, </a:t>
            </a:r>
            <a:r>
              <a:rPr lang="sq-AL" sz="2000" u="sng" dirty="0" smtClean="0">
                <a:latin typeface="Cambria" panose="02040503050406030204" pitchFamily="18" charset="0"/>
                <a:ea typeface="Cambria" panose="02040503050406030204" pitchFamily="18" charset="0"/>
              </a:rPr>
              <a:t>mund të kërkojë të vazhdojë me furnizimet brenda 30 ditësh, ose të ndërpresë kontratën.</a:t>
            </a:r>
            <a:endParaRPr lang="en-US" sz="2000" u="sng" dirty="0" smtClean="0">
              <a:latin typeface="Cambria" panose="02040503050406030204" pitchFamily="18" charset="0"/>
              <a:ea typeface="Cambria" panose="02040503050406030204" pitchFamily="18" charset="0"/>
            </a:endParaRPr>
          </a:p>
          <a:p>
            <a:endParaRPr lang="en-US" sz="2000" dirty="0" smtClean="0"/>
          </a:p>
          <a:p>
            <a:pPr>
              <a:buNone/>
            </a:pPr>
            <a:endParaRPr lang="en-US" sz="2000" dirty="0" smtClean="0"/>
          </a:p>
          <a:p>
            <a:pPr>
              <a:buFont typeface="Wingdings" pitchFamily="2" charset="2"/>
              <a:buChar char="Ø"/>
            </a:pPr>
            <a:endParaRPr lang="en-US" sz="2000" dirty="0" smtClean="0"/>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800" b="1" dirty="0" smtClean="0">
                <a:solidFill>
                  <a:srgbClr val="002060"/>
                </a:solidFill>
                <a:latin typeface="Cambria" panose="02040503050406030204" pitchFamily="18" charset="0"/>
                <a:ea typeface="Cambria" panose="02040503050406030204" pitchFamily="18" charset="0"/>
              </a:rPr>
              <a:t>Pezullimi i dorëzimit</a:t>
            </a:r>
            <a:endParaRPr lang="en-US" sz="2800" dirty="0">
              <a:solidFill>
                <a:srgbClr val="002060"/>
              </a:solidFill>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1981200" y="6356350"/>
            <a:ext cx="40386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39</a:t>
            </a:fld>
            <a:endParaRPr lang="en-US"/>
          </a:p>
        </p:txBody>
      </p:sp>
    </p:spTree>
    <p:extLst>
      <p:ext uri="{BB962C8B-B14F-4D97-AF65-F5344CB8AC3E}">
        <p14:creationId xmlns:p14="http://schemas.microsoft.com/office/powerpoint/2010/main" val="2153351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smtClean="0">
                <a:solidFill>
                  <a:srgbClr val="002060"/>
                </a:solidFill>
                <a:latin typeface="Cambria" panose="02040503050406030204" pitchFamily="18" charset="0"/>
                <a:ea typeface="Cambria" panose="02040503050406030204" pitchFamily="18" charset="0"/>
              </a:rPr>
              <a:t>Menaxhimi i kontratës</a:t>
            </a:r>
            <a:endParaRPr lang="en-US"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762000"/>
            <a:ext cx="9144000" cy="6096000"/>
          </a:xfrm>
        </p:spPr>
        <p:txBody>
          <a:bodyPr/>
          <a:lstStyle/>
          <a:p>
            <a:r>
              <a:rPr lang="sq-AL" sz="2400" dirty="0" smtClean="0">
                <a:latin typeface="Cambria" panose="02040503050406030204" pitchFamily="18" charset="0"/>
                <a:ea typeface="Cambria" panose="02040503050406030204" pitchFamily="18" charset="0"/>
              </a:rPr>
              <a:t>Kur një </a:t>
            </a:r>
            <a:r>
              <a:rPr lang="en-US" sz="2400" dirty="0" smtClean="0">
                <a:latin typeface="Cambria" panose="02040503050406030204" pitchFamily="18" charset="0"/>
                <a:ea typeface="Cambria" panose="02040503050406030204" pitchFamily="18" charset="0"/>
              </a:rPr>
              <a:t>AK </a:t>
            </a:r>
            <a:r>
              <a:rPr lang="sq-AL" sz="2400" dirty="0" smtClean="0">
                <a:latin typeface="Cambria" panose="02040503050406030204" pitchFamily="18" charset="0"/>
                <a:ea typeface="Cambria" panose="02040503050406030204" pitchFamily="18" charset="0"/>
              </a:rPr>
              <a:t>shpërblen një kontratë, ai duhet të monitoroj nëse mallrat, shërbimi ose punimet që janë duke u ofruar nga operatori ekonomik po ofrohen sipas specifikimeve. </a:t>
            </a:r>
          </a:p>
          <a:p>
            <a:endParaRPr lang="en-US" sz="2400" dirty="0" smtClean="0">
              <a:latin typeface="Cambria" panose="02040503050406030204" pitchFamily="18" charset="0"/>
              <a:ea typeface="Cambria" panose="02040503050406030204" pitchFamily="18" charset="0"/>
            </a:endParaRPr>
          </a:p>
          <a:p>
            <a:r>
              <a:rPr lang="sq-AL" sz="2400" b="1" i="1" dirty="0" smtClean="0">
                <a:latin typeface="Cambria" panose="02040503050406030204" pitchFamily="18" charset="0"/>
                <a:ea typeface="Cambria" panose="02040503050406030204" pitchFamily="18" charset="0"/>
              </a:rPr>
              <a:t>Hapat </a:t>
            </a:r>
            <a:r>
              <a:rPr lang="sq-AL" sz="2400" b="1" i="1" dirty="0">
                <a:latin typeface="Cambria" panose="02040503050406030204" pitchFamily="18" charset="0"/>
                <a:ea typeface="Cambria" panose="02040503050406030204" pitchFamily="18" charset="0"/>
              </a:rPr>
              <a:t>që i mundësojnë </a:t>
            </a:r>
            <a:r>
              <a:rPr lang="en-US" sz="2400" b="1" i="1" dirty="0">
                <a:latin typeface="Cambria" panose="02040503050406030204" pitchFamily="18" charset="0"/>
                <a:ea typeface="Cambria" panose="02040503050406030204" pitchFamily="18" charset="0"/>
              </a:rPr>
              <a:t>AK </a:t>
            </a:r>
            <a:r>
              <a:rPr lang="sq-AL" sz="2400" b="1" i="1" dirty="0">
                <a:latin typeface="Cambria" panose="02040503050406030204" pitchFamily="18" charset="0"/>
                <a:ea typeface="Cambria" panose="02040503050406030204" pitchFamily="18" charset="0"/>
              </a:rPr>
              <a:t>dhe </a:t>
            </a:r>
            <a:r>
              <a:rPr lang="en-US" sz="2400" b="1" i="1" dirty="0">
                <a:latin typeface="Cambria" panose="02040503050406030204" pitchFamily="18" charset="0"/>
                <a:ea typeface="Cambria" panose="02040503050406030204" pitchFamily="18" charset="0"/>
              </a:rPr>
              <a:t>OE</a:t>
            </a:r>
            <a:r>
              <a:rPr lang="sq-AL" sz="2400" b="1" i="1" dirty="0">
                <a:latin typeface="Cambria" panose="02040503050406030204" pitchFamily="18" charset="0"/>
                <a:ea typeface="Cambria" panose="02040503050406030204" pitchFamily="18" charset="0"/>
              </a:rPr>
              <a:t> të përmbushin detyrimet e tyre brenda kontratës, në mënyrë që të arrijnë objektivat e përcaktuara nga </a:t>
            </a:r>
            <a:r>
              <a:rPr lang="sq-AL" sz="2400" b="1" i="1" dirty="0" smtClean="0">
                <a:latin typeface="Cambria" panose="02040503050406030204" pitchFamily="18" charset="0"/>
                <a:ea typeface="Cambria" panose="02040503050406030204" pitchFamily="18" charset="0"/>
              </a:rPr>
              <a:t>kontrata.</a:t>
            </a:r>
          </a:p>
          <a:p>
            <a:pPr marL="0" indent="0">
              <a:buNone/>
            </a:pPr>
            <a:endParaRPr lang="en-US" sz="2400" dirty="0">
              <a:latin typeface="Cambria" panose="02040503050406030204" pitchFamily="18" charset="0"/>
              <a:ea typeface="Cambria" panose="02040503050406030204" pitchFamily="18" charset="0"/>
            </a:endParaRPr>
          </a:p>
          <a:p>
            <a:pPr lvl="0"/>
            <a:r>
              <a:rPr lang="sq-AL" sz="2400" dirty="0">
                <a:latin typeface="Cambria" panose="02040503050406030204" pitchFamily="18" charset="0"/>
                <a:ea typeface="Cambria" panose="02040503050406030204" pitchFamily="18" charset="0"/>
              </a:rPr>
              <a:t>Me fjalë tjera, kjo ka të bëjë me faktin që të dyja Palët:</a:t>
            </a:r>
            <a:endParaRPr lang="en-US" sz="2400" dirty="0">
              <a:latin typeface="Cambria" panose="02040503050406030204" pitchFamily="18" charset="0"/>
              <a:ea typeface="Cambria" panose="02040503050406030204" pitchFamily="18" charset="0"/>
            </a:endParaRPr>
          </a:p>
          <a:p>
            <a:pPr lvl="1">
              <a:buFont typeface="Arial" panose="020B0604020202020204" pitchFamily="34" charset="0"/>
              <a:buChar char="•"/>
            </a:pPr>
            <a:r>
              <a:rPr lang="sq-AL" sz="2400" b="1" dirty="0">
                <a:latin typeface="Cambria" panose="02040503050406030204" pitchFamily="18" charset="0"/>
                <a:ea typeface="Cambria" panose="02040503050406030204" pitchFamily="18" charset="0"/>
              </a:rPr>
              <a:t>Të marrin atë që e kanë pritur</a:t>
            </a:r>
            <a:endParaRPr lang="en-US" sz="2400" dirty="0">
              <a:latin typeface="Cambria" panose="02040503050406030204" pitchFamily="18" charset="0"/>
              <a:ea typeface="Cambria" panose="02040503050406030204" pitchFamily="18" charset="0"/>
            </a:endParaRPr>
          </a:p>
          <a:p>
            <a:pPr lvl="1">
              <a:buFont typeface="Arial" panose="020B0604020202020204" pitchFamily="34" charset="0"/>
              <a:buChar char="•"/>
            </a:pPr>
            <a:r>
              <a:rPr lang="sq-AL" sz="2400" b="1" dirty="0">
                <a:latin typeface="Cambria" panose="02040503050406030204" pitchFamily="18" charset="0"/>
                <a:ea typeface="Cambria" panose="02040503050406030204" pitchFamily="18" charset="0"/>
              </a:rPr>
              <a:t>Me çmimin që e kanë pritur!</a:t>
            </a:r>
            <a:endParaRPr lang="en-US" sz="2400" dirty="0">
              <a:latin typeface="Cambria" panose="02040503050406030204" pitchFamily="18" charset="0"/>
              <a:ea typeface="Cambria" panose="02040503050406030204" pitchFamily="18" charset="0"/>
            </a:endParaRPr>
          </a:p>
          <a:p>
            <a:pPr marL="0" indent="0">
              <a:buNone/>
            </a:pPr>
            <a:endParaRPr lang="en-US" sz="2400" b="1" dirty="0" smtClean="0">
              <a:latin typeface="Cambria" panose="02040503050406030204" pitchFamily="18" charset="0"/>
              <a:ea typeface="Cambria" panose="02040503050406030204" pitchFamily="18" charset="0"/>
            </a:endParaRPr>
          </a:p>
          <a:p>
            <a:pPr marL="0" indent="0">
              <a:buNone/>
            </a:pPr>
            <a:endParaRPr lang="en-US" sz="20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981200" y="6356350"/>
            <a:ext cx="40386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4</a:t>
            </a:fld>
            <a:endParaRPr lang="en-US"/>
          </a:p>
        </p:txBody>
      </p:sp>
    </p:spTree>
    <p:extLst>
      <p:ext uri="{BB962C8B-B14F-4D97-AF65-F5344CB8AC3E}">
        <p14:creationId xmlns:p14="http://schemas.microsoft.com/office/powerpoint/2010/main" val="10386563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257800"/>
          </a:xfrm>
        </p:spPr>
        <p:txBody>
          <a:bodyPr/>
          <a:lstStyle/>
          <a:p>
            <a:pPr>
              <a:buFont typeface="Wingdings" pitchFamily="2" charset="2"/>
              <a:buChar char="Ø"/>
            </a:pPr>
            <a:endParaRPr lang="en-GB" sz="2000" dirty="0" smtClean="0"/>
          </a:p>
          <a:p>
            <a:pPr>
              <a:buFont typeface="Wingdings" pitchFamily="2" charset="2"/>
              <a:buChar char="Ø"/>
            </a:pPr>
            <a:r>
              <a:rPr lang="sq-AL" sz="2000" dirty="0" smtClean="0">
                <a:latin typeface="Cambria" panose="02040503050406030204" pitchFamily="18" charset="0"/>
                <a:ea typeface="Cambria" panose="02040503050406030204" pitchFamily="18" charset="0"/>
              </a:rPr>
              <a:t>një furnizues mund të lejohet të nënkontraktojë një pjesë të kontratës. </a:t>
            </a:r>
            <a:endParaRPr lang="en-US" sz="2000" dirty="0" smtClean="0">
              <a:latin typeface="Cambria" panose="02040503050406030204" pitchFamily="18" charset="0"/>
              <a:ea typeface="Cambria" panose="02040503050406030204" pitchFamily="18" charset="0"/>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nuk duhet të tejkalojë 40% të kostos totale të projektit. </a:t>
            </a:r>
            <a:endParaRPr lang="en-US" sz="2000" dirty="0" smtClean="0">
              <a:latin typeface="Cambria" panose="02040503050406030204" pitchFamily="18" charset="0"/>
              <a:ea typeface="Cambria" panose="02040503050406030204" pitchFamily="18" charset="0"/>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Të gjitha rregullime</a:t>
            </a:r>
            <a:r>
              <a:rPr lang="en-US" sz="2000" dirty="0" smtClean="0">
                <a:latin typeface="Cambria" panose="02040503050406030204" pitchFamily="18" charset="0"/>
                <a:ea typeface="Cambria" panose="02040503050406030204" pitchFamily="18" charset="0"/>
              </a:rPr>
              <a:t>t</a:t>
            </a:r>
            <a:r>
              <a:rPr lang="sq-AL" sz="2000" dirty="0" smtClean="0">
                <a:latin typeface="Cambria" panose="02040503050406030204" pitchFamily="18" charset="0"/>
                <a:ea typeface="Cambria" panose="02040503050406030204" pitchFamily="18" charset="0"/>
              </a:rPr>
              <a:t> nënkontraktuese duhet të shpalosen në kohën e ofertave, dhe nënkontraktorët duhet të identifikohen në ofertën e paraqitur nga furnizuesi. </a:t>
            </a:r>
            <a:endParaRPr lang="en-US" sz="2000" dirty="0" smtClean="0">
              <a:latin typeface="Cambria" panose="02040503050406030204" pitchFamily="18" charset="0"/>
              <a:ea typeface="Cambria" panose="02040503050406030204" pitchFamily="18" charset="0"/>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Çdo marrëveshje nënkontraktuese e bër</a:t>
            </a:r>
            <a:r>
              <a:rPr lang="en-US" sz="2000"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 gjatë zbatimit të projektit dhe e cila nuk është shpalosur në kohën e ofertimit nuk do të lejohet. </a:t>
            </a:r>
            <a:endParaRPr lang="en-US" sz="2000" dirty="0" smtClean="0">
              <a:latin typeface="Cambria" panose="02040503050406030204" pitchFamily="18" charset="0"/>
              <a:ea typeface="Cambria" panose="02040503050406030204" pitchFamily="18" charset="0"/>
            </a:endParaRPr>
          </a:p>
          <a:p>
            <a:pPr>
              <a:buFont typeface="Wingdings" pitchFamily="2" charset="2"/>
              <a:buChar char="Ø"/>
            </a:pPr>
            <a:r>
              <a:rPr lang="sq-AL" sz="2000" dirty="0" smtClean="0">
                <a:latin typeface="Cambria" panose="02040503050406030204" pitchFamily="18" charset="0"/>
                <a:ea typeface="Cambria" panose="02040503050406030204" pitchFamily="18" charset="0"/>
              </a:rPr>
              <a:t>Marrëveshja e </a:t>
            </a:r>
            <a:r>
              <a:rPr lang="sq-AL" sz="2000" dirty="0" err="1" smtClean="0">
                <a:latin typeface="Cambria" panose="02040503050406030204" pitchFamily="18" charset="0"/>
                <a:ea typeface="Cambria" panose="02040503050406030204" pitchFamily="18" charset="0"/>
              </a:rPr>
              <a:t>nënkontraktimit</a:t>
            </a:r>
            <a:r>
              <a:rPr lang="sq-AL" sz="2000" dirty="0" smtClean="0">
                <a:latin typeface="Cambria" panose="02040503050406030204" pitchFamily="18" charset="0"/>
                <a:ea typeface="Cambria" panose="02040503050406030204" pitchFamily="18" charset="0"/>
              </a:rPr>
              <a:t> nuk e liron furnizuesin nga cilado përgjegjësi ose detyrim sipas kontratës.</a:t>
            </a:r>
            <a:endParaRPr lang="en-US" sz="2000" dirty="0" smtClean="0">
              <a:latin typeface="Cambria" panose="02040503050406030204" pitchFamily="18" charset="0"/>
              <a:ea typeface="Cambria" panose="02040503050406030204" pitchFamily="18" charset="0"/>
            </a:endParaRPr>
          </a:p>
          <a:p>
            <a:pPr>
              <a:buNone/>
            </a:pPr>
            <a:endParaRPr lang="en-US" sz="2000" dirty="0" smtClean="0">
              <a:latin typeface="Cambria" panose="02040503050406030204" pitchFamily="18" charset="0"/>
              <a:ea typeface="Cambria" panose="02040503050406030204" pitchFamily="18" charset="0"/>
            </a:endParaRPr>
          </a:p>
          <a:p>
            <a:endParaRPr lang="en-US" sz="2000" dirty="0" smtClean="0"/>
          </a:p>
          <a:p>
            <a:pPr>
              <a:buNone/>
            </a:pPr>
            <a:endParaRPr lang="en-US" sz="2000" dirty="0" smtClean="0"/>
          </a:p>
          <a:p>
            <a:pPr>
              <a:buFont typeface="Wingdings" pitchFamily="2" charset="2"/>
              <a:buChar char="Ø"/>
            </a:pPr>
            <a:endParaRPr lang="en-US" sz="2000" dirty="0" smtClean="0"/>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2800" b="1" dirty="0" smtClean="0">
                <a:solidFill>
                  <a:srgbClr val="002060"/>
                </a:solidFill>
              </a:rPr>
              <a:t>N</a:t>
            </a:r>
            <a:r>
              <a:rPr lang="sq-AL" sz="2800" b="1" dirty="0">
                <a:solidFill>
                  <a:srgbClr val="002060"/>
                </a:solidFill>
              </a:rPr>
              <a:t>ë</a:t>
            </a:r>
            <a:r>
              <a:rPr lang="en-US" sz="2800" b="1" dirty="0" err="1" smtClean="0">
                <a:solidFill>
                  <a:srgbClr val="002060"/>
                </a:solidFill>
              </a:rPr>
              <a:t>nkontraktimi</a:t>
            </a:r>
            <a:r>
              <a:rPr lang="en-US" sz="2800" b="1" dirty="0" smtClean="0">
                <a:solidFill>
                  <a:srgbClr val="002060"/>
                </a:solidFill>
              </a:rPr>
              <a:t> </a:t>
            </a:r>
            <a:endParaRPr lang="en-US" sz="2800" b="1" dirty="0">
              <a:solidFill>
                <a:srgbClr val="002060"/>
              </a:solidFill>
            </a:endParaRPr>
          </a:p>
        </p:txBody>
      </p:sp>
      <p:sp>
        <p:nvSpPr>
          <p:cNvPr id="2" name="Footer Placeholder 1"/>
          <p:cNvSpPr>
            <a:spLocks noGrp="1"/>
          </p:cNvSpPr>
          <p:nvPr>
            <p:ph type="ftr" sz="quarter" idx="11"/>
          </p:nvPr>
        </p:nvSpPr>
        <p:spPr>
          <a:xfrm>
            <a:off x="1600200" y="6356350"/>
            <a:ext cx="44196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40</a:t>
            </a:fld>
            <a:endParaRPr lang="en-US"/>
          </a:p>
        </p:txBody>
      </p:sp>
    </p:spTree>
    <p:extLst>
      <p:ext uri="{BB962C8B-B14F-4D97-AF65-F5344CB8AC3E}">
        <p14:creationId xmlns:p14="http://schemas.microsoft.com/office/powerpoint/2010/main" val="18804197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0" y="0"/>
            <a:ext cx="9144000" cy="7302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ZGJIDHJA E MOSMARRËVESHJEVE</a:t>
            </a:r>
            <a:r>
              <a:rPr lang="en-US" sz="2800" b="1" dirty="0" smtClean="0">
                <a:solidFill>
                  <a:srgbClr val="002060"/>
                </a:solidFill>
                <a:latin typeface="Cambria" panose="02040503050406030204" pitchFamily="18" charset="0"/>
                <a:ea typeface="Cambria" panose="02040503050406030204" pitchFamily="18" charset="0"/>
              </a:rPr>
              <a:t/>
            </a:r>
            <a:br>
              <a:rPr lang="en-US" sz="2800" b="1" dirty="0" smtClean="0">
                <a:solidFill>
                  <a:srgbClr val="002060"/>
                </a:solidFill>
                <a:latin typeface="Cambria" panose="02040503050406030204" pitchFamily="18" charset="0"/>
                <a:ea typeface="Cambria" panose="02040503050406030204" pitchFamily="18" charset="0"/>
              </a:rPr>
            </a:br>
            <a:endParaRPr lang="en-US" sz="2800" b="1" dirty="0">
              <a:solidFill>
                <a:srgbClr val="002060"/>
              </a:solidFill>
              <a:latin typeface="Cambria" panose="02040503050406030204" pitchFamily="18" charset="0"/>
              <a:ea typeface="Cambria" panose="02040503050406030204" pitchFamily="18" charset="0"/>
            </a:endParaRPr>
          </a:p>
        </p:txBody>
      </p:sp>
      <p:sp>
        <p:nvSpPr>
          <p:cNvPr id="30723" name="Symbol zastępczy zawartości 2"/>
          <p:cNvSpPr>
            <a:spLocks noGrp="1"/>
          </p:cNvSpPr>
          <p:nvPr>
            <p:ph idx="1"/>
          </p:nvPr>
        </p:nvSpPr>
        <p:spPr bwMode="auto">
          <a:xfrm>
            <a:off x="0" y="990600"/>
            <a:ext cx="9144000" cy="5105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latin typeface="Cambria" panose="02040503050406030204" pitchFamily="18" charset="0"/>
                <a:ea typeface="Cambria" panose="02040503050406030204" pitchFamily="18" charset="0"/>
              </a:rPr>
              <a:t>Dispozitat që trajtojnë zgjidhjen e mosmarrëveshjeve mund të </a:t>
            </a:r>
            <a:r>
              <a:rPr lang="sq-AL" sz="2400" dirty="0" err="1" smtClean="0">
                <a:latin typeface="Cambria" panose="02040503050406030204" pitchFamily="18" charset="0"/>
                <a:ea typeface="Cambria" panose="02040503050406030204" pitchFamily="18" charset="0"/>
              </a:rPr>
              <a:t>variojnë</a:t>
            </a:r>
            <a:r>
              <a:rPr lang="sq-AL" sz="2400" dirty="0" smtClean="0">
                <a:latin typeface="Cambria" panose="02040503050406030204" pitchFamily="18" charset="0"/>
                <a:ea typeface="Cambria" panose="02040503050406030204" pitchFamily="18" charset="0"/>
              </a:rPr>
              <a:t> nga </a:t>
            </a:r>
            <a:r>
              <a:rPr lang="sq-AL" sz="2400" b="1" dirty="0" smtClean="0">
                <a:latin typeface="Cambria" panose="02040503050406030204" pitchFamily="18" charset="0"/>
                <a:ea typeface="Cambria" panose="02040503050406030204" pitchFamily="18" charset="0"/>
              </a:rPr>
              <a:t>një deklarim i thjeshtë </a:t>
            </a:r>
            <a:r>
              <a:rPr lang="sq-AL" sz="2400" dirty="0" smtClean="0">
                <a:latin typeface="Cambria" panose="02040503050406030204" pitchFamily="18" charset="0"/>
                <a:ea typeface="Cambria" panose="02040503050406030204" pitchFamily="18" charset="0"/>
              </a:rPr>
              <a:t>që të gjitha mosmarrëveshjet do të dërgohen në gjykatë në një vend të caktuar, </a:t>
            </a:r>
            <a:r>
              <a:rPr lang="sq-AL" sz="2400" b="1" dirty="0" smtClean="0">
                <a:latin typeface="Cambria" panose="02040503050406030204" pitchFamily="18" charset="0"/>
                <a:ea typeface="Cambria" panose="02040503050406030204" pitchFamily="18" charset="0"/>
              </a:rPr>
              <a:t>deri te një përshkrim kompleks të një procedure</a:t>
            </a:r>
            <a:r>
              <a:rPr lang="sq-AL" sz="2400" dirty="0" smtClean="0">
                <a:latin typeface="Cambria" panose="02040503050406030204" pitchFamily="18" charset="0"/>
                <a:ea typeface="Cambria" panose="02040503050406030204" pitchFamily="18" charset="0"/>
              </a:rPr>
              <a:t> të përshkallëzuar që mund të përfshijë: </a:t>
            </a:r>
            <a:endParaRPr lang="en-US" sz="2400" dirty="0" smtClean="0">
              <a:latin typeface="Cambria" panose="02040503050406030204" pitchFamily="18" charset="0"/>
              <a:ea typeface="Cambria" panose="02040503050406030204" pitchFamily="18" charset="0"/>
            </a:endParaRPr>
          </a:p>
          <a:p>
            <a:pPr>
              <a:buFont typeface="Wingdings" pitchFamily="2" charset="2"/>
              <a:buChar char="ü"/>
            </a:pPr>
            <a:r>
              <a:rPr lang="sq-AL" sz="2400" i="1" dirty="0" smtClean="0">
                <a:latin typeface="Cambria" panose="02040503050406030204" pitchFamily="18" charset="0"/>
                <a:ea typeface="Cambria" panose="02040503050406030204" pitchFamily="18" charset="0"/>
              </a:rPr>
              <a:t>një përpjekje formale për të arritur një zgjidhje miqësore ndërmjet ekzekutivëve të lartë, </a:t>
            </a:r>
          </a:p>
          <a:p>
            <a:pPr>
              <a:buFont typeface="Wingdings" pitchFamily="2" charset="2"/>
              <a:buChar char="ü"/>
            </a:pPr>
            <a:r>
              <a:rPr lang="sq-AL" sz="2400" i="1" dirty="0" smtClean="0">
                <a:latin typeface="Cambria" panose="02040503050406030204" pitchFamily="18" charset="0"/>
                <a:ea typeface="Cambria" panose="02040503050406030204" pitchFamily="18" charset="0"/>
              </a:rPr>
              <a:t>ndërmjetësimin, </a:t>
            </a:r>
          </a:p>
          <a:p>
            <a:pPr>
              <a:buFont typeface="Wingdings" pitchFamily="2" charset="2"/>
              <a:buChar char="ü"/>
            </a:pPr>
            <a:r>
              <a:rPr lang="sq-AL" sz="2400" i="1" dirty="0" smtClean="0">
                <a:latin typeface="Cambria" panose="02040503050406030204" pitchFamily="18" charset="0"/>
                <a:ea typeface="Cambria" panose="02040503050406030204" pitchFamily="18" charset="0"/>
              </a:rPr>
              <a:t>opinionin e ekspertit, </a:t>
            </a:r>
          </a:p>
          <a:p>
            <a:pPr>
              <a:buFont typeface="Wingdings" pitchFamily="2" charset="2"/>
              <a:buChar char="ü"/>
            </a:pPr>
            <a:r>
              <a:rPr lang="sq-AL" sz="2400" i="1" dirty="0" smtClean="0">
                <a:latin typeface="Cambria" panose="02040503050406030204" pitchFamily="18" charset="0"/>
                <a:ea typeface="Cambria" panose="02040503050406030204" pitchFamily="18" charset="0"/>
              </a:rPr>
              <a:t>vendimin gjyqësor, </a:t>
            </a:r>
          </a:p>
          <a:p>
            <a:pPr>
              <a:buFont typeface="Wingdings" pitchFamily="2" charset="2"/>
              <a:buChar char="ü"/>
            </a:pPr>
            <a:r>
              <a:rPr lang="sq-AL" sz="2400" i="1" dirty="0" smtClean="0">
                <a:latin typeface="Cambria" panose="02040503050406030204" pitchFamily="18" charset="0"/>
                <a:ea typeface="Cambria" panose="02040503050406030204" pitchFamily="18" charset="0"/>
              </a:rPr>
              <a:t>arbitrazhin, dhe </a:t>
            </a:r>
          </a:p>
          <a:p>
            <a:pPr>
              <a:buFont typeface="Wingdings" pitchFamily="2" charset="2"/>
              <a:buChar char="ü"/>
            </a:pPr>
            <a:r>
              <a:rPr lang="sq-AL" sz="2400" i="1" dirty="0" smtClean="0">
                <a:latin typeface="Cambria" panose="02040503050406030204" pitchFamily="18" charset="0"/>
                <a:ea typeface="Cambria" panose="02040503050406030204" pitchFamily="18" charset="0"/>
              </a:rPr>
              <a:t>çështjen gjyqësore.</a:t>
            </a:r>
          </a:p>
          <a:p>
            <a:endParaRPr lang="en-US" sz="2400" dirty="0" smtClean="0"/>
          </a:p>
        </p:txBody>
      </p:sp>
      <p:sp>
        <p:nvSpPr>
          <p:cNvPr id="2" name="Footer Placeholder 1"/>
          <p:cNvSpPr>
            <a:spLocks noGrp="1"/>
          </p:cNvSpPr>
          <p:nvPr>
            <p:ph type="ftr" sz="quarter" idx="11"/>
          </p:nvPr>
        </p:nvSpPr>
        <p:spPr>
          <a:xfrm>
            <a:off x="1676400" y="6356350"/>
            <a:ext cx="43434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41</a:t>
            </a:fld>
            <a:endParaRPr lang="en-US"/>
          </a:p>
        </p:txBody>
      </p:sp>
    </p:spTree>
    <p:extLst>
      <p:ext uri="{BB962C8B-B14F-4D97-AF65-F5344CB8AC3E}">
        <p14:creationId xmlns:p14="http://schemas.microsoft.com/office/powerpoint/2010/main" val="1569989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0" y="0"/>
            <a:ext cx="9144000" cy="762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Zgjidhja e mosmarrëveshjes</a:t>
            </a:r>
            <a:r>
              <a:rPr lang="en-US" sz="2800" b="1" dirty="0" smtClean="0">
                <a:solidFill>
                  <a:srgbClr val="FF0000"/>
                </a:solidFill>
              </a:rPr>
              <a:t/>
            </a:r>
            <a:br>
              <a:rPr lang="en-US" sz="2800" b="1" dirty="0" smtClean="0">
                <a:solidFill>
                  <a:srgbClr val="FF0000"/>
                </a:solidFill>
              </a:rPr>
            </a:br>
            <a:r>
              <a:rPr lang="en-US" sz="2800" b="1" dirty="0" smtClean="0">
                <a:solidFill>
                  <a:srgbClr val="FF0000"/>
                </a:solidFill>
              </a:rPr>
              <a:t/>
            </a:r>
            <a:br>
              <a:rPr lang="en-US" sz="2800" b="1" dirty="0" smtClean="0">
                <a:solidFill>
                  <a:srgbClr val="FF0000"/>
                </a:solidFill>
              </a:rPr>
            </a:br>
            <a:endParaRPr lang="en-US" sz="2800" b="1" dirty="0">
              <a:solidFill>
                <a:srgbClr val="FF0000"/>
              </a:solidFill>
            </a:endParaRPr>
          </a:p>
        </p:txBody>
      </p:sp>
      <p:sp>
        <p:nvSpPr>
          <p:cNvPr id="30723" name="Symbol zastępczy zawartości 2"/>
          <p:cNvSpPr>
            <a:spLocks noGrp="1"/>
          </p:cNvSpPr>
          <p:nvPr>
            <p:ph idx="1"/>
          </p:nvPr>
        </p:nvSpPr>
        <p:spPr bwMode="auto">
          <a:xfrm>
            <a:off x="0" y="914400"/>
            <a:ext cx="9144000" cy="5334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Zgjidhja e mosmarrëveshjes, në kuptimin e gjerë të fjalës, përfshin çdo proces që mund të sjellë dhënien fund të një mosmarrëveshjeje</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Zgjidhja alternative e mosmarrëveshjes (ZAM) është një term i zakonshëm i cili ka të bëjë me një sërë procesesh, përfshirë përdorimin e një pale të tretë të jashtme dhe e cila mund të konsiderohet si një alternativë e çështjes gjyqësore Teknikat për zgjidhjen e mosmarrëveshjes përfshijnë:</a:t>
            </a:r>
            <a:endParaRPr lang="en-US" sz="2000" dirty="0" smtClean="0">
              <a:latin typeface="Cambria" panose="02040503050406030204" pitchFamily="18" charset="0"/>
              <a:ea typeface="Cambria" panose="02040503050406030204" pitchFamily="18" charset="0"/>
            </a:endParaRPr>
          </a:p>
          <a:p>
            <a:pPr>
              <a:buNone/>
            </a:pPr>
            <a:endParaRPr lang="en-US" sz="2000" dirty="0" smtClean="0">
              <a:latin typeface="Cambria" panose="02040503050406030204" pitchFamily="18" charset="0"/>
              <a:ea typeface="Cambria" panose="02040503050406030204" pitchFamily="18" charset="0"/>
            </a:endParaRPr>
          </a:p>
          <a:p>
            <a:pPr marL="457200" indent="-457200">
              <a:buFont typeface="+mj-lt"/>
              <a:buAutoNum type="arabicPeriod"/>
            </a:pPr>
            <a:r>
              <a:rPr lang="sq-AL" sz="2000" b="1" dirty="0" smtClean="0">
                <a:latin typeface="Cambria" panose="02040503050406030204" pitchFamily="18" charset="0"/>
                <a:ea typeface="Cambria" panose="02040503050406030204" pitchFamily="18" charset="0"/>
              </a:rPr>
              <a:t>Negocimin</a:t>
            </a:r>
          </a:p>
          <a:p>
            <a:pPr marL="457200" indent="-457200">
              <a:buFont typeface="+mj-lt"/>
              <a:buAutoNum type="arabicPeriod"/>
            </a:pPr>
            <a:r>
              <a:rPr lang="sq-AL" sz="2000" b="1" dirty="0" smtClean="0">
                <a:latin typeface="Cambria" panose="02040503050406030204" pitchFamily="18" charset="0"/>
                <a:ea typeface="Cambria" panose="02040503050406030204" pitchFamily="18" charset="0"/>
              </a:rPr>
              <a:t>Ndërmjetësimin</a:t>
            </a:r>
          </a:p>
          <a:p>
            <a:pPr marL="457200" indent="-457200">
              <a:buFont typeface="+mj-lt"/>
              <a:buAutoNum type="arabicPeriod"/>
            </a:pPr>
            <a:r>
              <a:rPr lang="sq-AL" sz="2000" b="1" dirty="0" smtClean="0">
                <a:latin typeface="Cambria" panose="02040503050406030204" pitchFamily="18" charset="0"/>
                <a:ea typeface="Cambria" panose="02040503050406030204" pitchFamily="18" charset="0"/>
              </a:rPr>
              <a:t>Pajtimin</a:t>
            </a:r>
          </a:p>
          <a:p>
            <a:pPr marL="457200" indent="-457200">
              <a:buFont typeface="+mj-lt"/>
              <a:buAutoNum type="arabicPeriod"/>
            </a:pPr>
            <a:r>
              <a:rPr lang="sq-AL" sz="2000" b="1" dirty="0" smtClean="0">
                <a:latin typeface="Cambria" panose="02040503050406030204" pitchFamily="18" charset="0"/>
                <a:ea typeface="Cambria" panose="02040503050406030204" pitchFamily="18" charset="0"/>
              </a:rPr>
              <a:t>Vendimin gjyqësor</a:t>
            </a:r>
            <a:r>
              <a:rPr lang="sq-AL" sz="2000" dirty="0" smtClean="0">
                <a:latin typeface="Cambria" panose="02040503050406030204" pitchFamily="18" charset="0"/>
                <a:ea typeface="Cambria" panose="02040503050406030204" pitchFamily="18" charset="0"/>
              </a:rPr>
              <a:t> </a:t>
            </a:r>
          </a:p>
          <a:p>
            <a:pPr marL="457200" indent="-457200">
              <a:buFont typeface="+mj-lt"/>
              <a:buAutoNum type="arabicPeriod"/>
            </a:pPr>
            <a:r>
              <a:rPr lang="sq-AL" sz="2000" b="1" dirty="0" smtClean="0">
                <a:latin typeface="Cambria" panose="02040503050406030204" pitchFamily="18" charset="0"/>
                <a:ea typeface="Cambria" panose="02040503050406030204" pitchFamily="18" charset="0"/>
              </a:rPr>
              <a:t>Arbitrazhin</a:t>
            </a:r>
            <a:endParaRPr lang="sq-AL" sz="2000" dirty="0" smtClean="0">
              <a:latin typeface="Cambria" panose="02040503050406030204" pitchFamily="18" charset="0"/>
              <a:ea typeface="Cambria" panose="02040503050406030204" pitchFamily="18" charset="0"/>
            </a:endParaRPr>
          </a:p>
          <a:p>
            <a:pPr marL="457200" indent="-457200">
              <a:buFont typeface="+mj-lt"/>
              <a:buAutoNum type="arabicPeriod"/>
            </a:pPr>
            <a:r>
              <a:rPr lang="sq-AL" sz="2000" b="1" dirty="0" smtClean="0">
                <a:latin typeface="Cambria" panose="02040503050406030204" pitchFamily="18" charset="0"/>
                <a:ea typeface="Cambria" panose="02040503050406030204" pitchFamily="18" charset="0"/>
              </a:rPr>
              <a:t>Çështjen gjyqësore</a:t>
            </a:r>
            <a:r>
              <a:rPr lang="sq-AL" sz="2000" dirty="0" smtClean="0">
                <a:latin typeface="Cambria" panose="02040503050406030204" pitchFamily="18" charset="0"/>
                <a:ea typeface="Cambria" panose="02040503050406030204" pitchFamily="18" charset="0"/>
              </a:rPr>
              <a:t>  </a:t>
            </a:r>
            <a:endParaRPr lang="sq-AL" sz="2000" b="1" dirty="0">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42</a:t>
            </a:fld>
            <a:endParaRPr lang="en-US"/>
          </a:p>
        </p:txBody>
      </p:sp>
    </p:spTree>
    <p:extLst>
      <p:ext uri="{BB962C8B-B14F-4D97-AF65-F5344CB8AC3E}">
        <p14:creationId xmlns:p14="http://schemas.microsoft.com/office/powerpoint/2010/main" val="32013844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0" y="0"/>
            <a:ext cx="9144000" cy="8064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Negocimi</a:t>
            </a:r>
            <a:endParaRPr lang="en-US" sz="2800" b="1" dirty="0">
              <a:solidFill>
                <a:srgbClr val="002060"/>
              </a:solidFill>
              <a:latin typeface="Cambria" panose="02040503050406030204" pitchFamily="18" charset="0"/>
              <a:ea typeface="Cambria" panose="02040503050406030204" pitchFamily="18" charset="0"/>
            </a:endParaRPr>
          </a:p>
        </p:txBody>
      </p:sp>
      <p:sp>
        <p:nvSpPr>
          <p:cNvPr id="30723" name="Symbol zastępczy zawartości 2"/>
          <p:cNvSpPr>
            <a:spLocks noGrp="1"/>
          </p:cNvSpPr>
          <p:nvPr>
            <p:ph idx="1"/>
          </p:nvPr>
        </p:nvSpPr>
        <p:spPr bwMode="auto">
          <a:xfrm>
            <a:off x="0" y="914400"/>
            <a:ext cx="9144000" cy="5334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400" dirty="0" smtClean="0">
                <a:solidFill>
                  <a:srgbClr val="FF0000"/>
                </a:solidFill>
                <a:latin typeface="Cambria" panose="02040503050406030204" pitchFamily="18" charset="0"/>
                <a:ea typeface="Cambria" panose="02040503050406030204" pitchFamily="18" charset="0"/>
              </a:rPr>
              <a:t>forma më e zakonshme </a:t>
            </a:r>
            <a:r>
              <a:rPr lang="sq-AL" sz="2400" dirty="0" smtClean="0">
                <a:latin typeface="Cambria" panose="02040503050406030204" pitchFamily="18" charset="0"/>
                <a:ea typeface="Cambria" panose="02040503050406030204" pitchFamily="18" charset="0"/>
              </a:rPr>
              <a:t>për zgjidhjen e mosmarrëveshjes, ku vetë palët përpiqen të zgjidhin mosmarrëveshjen.</a:t>
            </a:r>
            <a:endParaRPr lang="en-US" sz="2400" dirty="0" smtClean="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Kushtet e përgjithshme te kontratës</a:t>
            </a:r>
            <a:endParaRPr lang="en-US" sz="24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Palët duhet t’i bëjnë të gjitha përpjeke për të zgjidhur në mënyrë miqësore të gjitha mosmarrëveshjet që mund të ndodhin ndërmjet tyre… </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Pala do të i përgjigjet kërkesës për zgjidhje miqësore brenda 15 ditësh pas kërkesës…. Periudha maksimale që jepet për arritjen e kësaj zgjidhjeje do të jetë 30 ditë nga fillimi i procedurës. </a:t>
            </a:r>
            <a:endParaRPr lang="en-US" sz="2000" dirty="0" smtClean="0">
              <a:latin typeface="Cambria" panose="02040503050406030204" pitchFamily="18" charset="0"/>
              <a:ea typeface="Cambria" panose="02040503050406030204" pitchFamily="18" charset="0"/>
            </a:endParaRPr>
          </a:p>
          <a:p>
            <a:pPr lvl="0">
              <a:buFont typeface="Wingdings" pitchFamily="2" charset="2"/>
              <a:buChar char="ü"/>
            </a:pPr>
            <a:r>
              <a:rPr lang="sq-AL" sz="2000" dirty="0" smtClean="0">
                <a:latin typeface="Cambria" panose="02040503050406030204" pitchFamily="18" charset="0"/>
                <a:ea typeface="Cambria" panose="02040503050406030204" pitchFamily="18" charset="0"/>
              </a:rPr>
              <a:t>Nëse përpjekja për të arritur zgjidhje miqësore dështon ose nëse pala dështon të përgjigjet me kohë ndaj kërkesave për zgjidhje, të dyja palët do të jenë të lira të vazhdojnë në fazën e ardhshme të procedurës së zgjidhjes së mosmarrëveshjes duke e lajmëruar tjetrën</a:t>
            </a:r>
            <a:r>
              <a:rPr lang="sq-AL" sz="2400" dirty="0" smtClean="0">
                <a:latin typeface="Cambria" panose="02040503050406030204" pitchFamily="18" charset="0"/>
                <a:ea typeface="Cambria" panose="02040503050406030204" pitchFamily="18" charset="0"/>
              </a:rPr>
              <a:t>…</a:t>
            </a:r>
            <a:endParaRPr lang="en-US" sz="2400" dirty="0" smtClean="0">
              <a:latin typeface="Cambria" panose="02040503050406030204" pitchFamily="18" charset="0"/>
              <a:ea typeface="Cambria" panose="02040503050406030204" pitchFamily="18" charset="0"/>
            </a:endParaRPr>
          </a:p>
          <a:p>
            <a:endParaRPr lang="en-US" sz="2400" b="1" dirty="0" smtClean="0">
              <a:latin typeface="Cambria" panose="02040503050406030204" pitchFamily="18" charset="0"/>
              <a:ea typeface="Cambria" panose="02040503050406030204" pitchFamily="18" charset="0"/>
            </a:endParaRPr>
          </a:p>
          <a:p>
            <a:endParaRPr lang="en-US" sz="2400" b="1" dirty="0">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1752600" y="6356350"/>
            <a:ext cx="42672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43</a:t>
            </a:fld>
            <a:endParaRPr lang="en-US"/>
          </a:p>
        </p:txBody>
      </p:sp>
    </p:spTree>
    <p:extLst>
      <p:ext uri="{BB962C8B-B14F-4D97-AF65-F5344CB8AC3E}">
        <p14:creationId xmlns:p14="http://schemas.microsoft.com/office/powerpoint/2010/main" val="783383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Ndërmjetësimi</a:t>
            </a:r>
            <a:r>
              <a:rPr lang="en-US" sz="2800" b="1" dirty="0" smtClean="0">
                <a:solidFill>
                  <a:srgbClr val="002060"/>
                </a:solidFill>
                <a:latin typeface="Cambria" panose="02040503050406030204" pitchFamily="18" charset="0"/>
                <a:ea typeface="Cambria" panose="02040503050406030204" pitchFamily="18" charset="0"/>
              </a:rPr>
              <a:t> </a:t>
            </a:r>
            <a:endParaRPr lang="en-US" sz="2800" b="1" dirty="0">
              <a:solidFill>
                <a:srgbClr val="002060"/>
              </a:solidFill>
              <a:latin typeface="Cambria" panose="02040503050406030204" pitchFamily="18" charset="0"/>
              <a:ea typeface="Cambria" panose="02040503050406030204" pitchFamily="18" charset="0"/>
            </a:endParaRPr>
          </a:p>
        </p:txBody>
      </p:sp>
      <p:sp>
        <p:nvSpPr>
          <p:cNvPr id="30723" name="Symbol zastępczy zawartości 2"/>
          <p:cNvSpPr>
            <a:spLocks noGrp="1"/>
          </p:cNvSpPr>
          <p:nvPr>
            <p:ph idx="1"/>
          </p:nvPr>
        </p:nvSpPr>
        <p:spPr bwMode="auto">
          <a:xfrm>
            <a:off x="0" y="914400"/>
            <a:ext cx="9144000" cy="54419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000" dirty="0" smtClean="0">
                <a:latin typeface="Cambria" panose="02040503050406030204" pitchFamily="18" charset="0"/>
                <a:ea typeface="Cambria" panose="02040503050406030204" pitchFamily="18" charset="0"/>
              </a:rPr>
              <a:t>një formë private dhe e strukturuar negocimi, e cila fillimisht nuk është detyruese, </a:t>
            </a:r>
            <a:r>
              <a:rPr lang="sq-AL" sz="2000" b="1" dirty="0" smtClean="0">
                <a:latin typeface="Cambria" panose="02040503050406030204" pitchFamily="18" charset="0"/>
                <a:ea typeface="Cambria" panose="02040503050406030204" pitchFamily="18" charset="0"/>
              </a:rPr>
              <a:t>që asistohet nga një palë e tretë.</a:t>
            </a:r>
            <a:r>
              <a:rPr lang="sq-AL" sz="2000" dirty="0" smtClean="0">
                <a:latin typeface="Cambria" panose="02040503050406030204" pitchFamily="18" charset="0"/>
                <a:ea typeface="Cambria" panose="02040503050406030204" pitchFamily="18" charset="0"/>
              </a:rPr>
              <a:t> </a:t>
            </a:r>
            <a:endParaRPr lang="en-US" sz="2000"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Nëse arrihet zgjidhja, ajo mund të kthehet në një kontratë ligjërisht detyruese.</a:t>
            </a:r>
          </a:p>
          <a:p>
            <a:pPr marL="0" lvl="0" indent="0">
              <a:buNone/>
            </a:pPr>
            <a:r>
              <a:rPr lang="sq-AL" sz="2000" b="1" dirty="0" smtClean="0">
                <a:solidFill>
                  <a:srgbClr val="FF0000"/>
                </a:solidFill>
              </a:rPr>
              <a:t>                                                    </a:t>
            </a:r>
            <a:r>
              <a:rPr lang="sq-AL" sz="2000" b="1" dirty="0" smtClean="0"/>
              <a:t>Pajtimi</a:t>
            </a:r>
            <a:endParaRPr lang="sq-AL" sz="2000" b="1" dirty="0" smtClean="0">
              <a:latin typeface="Cambria" panose="02040503050406030204" pitchFamily="18" charset="0"/>
              <a:ea typeface="Cambria" panose="02040503050406030204" pitchFamily="18" charset="0"/>
            </a:endParaRPr>
          </a:p>
          <a:p>
            <a:pPr lvl="0"/>
            <a:r>
              <a:rPr lang="sq-AL" sz="2000" b="1" dirty="0">
                <a:latin typeface="Cambria" panose="02040503050406030204" pitchFamily="18" charset="0"/>
                <a:ea typeface="Cambria" panose="02040503050406030204" pitchFamily="18" charset="0"/>
              </a:rPr>
              <a:t>është i ngjashëm</a:t>
            </a:r>
            <a:r>
              <a:rPr lang="sq-AL" sz="2000" dirty="0">
                <a:latin typeface="Cambria" panose="02040503050406030204" pitchFamily="18" charset="0"/>
                <a:ea typeface="Cambria" panose="02040503050406030204" pitchFamily="18" charset="0"/>
              </a:rPr>
              <a:t> me ndërmjetësimin, por </a:t>
            </a:r>
            <a:r>
              <a:rPr lang="sq-AL" sz="2000" b="1" u="sng" dirty="0">
                <a:latin typeface="Cambria" panose="02040503050406030204" pitchFamily="18" charset="0"/>
                <a:ea typeface="Cambria" panose="02040503050406030204" pitchFamily="18" charset="0"/>
              </a:rPr>
              <a:t>pajtuesi mund të propozojë një </a:t>
            </a:r>
            <a:r>
              <a:rPr lang="sq-AL" sz="2000" b="1" u="sng" dirty="0" smtClean="0">
                <a:latin typeface="Cambria" panose="02040503050406030204" pitchFamily="18" charset="0"/>
                <a:ea typeface="Cambria" panose="02040503050406030204" pitchFamily="18" charset="0"/>
              </a:rPr>
              <a:t>zgjidhje</a:t>
            </a:r>
            <a:endParaRPr lang="en-US" sz="2000" dirty="0">
              <a:latin typeface="Cambria" panose="02040503050406030204" pitchFamily="18" charset="0"/>
              <a:ea typeface="Cambria" panose="02040503050406030204" pitchFamily="18" charset="0"/>
            </a:endParaRPr>
          </a:p>
          <a:p>
            <a:r>
              <a:rPr lang="sq-AL" sz="2000" i="1" dirty="0">
                <a:latin typeface="Cambria" panose="02040503050406030204" pitchFamily="18" charset="0"/>
                <a:ea typeface="Cambria" panose="02040503050406030204" pitchFamily="18" charset="0"/>
              </a:rPr>
              <a:t>Kushtet e përgjithshme te </a:t>
            </a:r>
            <a:r>
              <a:rPr lang="sq-AL" sz="2000" i="1" dirty="0" smtClean="0">
                <a:latin typeface="Cambria" panose="02040503050406030204" pitchFamily="18" charset="0"/>
                <a:ea typeface="Cambria" panose="02040503050406030204" pitchFamily="18" charset="0"/>
              </a:rPr>
              <a:t>kontratës</a:t>
            </a:r>
            <a:endParaRPr lang="en-US" sz="2000" dirty="0">
              <a:latin typeface="Cambria" panose="02040503050406030204" pitchFamily="18" charset="0"/>
              <a:ea typeface="Cambria" panose="02040503050406030204" pitchFamily="18" charset="0"/>
            </a:endParaRPr>
          </a:p>
          <a:p>
            <a:pPr lvl="0">
              <a:buFont typeface="Wingdings" pitchFamily="2" charset="2"/>
              <a:buChar char="ü"/>
            </a:pPr>
            <a:r>
              <a:rPr lang="sq-AL" sz="2000" i="1" dirty="0">
                <a:latin typeface="Cambria" panose="02040503050406030204" pitchFamily="18" charset="0"/>
                <a:ea typeface="Cambria" panose="02040503050406030204" pitchFamily="18" charset="0"/>
              </a:rPr>
              <a:t>Nëse procedura e zgjidhjes miqësore të mosmarrëveshjes dështon, palët mund të merren vesh të përpiqen të pajtohen përmes institucionit të specifikuar në KVK. </a:t>
            </a:r>
            <a:endParaRPr lang="en-US" sz="2000" dirty="0">
              <a:latin typeface="Cambria" panose="02040503050406030204" pitchFamily="18" charset="0"/>
              <a:ea typeface="Cambria" panose="02040503050406030204" pitchFamily="18" charset="0"/>
            </a:endParaRPr>
          </a:p>
          <a:p>
            <a:pPr lvl="0">
              <a:buFont typeface="Wingdings" pitchFamily="2" charset="2"/>
              <a:buChar char="ü"/>
            </a:pPr>
            <a:r>
              <a:rPr lang="sq-AL" sz="2000" i="1" dirty="0">
                <a:latin typeface="Cambria" panose="02040503050406030204" pitchFamily="18" charset="0"/>
                <a:ea typeface="Cambria" panose="02040503050406030204" pitchFamily="18" charset="0"/>
              </a:rPr>
              <a:t>Nëse nuk mund të arrihet zgjidhja brenda 30 ditësh pas fillimit të procedurës së pajtimit, secila palë do të ketë të drejtë të vazhdojë në fazën e ardhshme të procedurës së zgjidhjes së mosmarrëveshjes.</a:t>
            </a:r>
            <a:endParaRPr lang="en-US" sz="2000" dirty="0">
              <a:latin typeface="Cambria" panose="02040503050406030204" pitchFamily="18" charset="0"/>
              <a:ea typeface="Cambria" panose="02040503050406030204" pitchFamily="18" charset="0"/>
            </a:endParaRPr>
          </a:p>
          <a:p>
            <a:pPr lvl="0">
              <a:buFont typeface="Wingdings" pitchFamily="2" charset="2"/>
              <a:buChar char="ü"/>
            </a:pPr>
            <a:endParaRPr lang="en-US" sz="2000" dirty="0"/>
          </a:p>
          <a:p>
            <a:pPr lvl="0"/>
            <a:endParaRPr lang="en-US" sz="2000" b="1" dirty="0" smtClean="0">
              <a:latin typeface="Cambria" panose="02040503050406030204" pitchFamily="18" charset="0"/>
              <a:ea typeface="Cambria" panose="02040503050406030204" pitchFamily="18" charset="0"/>
            </a:endParaRPr>
          </a:p>
          <a:p>
            <a:endParaRPr lang="en-US" sz="2000" dirty="0">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1752600" y="6356350"/>
            <a:ext cx="42672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44</a:t>
            </a:fld>
            <a:endParaRPr lang="en-US"/>
          </a:p>
        </p:txBody>
      </p:sp>
    </p:spTree>
    <p:extLst>
      <p:ext uri="{BB962C8B-B14F-4D97-AF65-F5344CB8AC3E}">
        <p14:creationId xmlns:p14="http://schemas.microsoft.com/office/powerpoint/2010/main" val="39261376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ytuł 1"/>
          <p:cNvSpPr>
            <a:spLocks noGrp="1"/>
          </p:cNvSpPr>
          <p:nvPr>
            <p:ph type="title"/>
          </p:nvPr>
        </p:nvSpPr>
        <p:spPr bwMode="auto">
          <a:xfrm>
            <a:off x="0" y="0"/>
            <a:ext cx="9144000" cy="685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Vendimi gjyqësor</a:t>
            </a:r>
            <a:r>
              <a:rPr lang="sq-AL" sz="2800" dirty="0" smtClean="0">
                <a:solidFill>
                  <a:srgbClr val="002060"/>
                </a:solidFill>
                <a:latin typeface="Cambria" panose="02040503050406030204" pitchFamily="18" charset="0"/>
                <a:ea typeface="Cambria" panose="02040503050406030204" pitchFamily="18" charset="0"/>
              </a:rPr>
              <a:t> </a:t>
            </a:r>
            <a:endParaRPr lang="en-US" sz="2800" b="1" dirty="0">
              <a:solidFill>
                <a:srgbClr val="002060"/>
              </a:solidFill>
              <a:latin typeface="Cambria" panose="02040503050406030204" pitchFamily="18" charset="0"/>
              <a:ea typeface="Cambria" panose="02040503050406030204" pitchFamily="18" charset="0"/>
            </a:endParaRPr>
          </a:p>
        </p:txBody>
      </p:sp>
      <p:sp>
        <p:nvSpPr>
          <p:cNvPr id="31747" name="Symbol zastępczy zawartości 2"/>
          <p:cNvSpPr>
            <a:spLocks noGrp="1"/>
          </p:cNvSpPr>
          <p:nvPr>
            <p:ph idx="1"/>
          </p:nvPr>
        </p:nvSpPr>
        <p:spPr bwMode="auto">
          <a:xfrm>
            <a:off x="0" y="838200"/>
            <a:ext cx="9144000" cy="5638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000" b="1" dirty="0" smtClean="0">
                <a:latin typeface="Cambria" panose="02040503050406030204" pitchFamily="18" charset="0"/>
                <a:ea typeface="Cambria" panose="02040503050406030204" pitchFamily="18" charset="0"/>
              </a:rPr>
              <a:t>një ekspert udhëzohet për të vendosur mbi një çështje teknike </a:t>
            </a:r>
            <a:r>
              <a:rPr lang="sq-AL" sz="2000" dirty="0" smtClean="0">
                <a:latin typeface="Cambria" panose="02040503050406030204" pitchFamily="18" charset="0"/>
                <a:ea typeface="Cambria" panose="02040503050406030204" pitchFamily="18" charset="0"/>
              </a:rPr>
              <a:t>– për shembull, siç është përdorur në Mbretërinë e Bashkuar për mosmarrëveshjet lidhur me ndërtimet, ashtu siç parashtrohet në Ligjin e vitit 1996 për </a:t>
            </a:r>
            <a:r>
              <a:rPr lang="sq-AL" sz="2000" dirty="0" err="1" smtClean="0">
                <a:latin typeface="Cambria" panose="02040503050406030204" pitchFamily="18" charset="0"/>
                <a:ea typeface="Cambria" panose="02040503050406030204" pitchFamily="18" charset="0"/>
              </a:rPr>
              <a:t>grantet</a:t>
            </a:r>
            <a:r>
              <a:rPr lang="sq-AL" sz="2000" dirty="0" smtClean="0">
                <a:latin typeface="Cambria" panose="02040503050406030204" pitchFamily="18" charset="0"/>
                <a:ea typeface="Cambria" panose="02040503050406030204" pitchFamily="18" charset="0"/>
              </a:rPr>
              <a:t> e shtëpive, për ndërtimet dhe restaurimet, ku vendimet janë detyruese për palët të paktën në mënyrë të përkohshme </a:t>
            </a:r>
            <a:r>
              <a:rPr lang="sq-AL" sz="2000" i="1" dirty="0" smtClean="0">
                <a:latin typeface="Cambria" panose="02040503050406030204" pitchFamily="18" charset="0"/>
                <a:ea typeface="Cambria" panose="02040503050406030204" pitchFamily="18" charset="0"/>
              </a:rPr>
              <a:t>pra, </a:t>
            </a:r>
            <a:r>
              <a:rPr lang="sq-AL" sz="2000" dirty="0" smtClean="0">
                <a:latin typeface="Cambria" panose="02040503050406030204" pitchFamily="18" charset="0"/>
                <a:ea typeface="Cambria" panose="02040503050406030204" pitchFamily="18" charset="0"/>
              </a:rPr>
              <a:t>derisa të kërkohet një proces i mëtejshëm.</a:t>
            </a:r>
          </a:p>
          <a:p>
            <a:pPr marL="0" lvl="0" indent="0">
              <a:buNone/>
            </a:pPr>
            <a:r>
              <a:rPr lang="sq-AL" sz="2000" b="1" dirty="0">
                <a:latin typeface="Cambria" panose="02040503050406030204" pitchFamily="18" charset="0"/>
                <a:ea typeface="Cambria" panose="02040503050406030204" pitchFamily="18" charset="0"/>
              </a:rPr>
              <a:t> </a:t>
            </a:r>
            <a:r>
              <a:rPr lang="sq-AL" sz="2000" b="1" dirty="0" smtClean="0">
                <a:latin typeface="Cambria" panose="02040503050406030204" pitchFamily="18" charset="0"/>
                <a:ea typeface="Cambria" panose="02040503050406030204" pitchFamily="18" charset="0"/>
              </a:rPr>
              <a:t>                                                     </a:t>
            </a:r>
            <a:r>
              <a:rPr lang="sq-AL" sz="2000" b="1" dirty="0" smtClean="0"/>
              <a:t>Arbitrazhi</a:t>
            </a:r>
            <a:endParaRPr lang="sq-AL" sz="2000" dirty="0" smtClean="0">
              <a:latin typeface="Cambria" panose="02040503050406030204" pitchFamily="18" charset="0"/>
              <a:ea typeface="Cambria" panose="02040503050406030204" pitchFamily="18" charset="0"/>
            </a:endParaRPr>
          </a:p>
          <a:p>
            <a:pPr lvl="0"/>
            <a:r>
              <a:rPr lang="sq-AL" sz="2000" b="1" dirty="0">
                <a:solidFill>
                  <a:srgbClr val="FF0000"/>
                </a:solidFill>
                <a:latin typeface="Cambria" panose="02040503050406030204" pitchFamily="18" charset="0"/>
                <a:ea typeface="Cambria" panose="02040503050406030204" pitchFamily="18" charset="0"/>
              </a:rPr>
              <a:t>një proces formal, privat dhe detyrue</a:t>
            </a:r>
            <a:r>
              <a:rPr lang="sq-AL" sz="2000" dirty="0">
                <a:latin typeface="Cambria" panose="02040503050406030204" pitchFamily="18" charset="0"/>
                <a:ea typeface="Cambria" panose="02040503050406030204" pitchFamily="18" charset="0"/>
              </a:rPr>
              <a:t>s ku mosmarrëveshja zgjidhet me vendim të një pale të tretë të caktuar, që është gjyqtari ose gjyqtarët.</a:t>
            </a:r>
            <a:endParaRPr lang="en-US" sz="2000" dirty="0">
              <a:latin typeface="Cambria" panose="02040503050406030204" pitchFamily="18" charset="0"/>
              <a:ea typeface="Cambria" panose="02040503050406030204" pitchFamily="18" charset="0"/>
            </a:endParaRPr>
          </a:p>
          <a:p>
            <a:r>
              <a:rPr lang="sq-AL" sz="2000" i="1" dirty="0">
                <a:latin typeface="Cambria" panose="02040503050406030204" pitchFamily="18" charset="0"/>
                <a:ea typeface="Cambria" panose="02040503050406030204" pitchFamily="18" charset="0"/>
              </a:rPr>
              <a:t>Kushtet e përgjithshme te </a:t>
            </a:r>
            <a:r>
              <a:rPr lang="sq-AL" sz="2000" i="1" dirty="0" smtClean="0">
                <a:latin typeface="Cambria" panose="02040503050406030204" pitchFamily="18" charset="0"/>
                <a:ea typeface="Cambria" panose="02040503050406030204" pitchFamily="18" charset="0"/>
              </a:rPr>
              <a:t>kontratës</a:t>
            </a:r>
            <a:r>
              <a:rPr lang="sq-AL" sz="2000" dirty="0">
                <a:latin typeface="Cambria" panose="02040503050406030204" pitchFamily="18" charset="0"/>
                <a:ea typeface="Cambria" panose="02040503050406030204" pitchFamily="18" charset="0"/>
              </a:rPr>
              <a:t> </a:t>
            </a:r>
            <a:endParaRPr lang="en-US" sz="2000" dirty="0">
              <a:latin typeface="Cambria" panose="02040503050406030204" pitchFamily="18" charset="0"/>
              <a:ea typeface="Cambria" panose="02040503050406030204" pitchFamily="18" charset="0"/>
            </a:endParaRPr>
          </a:p>
          <a:p>
            <a:pPr lvl="0">
              <a:buFont typeface="Wingdings" pitchFamily="2" charset="2"/>
              <a:buChar char="ü"/>
            </a:pPr>
            <a:r>
              <a:rPr lang="sq-AL" sz="2000" i="1" dirty="0">
                <a:latin typeface="Cambria" panose="02040503050406030204" pitchFamily="18" charset="0"/>
                <a:ea typeface="Cambria" panose="02040503050406030204" pitchFamily="18" charset="0"/>
              </a:rPr>
              <a:t>Nëse nuk mund të arrihet zgjidhje brenda 30 ditësh nga fillimi i procedurës miqësore për zgjidhje të mosmarrëveshjes, secila palë mund të kërkojë:</a:t>
            </a:r>
            <a:endParaRPr lang="en-US" sz="2000" dirty="0">
              <a:latin typeface="Cambria" panose="02040503050406030204" pitchFamily="18" charset="0"/>
              <a:ea typeface="Cambria" panose="02040503050406030204" pitchFamily="18" charset="0"/>
            </a:endParaRPr>
          </a:p>
          <a:p>
            <a:pPr lvl="0">
              <a:buFont typeface="Wingdings" pitchFamily="2" charset="2"/>
              <a:buChar char="ü"/>
            </a:pPr>
            <a:r>
              <a:rPr lang="sq-AL" sz="2000" i="1" dirty="0">
                <a:latin typeface="Cambria" panose="02040503050406030204" pitchFamily="18" charset="0"/>
                <a:ea typeface="Cambria" panose="02040503050406030204" pitchFamily="18" charset="0"/>
              </a:rPr>
              <a:t>ose vendim nga gjyqi; ose</a:t>
            </a:r>
            <a:endParaRPr lang="en-US" sz="2000" dirty="0">
              <a:latin typeface="Cambria" panose="02040503050406030204" pitchFamily="18" charset="0"/>
              <a:ea typeface="Cambria" panose="02040503050406030204" pitchFamily="18" charset="0"/>
            </a:endParaRPr>
          </a:p>
          <a:p>
            <a:pPr lvl="0">
              <a:buFont typeface="Wingdings" pitchFamily="2" charset="2"/>
              <a:buChar char="ü"/>
            </a:pPr>
            <a:r>
              <a:rPr lang="sq-AL" sz="2000" i="1" dirty="0">
                <a:latin typeface="Cambria" panose="02040503050406030204" pitchFamily="18" charset="0"/>
                <a:ea typeface="Cambria" panose="02040503050406030204" pitchFamily="18" charset="0"/>
              </a:rPr>
              <a:t>kurdo qe palët pajtohen vendim arbitrimi në pajtim me KVK..</a:t>
            </a:r>
            <a:endParaRPr lang="en-US" sz="2000" dirty="0">
              <a:latin typeface="Cambria" panose="02040503050406030204" pitchFamily="18" charset="0"/>
              <a:ea typeface="Cambria" panose="02040503050406030204" pitchFamily="18" charset="0"/>
            </a:endParaRPr>
          </a:p>
          <a:p>
            <a:pPr lvl="0">
              <a:buFont typeface="Wingdings" pitchFamily="2" charset="2"/>
              <a:buChar char="ü"/>
            </a:pPr>
            <a:r>
              <a:rPr lang="sq-AL" sz="2000" i="1" dirty="0">
                <a:latin typeface="Cambria" panose="02040503050406030204" pitchFamily="18" charset="0"/>
                <a:ea typeface="Cambria" panose="02040503050406030204" pitchFamily="18" charset="0"/>
              </a:rPr>
              <a:t>Para nënshkrimit te kontratës palët duhet te vendosin për mënyrën e zgjidhjes se mosmarrëveshjes, gjykata apo arbitrimi.</a:t>
            </a:r>
            <a:endParaRPr lang="en-US" sz="2000" dirty="0">
              <a:latin typeface="Cambria" panose="02040503050406030204" pitchFamily="18" charset="0"/>
              <a:ea typeface="Cambria" panose="02040503050406030204" pitchFamily="18" charset="0"/>
            </a:endParaRPr>
          </a:p>
          <a:p>
            <a:pPr lvl="0"/>
            <a:endParaRPr lang="sq-AL" sz="2000" dirty="0" smtClean="0">
              <a:latin typeface="Cambria" panose="02040503050406030204" pitchFamily="18" charset="0"/>
              <a:ea typeface="Cambria" panose="02040503050406030204" pitchFamily="18" charset="0"/>
            </a:endParaRPr>
          </a:p>
          <a:p>
            <a:pPr lvl="0"/>
            <a:endParaRPr lang="en-US" sz="2000" dirty="0" smtClean="0">
              <a:latin typeface="Cambria" panose="02040503050406030204" pitchFamily="18" charset="0"/>
              <a:ea typeface="Cambria" panose="02040503050406030204" pitchFamily="18" charset="0"/>
            </a:endParaRPr>
          </a:p>
          <a:p>
            <a:pPr>
              <a:buNone/>
            </a:pPr>
            <a:endParaRPr lang="en-US" sz="2000" dirty="0" smtClean="0">
              <a:latin typeface="Cambria" panose="02040503050406030204" pitchFamily="18" charset="0"/>
              <a:ea typeface="Cambria" panose="02040503050406030204" pitchFamily="18" charset="0"/>
            </a:endParaRPr>
          </a:p>
          <a:p>
            <a:pPr>
              <a:buNone/>
            </a:pPr>
            <a:r>
              <a:rPr lang="en-US" sz="2000" dirty="0">
                <a:solidFill>
                  <a:srgbClr val="0000FF"/>
                </a:solidFill>
                <a:latin typeface="Cambria" panose="02040503050406030204" pitchFamily="18" charset="0"/>
                <a:ea typeface="Cambria" panose="02040503050406030204" pitchFamily="18" charset="0"/>
                <a:cs typeface="ＭＳ Ｐゴシック" charset="0"/>
              </a:rPr>
              <a:t>	</a:t>
            </a:r>
            <a:endParaRPr lang="en-US" sz="2000" b="1" i="1" u="sng" dirty="0" smtClean="0">
              <a:solidFill>
                <a:srgbClr val="040404"/>
              </a:solidFill>
              <a:latin typeface="Cambria" panose="02040503050406030204" pitchFamily="18" charset="0"/>
              <a:ea typeface="Cambria" panose="02040503050406030204" pitchFamily="18" charset="0"/>
              <a:cs typeface="ＭＳ Ｐゴシック" charset="0"/>
            </a:endParaRPr>
          </a:p>
          <a:p>
            <a:endParaRPr lang="en-GB" sz="2600" dirty="0">
              <a:latin typeface="Arial" charset="0"/>
              <a:ea typeface="ＭＳ Ｐゴシック" charset="0"/>
              <a:cs typeface="ＭＳ Ｐゴシック" charset="0"/>
            </a:endParaRPr>
          </a:p>
        </p:txBody>
      </p:sp>
      <p:sp>
        <p:nvSpPr>
          <p:cNvPr id="2" name="Footer Placeholder 1"/>
          <p:cNvSpPr>
            <a:spLocks noGrp="1"/>
          </p:cNvSpPr>
          <p:nvPr>
            <p:ph type="ftr" sz="quarter" idx="11"/>
          </p:nvPr>
        </p:nvSpPr>
        <p:spPr>
          <a:xfrm>
            <a:off x="1752600" y="6477000"/>
            <a:ext cx="4267200" cy="381000"/>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45</a:t>
            </a:fld>
            <a:endParaRPr lang="en-US"/>
          </a:p>
        </p:txBody>
      </p:sp>
    </p:spTree>
    <p:extLst>
      <p:ext uri="{BB962C8B-B14F-4D97-AF65-F5344CB8AC3E}">
        <p14:creationId xmlns:p14="http://schemas.microsoft.com/office/powerpoint/2010/main" val="2810354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Çështje gjyqësore</a:t>
            </a:r>
            <a:r>
              <a:rPr lang="sq-AL" sz="2800" dirty="0" smtClean="0">
                <a:solidFill>
                  <a:srgbClr val="002060"/>
                </a:solidFill>
                <a:latin typeface="Cambria" panose="02040503050406030204" pitchFamily="18" charset="0"/>
                <a:ea typeface="Cambria" panose="02040503050406030204" pitchFamily="18" charset="0"/>
              </a:rPr>
              <a:t> </a:t>
            </a:r>
            <a:endParaRPr lang="en-US" sz="2800" b="1" dirty="0">
              <a:solidFill>
                <a:srgbClr val="002060"/>
              </a:solidFill>
              <a:latin typeface="Cambria" panose="02040503050406030204" pitchFamily="18" charset="0"/>
              <a:ea typeface="Cambria" panose="02040503050406030204" pitchFamily="18" charset="0"/>
            </a:endParaRPr>
          </a:p>
        </p:txBody>
      </p:sp>
      <p:sp>
        <p:nvSpPr>
          <p:cNvPr id="31747" name="Symbol zastępczy zawartości 2"/>
          <p:cNvSpPr>
            <a:spLocks noGrp="1"/>
          </p:cNvSpPr>
          <p:nvPr>
            <p:ph idx="1"/>
          </p:nvPr>
        </p:nvSpPr>
        <p:spPr bwMode="auto">
          <a:xfrm>
            <a:off x="0" y="990600"/>
            <a:ext cx="9144000" cy="53657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000" dirty="0" smtClean="0">
                <a:latin typeface="Cambria" panose="02040503050406030204" pitchFamily="18" charset="0"/>
                <a:ea typeface="Cambria" panose="02040503050406030204" pitchFamily="18" charset="0"/>
              </a:rPr>
              <a:t>procesi formal ku pretendimet kalohen në gjykatat civile dhe kryhen në mënyrë publike. </a:t>
            </a:r>
            <a:endParaRPr lang="en-US" sz="2000"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Gjykimet janë detyruese për palët, që i nënshtrohen të drejtave për apelim.</a:t>
            </a:r>
          </a:p>
          <a:p>
            <a:pPr marL="0" lvl="0" indent="0">
              <a:buNone/>
            </a:pPr>
            <a:r>
              <a:rPr lang="sq-AL" sz="2000" b="1" dirty="0" smtClean="0">
                <a:solidFill>
                  <a:srgbClr val="FF0000"/>
                </a:solidFill>
                <a:latin typeface="Cambria" panose="02040503050406030204" pitchFamily="18" charset="0"/>
                <a:ea typeface="Cambria" panose="02040503050406030204" pitchFamily="18" charset="0"/>
              </a:rPr>
              <a:t>                 </a:t>
            </a:r>
            <a:r>
              <a:rPr lang="sq-AL" sz="2000" b="1" u="sng" dirty="0" smtClean="0">
                <a:latin typeface="Cambria" panose="02040503050406030204" pitchFamily="18" charset="0"/>
                <a:ea typeface="Cambria" panose="02040503050406030204" pitchFamily="18" charset="0"/>
              </a:rPr>
              <a:t>Avantazhet </a:t>
            </a:r>
            <a:r>
              <a:rPr lang="sq-AL" sz="2000" b="1" u="sng" dirty="0">
                <a:latin typeface="Cambria" panose="02040503050406030204" pitchFamily="18" charset="0"/>
                <a:ea typeface="Cambria" panose="02040503050406030204" pitchFamily="18" charset="0"/>
              </a:rPr>
              <a:t>e ndërmjetësimit/pajtimit</a:t>
            </a:r>
            <a:endParaRPr lang="sq-AL" sz="2000" b="1" u="sng" dirty="0" smtClean="0">
              <a:latin typeface="Cambria" panose="02040503050406030204" pitchFamily="18" charset="0"/>
              <a:ea typeface="Cambria" panose="02040503050406030204" pitchFamily="18" charset="0"/>
            </a:endParaRPr>
          </a:p>
          <a:p>
            <a:pPr lvl="0"/>
            <a:r>
              <a:rPr lang="sq-AL" sz="2000" b="1" dirty="0">
                <a:latin typeface="Cambria" panose="02040503050406030204" pitchFamily="18" charset="0"/>
                <a:ea typeface="Cambria" panose="02040503050406030204" pitchFamily="18" charset="0"/>
              </a:rPr>
              <a:t>Shpejtësia</a:t>
            </a:r>
            <a:r>
              <a:rPr lang="sq-AL" sz="2000" dirty="0">
                <a:latin typeface="Cambria" panose="02040503050406030204" pitchFamily="18" charset="0"/>
                <a:ea typeface="Cambria" panose="02040503050406030204" pitchFamily="18" charset="0"/>
              </a:rPr>
              <a:t> (për ndërmjetësim, vetëm pak ditë; për pajtim, jo më shumë se dy ose tre muaj)</a:t>
            </a:r>
            <a:endParaRPr lang="en-US" sz="2000" dirty="0">
              <a:latin typeface="Cambria" panose="02040503050406030204" pitchFamily="18" charset="0"/>
              <a:ea typeface="Cambria" panose="02040503050406030204" pitchFamily="18" charset="0"/>
            </a:endParaRPr>
          </a:p>
          <a:p>
            <a:pPr lvl="0"/>
            <a:r>
              <a:rPr lang="sq-AL" sz="2000" b="1" dirty="0">
                <a:latin typeface="Cambria" panose="02040503050406030204" pitchFamily="18" charset="0"/>
                <a:ea typeface="Cambria" panose="02040503050406030204" pitchFamily="18" charset="0"/>
              </a:rPr>
              <a:t>I pakushtueshëm </a:t>
            </a:r>
            <a:r>
              <a:rPr lang="sq-AL" sz="2000" dirty="0">
                <a:latin typeface="Cambria" panose="02040503050406030204" pitchFamily="18" charset="0"/>
                <a:ea typeface="Cambria" panose="02040503050406030204" pitchFamily="18" charset="0"/>
              </a:rPr>
              <a:t>(ndonjëherë më pak se 1% e shumës së diskutuar)</a:t>
            </a:r>
            <a:endParaRPr lang="en-US" sz="2000" dirty="0">
              <a:latin typeface="Cambria" panose="02040503050406030204" pitchFamily="18" charset="0"/>
              <a:ea typeface="Cambria" panose="02040503050406030204" pitchFamily="18" charset="0"/>
            </a:endParaRPr>
          </a:p>
          <a:p>
            <a:pPr lvl="0"/>
            <a:r>
              <a:rPr lang="sq-AL" sz="2000" b="1" dirty="0" err="1">
                <a:latin typeface="Cambria" panose="02040503050406030204" pitchFamily="18" charset="0"/>
                <a:ea typeface="Cambria" panose="02040503050406030204" pitchFamily="18" charset="0"/>
              </a:rPr>
              <a:t>Konfidencial</a:t>
            </a:r>
            <a:endParaRPr lang="en-US" sz="2000" b="1" dirty="0">
              <a:latin typeface="Cambria" panose="02040503050406030204" pitchFamily="18" charset="0"/>
              <a:ea typeface="Cambria" panose="02040503050406030204" pitchFamily="18" charset="0"/>
            </a:endParaRPr>
          </a:p>
          <a:p>
            <a:pPr lvl="0"/>
            <a:r>
              <a:rPr lang="sq-AL" sz="2000" b="1" dirty="0">
                <a:latin typeface="Cambria" panose="02040503050406030204" pitchFamily="18" charset="0"/>
                <a:ea typeface="Cambria" panose="02040503050406030204" pitchFamily="18" charset="0"/>
              </a:rPr>
              <a:t>Jodetyrues</a:t>
            </a:r>
            <a:endParaRPr lang="en-US" sz="2000" b="1" dirty="0">
              <a:latin typeface="Cambria" panose="02040503050406030204" pitchFamily="18" charset="0"/>
              <a:ea typeface="Cambria" panose="02040503050406030204" pitchFamily="18" charset="0"/>
            </a:endParaRPr>
          </a:p>
          <a:p>
            <a:pPr lvl="0"/>
            <a:r>
              <a:rPr lang="sq-AL" sz="2000" dirty="0">
                <a:latin typeface="Cambria" panose="02040503050406030204" pitchFamily="18" charset="0"/>
                <a:ea typeface="Cambria" panose="02040503050406030204" pitchFamily="18" charset="0"/>
              </a:rPr>
              <a:t>Palët në gjendje </a:t>
            </a:r>
            <a:r>
              <a:rPr lang="sq-AL" sz="2000" b="1" dirty="0">
                <a:latin typeface="Cambria" panose="02040503050406030204" pitchFamily="18" charset="0"/>
                <a:ea typeface="Cambria" panose="02040503050406030204" pitchFamily="18" charset="0"/>
              </a:rPr>
              <a:t>për të pranuar zgjidhjen</a:t>
            </a:r>
            <a:endParaRPr lang="en-US" sz="2000" b="1" dirty="0">
              <a:latin typeface="Cambria" panose="02040503050406030204" pitchFamily="18" charset="0"/>
              <a:ea typeface="Cambria" panose="02040503050406030204" pitchFamily="18" charset="0"/>
            </a:endParaRPr>
          </a:p>
          <a:p>
            <a:pPr lvl="0"/>
            <a:r>
              <a:rPr lang="sq-AL" sz="2000" b="1" dirty="0">
                <a:latin typeface="Cambria" panose="02040503050406030204" pitchFamily="18" charset="0"/>
                <a:ea typeface="Cambria" panose="02040503050406030204" pitchFamily="18" charset="0"/>
              </a:rPr>
              <a:t>Rezultate </a:t>
            </a:r>
            <a:r>
              <a:rPr lang="sq-AL" sz="2000" b="1" dirty="0" err="1">
                <a:latin typeface="Cambria" panose="02040503050406030204" pitchFamily="18" charset="0"/>
                <a:ea typeface="Cambria" panose="02040503050406030204" pitchFamily="18" charset="0"/>
              </a:rPr>
              <a:t>fleksible</a:t>
            </a:r>
            <a:r>
              <a:rPr lang="sq-AL" sz="2000" b="1" dirty="0">
                <a:latin typeface="Cambria" panose="02040503050406030204" pitchFamily="18" charset="0"/>
                <a:ea typeface="Cambria" panose="02040503050406030204" pitchFamily="18" charset="0"/>
              </a:rPr>
              <a:t> (shkëmbime tregtare, etj.)</a:t>
            </a:r>
            <a:endParaRPr lang="en-US" sz="2000" b="1" dirty="0">
              <a:latin typeface="Cambria" panose="02040503050406030204" pitchFamily="18" charset="0"/>
              <a:ea typeface="Cambria" panose="02040503050406030204" pitchFamily="18" charset="0"/>
            </a:endParaRPr>
          </a:p>
          <a:p>
            <a:pPr lvl="0"/>
            <a:r>
              <a:rPr lang="sq-AL" sz="2000" b="1" dirty="0">
                <a:latin typeface="Cambria" panose="02040503050406030204" pitchFamily="18" charset="0"/>
                <a:ea typeface="Cambria" panose="02040503050406030204" pitchFamily="18" charset="0"/>
              </a:rPr>
              <a:t>Nxit marrëdhëniet </a:t>
            </a:r>
            <a:r>
              <a:rPr lang="sq-AL" sz="2000" dirty="0">
                <a:latin typeface="Cambria" panose="02040503050406030204" pitchFamily="18" charset="0"/>
                <a:ea typeface="Cambria" panose="02040503050406030204" pitchFamily="18" charset="0"/>
              </a:rPr>
              <a:t>e ardhshme tregtare me palën tjetër</a:t>
            </a:r>
            <a:endParaRPr lang="en-US" sz="2000" dirty="0">
              <a:latin typeface="Cambria" panose="02040503050406030204" pitchFamily="18" charset="0"/>
              <a:ea typeface="Cambria" panose="02040503050406030204" pitchFamily="18" charset="0"/>
            </a:endParaRPr>
          </a:p>
          <a:p>
            <a:pPr lvl="0"/>
            <a:endParaRPr lang="en-US" sz="2400" b="1" dirty="0" smtClean="0"/>
          </a:p>
          <a:p>
            <a:pPr>
              <a:buNone/>
            </a:pPr>
            <a:endParaRPr lang="en-US" sz="2400" dirty="0" smtClean="0"/>
          </a:p>
          <a:p>
            <a:endParaRPr lang="en-US" sz="2000" b="1" dirty="0" smtClean="0"/>
          </a:p>
          <a:p>
            <a:pPr>
              <a:buNone/>
            </a:pPr>
            <a:r>
              <a:rPr lang="en-US" sz="2800" dirty="0">
                <a:solidFill>
                  <a:srgbClr val="0000FF"/>
                </a:solidFill>
                <a:latin typeface="Arial" charset="0"/>
                <a:ea typeface="ＭＳ Ｐゴシック" charset="0"/>
                <a:cs typeface="ＭＳ Ｐゴシック" charset="0"/>
              </a:rPr>
              <a:t>	</a:t>
            </a:r>
            <a:endParaRPr lang="en-US" sz="2800" b="1" i="1" u="sng" dirty="0" smtClean="0">
              <a:solidFill>
                <a:srgbClr val="040404"/>
              </a:solidFill>
              <a:latin typeface="Arial" charset="0"/>
              <a:ea typeface="ＭＳ Ｐゴシック" charset="0"/>
              <a:cs typeface="ＭＳ Ｐゴシック" charset="0"/>
            </a:endParaRPr>
          </a:p>
          <a:p>
            <a:endParaRPr lang="en-GB" sz="2600" dirty="0">
              <a:latin typeface="Arial" charset="0"/>
              <a:ea typeface="ＭＳ Ｐゴシック" charset="0"/>
              <a:cs typeface="ＭＳ Ｐゴシック" charset="0"/>
            </a:endParaRPr>
          </a:p>
        </p:txBody>
      </p:sp>
      <p:sp>
        <p:nvSpPr>
          <p:cNvPr id="2" name="Footer Placeholder 1"/>
          <p:cNvSpPr>
            <a:spLocks noGrp="1"/>
          </p:cNvSpPr>
          <p:nvPr>
            <p:ph type="ftr" sz="quarter" idx="11"/>
          </p:nvPr>
        </p:nvSpPr>
        <p:spPr>
          <a:xfrm>
            <a:off x="1600200" y="6356350"/>
            <a:ext cx="44196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46</a:t>
            </a:fld>
            <a:endParaRPr lang="en-US"/>
          </a:p>
        </p:txBody>
      </p:sp>
    </p:spTree>
    <p:extLst>
      <p:ext uri="{BB962C8B-B14F-4D97-AF65-F5344CB8AC3E}">
        <p14:creationId xmlns:p14="http://schemas.microsoft.com/office/powerpoint/2010/main" val="1116371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Avantazhet e ”gjykimit”</a:t>
            </a:r>
            <a:endParaRPr lang="en-US" sz="2800" dirty="0">
              <a:solidFill>
                <a:srgbClr val="002060"/>
              </a:solidFill>
              <a:latin typeface="Cambria" panose="02040503050406030204" pitchFamily="18" charset="0"/>
              <a:ea typeface="Cambria" panose="02040503050406030204" pitchFamily="18" charset="0"/>
            </a:endParaRPr>
          </a:p>
        </p:txBody>
      </p:sp>
      <p:sp>
        <p:nvSpPr>
          <p:cNvPr id="31747" name="Symbol zastępczy zawartości 2"/>
          <p:cNvSpPr>
            <a:spLocks noGrp="1"/>
          </p:cNvSpPr>
          <p:nvPr>
            <p:ph idx="1"/>
          </p:nvPr>
        </p:nvSpPr>
        <p:spPr bwMode="auto">
          <a:xfrm>
            <a:off x="0" y="1371600"/>
            <a:ext cx="9144000" cy="44338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000" b="1" dirty="0" smtClean="0">
                <a:latin typeface="Cambria" panose="02040503050406030204" pitchFamily="18" charset="0"/>
                <a:ea typeface="Cambria" panose="02040503050406030204" pitchFamily="18" charset="0"/>
              </a:rPr>
              <a:t>I shpejtë</a:t>
            </a:r>
            <a:r>
              <a:rPr lang="sq-AL" sz="2000" dirty="0" smtClean="0">
                <a:latin typeface="Cambria" panose="02040503050406030204" pitchFamily="18" charset="0"/>
                <a:ea typeface="Cambria" panose="02040503050406030204" pitchFamily="18" charset="0"/>
              </a:rPr>
              <a:t>: kuadri kohor i caktuar prej 28 ditësh në MB </a:t>
            </a:r>
            <a:endParaRPr lang="en-US" sz="2000"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Më pak i kushtueshëm </a:t>
            </a:r>
            <a:r>
              <a:rPr lang="sq-AL" sz="2000" dirty="0" smtClean="0">
                <a:latin typeface="Cambria" panose="02040503050406030204" pitchFamily="18" charset="0"/>
                <a:ea typeface="Cambria" panose="02040503050406030204" pitchFamily="18" charset="0"/>
              </a:rPr>
              <a:t>(sesa arbitrazhi ose çështja gjyqësore)</a:t>
            </a:r>
            <a:endParaRPr lang="en-US" sz="2000"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Gjyqtari vepron </a:t>
            </a:r>
            <a:r>
              <a:rPr lang="en-US" sz="2000" b="1" dirty="0" err="1" smtClean="0">
                <a:latin typeface="Cambria" panose="02040503050406030204" pitchFamily="18" charset="0"/>
                <a:ea typeface="Cambria" panose="02040503050406030204" pitchFamily="18" charset="0"/>
              </a:rPr>
              <a:t>më</a:t>
            </a:r>
            <a:r>
              <a:rPr lang="en-US" sz="2000" b="1" dirty="0" smtClean="0">
                <a:latin typeface="Cambria" panose="02040503050406030204" pitchFamily="18" charset="0"/>
                <a:ea typeface="Cambria" panose="02040503050406030204" pitchFamily="18" charset="0"/>
              </a:rPr>
              <a:t> </a:t>
            </a:r>
            <a:r>
              <a:rPr lang="en-US" sz="2000" b="1" dirty="0" err="1" smtClean="0">
                <a:latin typeface="Cambria" panose="02040503050406030204" pitchFamily="18" charset="0"/>
                <a:ea typeface="Cambria" panose="02040503050406030204" pitchFamily="18" charset="0"/>
              </a:rPr>
              <a:t>tepër</a:t>
            </a:r>
            <a:r>
              <a:rPr lang="en-US" sz="2000" b="1" dirty="0" smtClean="0">
                <a:latin typeface="Cambria" panose="02040503050406030204" pitchFamily="18" charset="0"/>
                <a:ea typeface="Cambria" panose="02040503050406030204" pitchFamily="18" charset="0"/>
              </a:rPr>
              <a:t> </a:t>
            </a:r>
            <a:r>
              <a:rPr lang="sq-AL" sz="2000" b="1" dirty="0" smtClean="0">
                <a:latin typeface="Cambria" panose="02040503050406030204" pitchFamily="18" charset="0"/>
                <a:ea typeface="Cambria" panose="02040503050406030204" pitchFamily="18" charset="0"/>
              </a:rPr>
              <a:t>si një ekspert </a:t>
            </a:r>
            <a:r>
              <a:rPr lang="sq-AL" sz="2000" dirty="0" smtClean="0">
                <a:latin typeface="Cambria" panose="02040503050406030204" pitchFamily="18" charset="0"/>
                <a:ea typeface="Cambria" panose="02040503050406030204" pitchFamily="18" charset="0"/>
              </a:rPr>
              <a:t>s</a:t>
            </a:r>
            <a:r>
              <a:rPr lang="en-US" sz="2000" dirty="0" smtClean="0">
                <a:latin typeface="Cambria" panose="02040503050406030204" pitchFamily="18" charset="0"/>
                <a:ea typeface="Cambria" panose="02040503050406030204" pitchFamily="18" charset="0"/>
              </a:rPr>
              <a:t>e</a:t>
            </a:r>
            <a:r>
              <a:rPr lang="sq-AL" sz="2000" dirty="0" smtClean="0">
                <a:latin typeface="Cambria" panose="02040503050406030204" pitchFamily="18" charset="0"/>
                <a:ea typeface="Cambria" panose="02040503050406030204" pitchFamily="18" charset="0"/>
              </a:rPr>
              <a:t> sa si një gjyqtar (rregullat e provave janë më pak kërkuese ndaj një gjyqtari)</a:t>
            </a:r>
            <a:endParaRPr lang="en-US" sz="2000"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Vendimi i gjyqtarit bazuar në aftësi, eksperiencë si dhe në prova</a:t>
            </a:r>
            <a:endParaRPr lang="en-US" sz="2000" b="1"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Jodetyrues</a:t>
            </a:r>
            <a:r>
              <a:rPr lang="sq-AL" sz="2000" dirty="0" smtClean="0">
                <a:latin typeface="Cambria" panose="02040503050406030204" pitchFamily="18" charset="0"/>
                <a:ea typeface="Cambria" panose="02040503050406030204" pitchFamily="18" charset="0"/>
              </a:rPr>
              <a:t>, përveçse kur bihet dakord si një kusht </a:t>
            </a:r>
            <a:r>
              <a:rPr lang="sq-AL" sz="2000" dirty="0" err="1" smtClean="0">
                <a:latin typeface="Cambria" panose="02040503050406030204" pitchFamily="18" charset="0"/>
                <a:ea typeface="Cambria" panose="02040503050406030204" pitchFamily="18" charset="0"/>
              </a:rPr>
              <a:t>kontraktual</a:t>
            </a:r>
            <a:endParaRPr lang="en-US" sz="2000" dirty="0" smtClean="0">
              <a:latin typeface="Cambria" panose="02040503050406030204" pitchFamily="18" charset="0"/>
              <a:ea typeface="Cambria" panose="02040503050406030204" pitchFamily="18" charset="0"/>
            </a:endParaRPr>
          </a:p>
          <a:p>
            <a:endParaRPr lang="en-GB" sz="2000" dirty="0">
              <a:latin typeface="Cambria" panose="02040503050406030204" pitchFamily="18" charset="0"/>
              <a:ea typeface="Cambria" panose="02040503050406030204" pitchFamily="18" charset="0"/>
              <a:cs typeface="ＭＳ Ｐゴシック" charset="0"/>
            </a:endParaRPr>
          </a:p>
        </p:txBody>
      </p:sp>
      <p:sp>
        <p:nvSpPr>
          <p:cNvPr id="2" name="Footer Placeholder 1"/>
          <p:cNvSpPr>
            <a:spLocks noGrp="1"/>
          </p:cNvSpPr>
          <p:nvPr>
            <p:ph type="ftr" sz="quarter" idx="11"/>
          </p:nvPr>
        </p:nvSpPr>
        <p:spPr>
          <a:xfrm>
            <a:off x="1676400" y="6356350"/>
            <a:ext cx="43434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47</a:t>
            </a:fld>
            <a:endParaRPr lang="en-US"/>
          </a:p>
        </p:txBody>
      </p:sp>
    </p:spTree>
    <p:extLst>
      <p:ext uri="{BB962C8B-B14F-4D97-AF65-F5344CB8AC3E}">
        <p14:creationId xmlns:p14="http://schemas.microsoft.com/office/powerpoint/2010/main" val="39858303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ytuł 1"/>
          <p:cNvSpPr>
            <a:spLocks noGrp="1"/>
          </p:cNvSpPr>
          <p:nvPr>
            <p:ph type="title"/>
          </p:nvPr>
        </p:nvSpPr>
        <p:spPr bwMode="auto">
          <a:xfrm>
            <a:off x="381000" y="304800"/>
            <a:ext cx="8458200" cy="914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Avantazhet e arbitrazhit kundrejt çështjes gjyqësore</a:t>
            </a:r>
            <a:r>
              <a:rPr lang="en-US" sz="2800" dirty="0" smtClean="0">
                <a:solidFill>
                  <a:srgbClr val="002060"/>
                </a:solidFill>
                <a:latin typeface="Cambria" panose="02040503050406030204" pitchFamily="18" charset="0"/>
                <a:ea typeface="Cambria" panose="02040503050406030204" pitchFamily="18" charset="0"/>
              </a:rPr>
              <a:t/>
            </a:r>
            <a:br>
              <a:rPr lang="en-US" sz="2800" dirty="0" smtClean="0">
                <a:solidFill>
                  <a:srgbClr val="002060"/>
                </a:solidFill>
                <a:latin typeface="Cambria" panose="02040503050406030204" pitchFamily="18" charset="0"/>
                <a:ea typeface="Cambria" panose="02040503050406030204" pitchFamily="18" charset="0"/>
              </a:rPr>
            </a:br>
            <a:r>
              <a:rPr lang="sq-AL" sz="3200" b="1" dirty="0" smtClean="0"/>
              <a:t> </a:t>
            </a:r>
            <a:endParaRPr lang="en-US" sz="3200" dirty="0"/>
          </a:p>
        </p:txBody>
      </p:sp>
      <p:sp>
        <p:nvSpPr>
          <p:cNvPr id="31747" name="Symbol zastępczy zawartości 2"/>
          <p:cNvSpPr>
            <a:spLocks noGrp="1"/>
          </p:cNvSpPr>
          <p:nvPr>
            <p:ph idx="1"/>
          </p:nvPr>
        </p:nvSpPr>
        <p:spPr bwMode="auto">
          <a:xfrm>
            <a:off x="0" y="1371600"/>
            <a:ext cx="9144000" cy="495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400" b="1" dirty="0" smtClean="0">
                <a:latin typeface="Cambria" panose="02040503050406030204" pitchFamily="18" charset="0"/>
                <a:ea typeface="Cambria" panose="02040503050406030204" pitchFamily="18" charset="0"/>
              </a:rPr>
              <a:t>Mund të jetë më pak i kushtueshëm</a:t>
            </a:r>
            <a:endParaRPr lang="en-US" sz="2400" b="1" dirty="0" smtClean="0">
              <a:latin typeface="Cambria" panose="02040503050406030204" pitchFamily="18" charset="0"/>
              <a:ea typeface="Cambria" panose="02040503050406030204" pitchFamily="18" charset="0"/>
            </a:endParaRPr>
          </a:p>
          <a:p>
            <a:pPr lvl="0"/>
            <a:r>
              <a:rPr lang="sq-AL" sz="2400" b="1" dirty="0" smtClean="0">
                <a:latin typeface="Cambria" panose="02040503050406030204" pitchFamily="18" charset="0"/>
                <a:ea typeface="Cambria" panose="02040503050406030204" pitchFamily="18" charset="0"/>
              </a:rPr>
              <a:t>Shpesh më i shpejtë</a:t>
            </a:r>
            <a:endParaRPr lang="en-US" sz="2400" b="1" dirty="0" smtClean="0">
              <a:latin typeface="Cambria" panose="02040503050406030204" pitchFamily="18" charset="0"/>
              <a:ea typeface="Cambria" panose="02040503050406030204" pitchFamily="18" charset="0"/>
            </a:endParaRPr>
          </a:p>
          <a:p>
            <a:pPr lvl="0"/>
            <a:r>
              <a:rPr lang="sq-AL" sz="2400" b="1" dirty="0" smtClean="0">
                <a:latin typeface="Cambria" panose="02040503050406030204" pitchFamily="18" charset="0"/>
                <a:ea typeface="Cambria" panose="02040503050406030204" pitchFamily="18" charset="0"/>
              </a:rPr>
              <a:t>Më pak i dëmshëm </a:t>
            </a:r>
            <a:r>
              <a:rPr lang="sq-AL" sz="2400" dirty="0" smtClean="0">
                <a:latin typeface="Cambria" panose="02040503050406030204" pitchFamily="18" charset="0"/>
                <a:ea typeface="Cambria" panose="02040503050406030204" pitchFamily="18" charset="0"/>
              </a:rPr>
              <a:t>për reputacionin e biznesit (private)</a:t>
            </a:r>
            <a:endParaRPr lang="en-US" sz="2400" dirty="0" smtClean="0">
              <a:latin typeface="Cambria" panose="02040503050406030204" pitchFamily="18" charset="0"/>
              <a:ea typeface="Cambria" panose="02040503050406030204" pitchFamily="18" charset="0"/>
            </a:endParaRPr>
          </a:p>
          <a:p>
            <a:pPr lvl="0"/>
            <a:r>
              <a:rPr lang="sq-AL" sz="2400" b="1" dirty="0" smtClean="0">
                <a:latin typeface="Cambria" panose="02040503050406030204" pitchFamily="18" charset="0"/>
                <a:ea typeface="Cambria" panose="02040503050406030204" pitchFamily="18" charset="0"/>
              </a:rPr>
              <a:t>Më i lehtë për të vazhduar biznesin </a:t>
            </a:r>
            <a:r>
              <a:rPr lang="sq-AL" sz="2400" dirty="0" smtClean="0">
                <a:latin typeface="Cambria" panose="02040503050406030204" pitchFamily="18" charset="0"/>
                <a:ea typeface="Cambria" panose="02040503050406030204" pitchFamily="18" charset="0"/>
              </a:rPr>
              <a:t>me palën tjetër (më pak polemizues)</a:t>
            </a:r>
            <a:endParaRPr lang="en-US" sz="2400" dirty="0" smtClean="0">
              <a:latin typeface="Cambria" panose="02040503050406030204" pitchFamily="18" charset="0"/>
              <a:ea typeface="Cambria" panose="02040503050406030204" pitchFamily="18" charset="0"/>
            </a:endParaRPr>
          </a:p>
          <a:p>
            <a:pPr lvl="0"/>
            <a:r>
              <a:rPr lang="sq-AL" sz="2400" b="1" dirty="0" smtClean="0">
                <a:latin typeface="Cambria" panose="02040503050406030204" pitchFamily="18" charset="0"/>
                <a:ea typeface="Cambria" panose="02040503050406030204" pitchFamily="18" charset="0"/>
              </a:rPr>
              <a:t>Më pak rrezik </a:t>
            </a:r>
            <a:r>
              <a:rPr lang="sq-AL" sz="2400" dirty="0" smtClean="0">
                <a:latin typeface="Cambria" panose="02040503050406030204" pitchFamily="18" charset="0"/>
                <a:ea typeface="Cambria" panose="02040503050406030204" pitchFamily="18" charset="0"/>
              </a:rPr>
              <a:t>për zbulimin e informacioneve </a:t>
            </a:r>
            <a:r>
              <a:rPr lang="sq-AL" sz="2400" dirty="0" err="1" smtClean="0">
                <a:latin typeface="Cambria" panose="02040503050406030204" pitchFamily="18" charset="0"/>
                <a:ea typeface="Cambria" panose="02040503050406030204" pitchFamily="18" charset="0"/>
              </a:rPr>
              <a:t>konfidenciale</a:t>
            </a:r>
            <a:r>
              <a:rPr lang="sq-AL" sz="2400" dirty="0" smtClean="0">
                <a:latin typeface="Cambria" panose="02040503050406030204" pitchFamily="18" charset="0"/>
                <a:ea typeface="Cambria" panose="02040503050406030204" pitchFamily="18" charset="0"/>
              </a:rPr>
              <a:t> (private)</a:t>
            </a:r>
            <a:endParaRPr lang="en-US" sz="2400" dirty="0" smtClean="0">
              <a:latin typeface="Cambria" panose="02040503050406030204" pitchFamily="18" charset="0"/>
              <a:ea typeface="Cambria" panose="02040503050406030204" pitchFamily="18" charset="0"/>
            </a:endParaRPr>
          </a:p>
          <a:p>
            <a:pPr lvl="0"/>
            <a:r>
              <a:rPr lang="sq-AL" sz="2400" b="1" dirty="0" smtClean="0">
                <a:latin typeface="Cambria" panose="02040503050406030204" pitchFamily="18" charset="0"/>
                <a:ea typeface="Cambria" panose="02040503050406030204" pitchFamily="18" charset="0"/>
              </a:rPr>
              <a:t>Ekspertiza e gjyqtari për biznesin</a:t>
            </a:r>
            <a:endParaRPr lang="en-US" sz="2400" b="1" dirty="0" smtClean="0">
              <a:latin typeface="Cambria" panose="02040503050406030204" pitchFamily="18" charset="0"/>
              <a:ea typeface="Cambria" panose="02040503050406030204" pitchFamily="18" charset="0"/>
            </a:endParaRPr>
          </a:p>
          <a:p>
            <a:pPr lvl="0"/>
            <a:r>
              <a:rPr lang="sq-AL" sz="2400" b="1" dirty="0" smtClean="0">
                <a:latin typeface="Cambria" panose="02040503050406030204" pitchFamily="18" charset="0"/>
                <a:ea typeface="Cambria" panose="02040503050406030204" pitchFamily="18" charset="0"/>
              </a:rPr>
              <a:t>Nivel më i lartë gjykimi </a:t>
            </a:r>
            <a:r>
              <a:rPr lang="sq-AL" sz="2400" dirty="0" smtClean="0">
                <a:latin typeface="Cambria" panose="02040503050406030204" pitchFamily="18" charset="0"/>
                <a:ea typeface="Cambria" panose="02040503050406030204" pitchFamily="18" charset="0"/>
              </a:rPr>
              <a:t>(më shumë aftësi për të dhënë një vendim pragmatik)</a:t>
            </a:r>
            <a:endParaRPr lang="en-US" sz="2400" dirty="0" smtClean="0">
              <a:latin typeface="Cambria" panose="02040503050406030204" pitchFamily="18" charset="0"/>
              <a:ea typeface="Cambria" panose="02040503050406030204" pitchFamily="18" charset="0"/>
            </a:endParaRPr>
          </a:p>
          <a:p>
            <a:pPr>
              <a:buNone/>
            </a:pPr>
            <a:endParaRPr lang="en-US" sz="2400" b="1" i="1" u="sng" dirty="0" smtClean="0">
              <a:solidFill>
                <a:srgbClr val="040404"/>
              </a:solidFill>
              <a:latin typeface="Cambria" panose="02040503050406030204" pitchFamily="18" charset="0"/>
              <a:ea typeface="Cambria" panose="02040503050406030204" pitchFamily="18" charset="0"/>
              <a:cs typeface="ＭＳ Ｐゴシック" charset="0"/>
            </a:endParaRPr>
          </a:p>
          <a:p>
            <a:endParaRPr lang="en-GB" sz="2400" dirty="0">
              <a:latin typeface="Cambria" panose="02040503050406030204" pitchFamily="18" charset="0"/>
              <a:ea typeface="Cambria" panose="02040503050406030204" pitchFamily="18" charset="0"/>
              <a:cs typeface="ＭＳ Ｐゴシック" charset="0"/>
            </a:endParaRPr>
          </a:p>
        </p:txBody>
      </p:sp>
      <p:sp>
        <p:nvSpPr>
          <p:cNvPr id="2" name="Footer Placeholder 1"/>
          <p:cNvSpPr>
            <a:spLocks noGrp="1"/>
          </p:cNvSpPr>
          <p:nvPr>
            <p:ph type="ftr" sz="quarter" idx="11"/>
          </p:nvPr>
        </p:nvSpPr>
        <p:spPr>
          <a:xfrm>
            <a:off x="1219200" y="6356350"/>
            <a:ext cx="48006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48</a:t>
            </a:fld>
            <a:endParaRPr lang="en-US"/>
          </a:p>
        </p:txBody>
      </p:sp>
    </p:spTree>
    <p:extLst>
      <p:ext uri="{BB962C8B-B14F-4D97-AF65-F5344CB8AC3E}">
        <p14:creationId xmlns:p14="http://schemas.microsoft.com/office/powerpoint/2010/main" val="2631085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Matja e </a:t>
            </a:r>
            <a:r>
              <a:rPr lang="sq-AL" sz="2800" b="1" dirty="0" err="1" smtClean="0">
                <a:solidFill>
                  <a:srgbClr val="002060"/>
                </a:solidFill>
                <a:latin typeface="Cambria" panose="02040503050406030204" pitchFamily="18" charset="0"/>
                <a:ea typeface="Cambria" panose="02040503050406030204" pitchFamily="18" charset="0"/>
              </a:rPr>
              <a:t>performancës</a:t>
            </a:r>
            <a:r>
              <a:rPr lang="sq-AL" sz="2800" b="1" dirty="0" smtClean="0">
                <a:solidFill>
                  <a:srgbClr val="002060"/>
                </a:solidFill>
                <a:latin typeface="Cambria" panose="02040503050406030204" pitchFamily="18" charset="0"/>
                <a:ea typeface="Cambria" panose="02040503050406030204" pitchFamily="18" charset="0"/>
              </a:rPr>
              <a:t> së kontratës</a:t>
            </a:r>
            <a:endParaRPr lang="en-US" sz="2800" b="1" dirty="0">
              <a:solidFill>
                <a:srgbClr val="002060"/>
              </a:solidFill>
              <a:latin typeface="Cambria" panose="02040503050406030204" pitchFamily="18" charset="0"/>
              <a:ea typeface="Cambria" panose="02040503050406030204" pitchFamily="18" charset="0"/>
            </a:endParaRPr>
          </a:p>
        </p:txBody>
      </p:sp>
      <p:sp>
        <p:nvSpPr>
          <p:cNvPr id="32771" name="Symbol zastępczy zawartości 2"/>
          <p:cNvSpPr>
            <a:spLocks noGrp="1"/>
          </p:cNvSpPr>
          <p:nvPr>
            <p:ph idx="1"/>
          </p:nvPr>
        </p:nvSpPr>
        <p:spPr bwMode="auto">
          <a:xfrm>
            <a:off x="0" y="914400"/>
            <a:ext cx="9144000" cy="5322889"/>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Matja e saktë dhe korrekte e </a:t>
            </a:r>
            <a:r>
              <a:rPr lang="sq-AL" sz="2000" dirty="0" err="1" smtClean="0">
                <a:latin typeface="Cambria" panose="02040503050406030204" pitchFamily="18" charset="0"/>
                <a:ea typeface="Cambria" panose="02040503050406030204" pitchFamily="18" charset="0"/>
              </a:rPr>
              <a:t>performancës</a:t>
            </a:r>
            <a:r>
              <a:rPr lang="sq-AL" sz="2000" dirty="0" smtClean="0">
                <a:latin typeface="Cambria" panose="02040503050406030204" pitchFamily="18" charset="0"/>
                <a:ea typeface="Cambria" panose="02040503050406030204" pitchFamily="18" charset="0"/>
              </a:rPr>
              <a:t> së kontratës mund të nxisë dorëzim më të mirë dhe të një cilësie më të lartë të kërkesave të kontratës.</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Ajo gjithashtu ofron përgjigjen përfundimtare për pyetjen </a:t>
            </a:r>
            <a:endParaRPr lang="en-US" sz="2000" dirty="0" smtClean="0">
              <a:latin typeface="Cambria" panose="02040503050406030204" pitchFamily="18" charset="0"/>
              <a:ea typeface="Cambria" panose="02040503050406030204" pitchFamily="18" charset="0"/>
            </a:endParaRPr>
          </a:p>
          <a:p>
            <a:pPr>
              <a:buFont typeface="Wingdings" pitchFamily="2" charset="2"/>
              <a:buChar char="ü"/>
            </a:pPr>
            <a:r>
              <a:rPr lang="en-US" sz="2000" i="1" dirty="0" smtClean="0">
                <a:latin typeface="Cambria" panose="02040503050406030204" pitchFamily="18" charset="0"/>
                <a:ea typeface="Cambria" panose="02040503050406030204" pitchFamily="18" charset="0"/>
              </a:rPr>
              <a:t>    </a:t>
            </a:r>
            <a:r>
              <a:rPr lang="sq-AL" sz="2000" i="1" dirty="0" smtClean="0">
                <a:latin typeface="Cambria" panose="02040503050406030204" pitchFamily="18" charset="0"/>
                <a:ea typeface="Cambria" panose="02040503050406030204" pitchFamily="18" charset="0"/>
              </a:rPr>
              <a:t>nëse një kontratë e caktuar, por gjithashtu një sistem prokurimi publik në të gjitha nivelet dhe në të gjitha pjesët e tij, punon në mënyrë efikase dhe dorëzon "vlerë për paratë".</a:t>
            </a:r>
          </a:p>
          <a:p>
            <a:pPr marL="0" indent="0">
              <a:buNone/>
            </a:pPr>
            <a:r>
              <a:rPr lang="sq-AL" sz="2000" dirty="0" smtClean="0">
                <a:latin typeface="Cambria" panose="02040503050406030204" pitchFamily="18" charset="0"/>
                <a:ea typeface="Cambria" panose="02040503050406030204" pitchFamily="18" charset="0"/>
              </a:rPr>
              <a:t>Matjes </a:t>
            </a:r>
            <a:r>
              <a:rPr lang="sq-AL" sz="2000" dirty="0">
                <a:latin typeface="Cambria" panose="02040503050406030204" pitchFamily="18" charset="0"/>
                <a:ea typeface="Cambria" panose="02040503050406030204" pitchFamily="18" charset="0"/>
              </a:rPr>
              <a:t>së </a:t>
            </a:r>
            <a:r>
              <a:rPr lang="sq-AL" sz="2000" dirty="0" err="1">
                <a:latin typeface="Cambria" panose="02040503050406030204" pitchFamily="18" charset="0"/>
                <a:ea typeface="Cambria" panose="02040503050406030204" pitchFamily="18" charset="0"/>
              </a:rPr>
              <a:t>performancës</a:t>
            </a:r>
            <a:r>
              <a:rPr lang="sq-AL" sz="2000" dirty="0">
                <a:latin typeface="Cambria" panose="02040503050406030204" pitchFamily="18" charset="0"/>
                <a:ea typeface="Cambria" panose="02040503050406030204" pitchFamily="18" charset="0"/>
              </a:rPr>
              <a:t>, elementët kyç të kontratës përfshijnë</a:t>
            </a:r>
            <a:r>
              <a:rPr lang="sq-AL" sz="2000" dirty="0" smtClean="0">
                <a:latin typeface="Cambria" panose="02040503050406030204" pitchFamily="18" charset="0"/>
                <a:ea typeface="Cambria" panose="02040503050406030204" pitchFamily="18" charset="0"/>
              </a:rPr>
              <a:t>:</a:t>
            </a:r>
            <a:endParaRPr lang="en-US" sz="2000" dirty="0">
              <a:latin typeface="Cambria" panose="02040503050406030204" pitchFamily="18" charset="0"/>
              <a:ea typeface="Cambria" panose="02040503050406030204" pitchFamily="18" charset="0"/>
            </a:endParaRPr>
          </a:p>
          <a:p>
            <a:pPr lvl="0">
              <a:buFont typeface="Wingdings" pitchFamily="2" charset="2"/>
              <a:buChar char="ü"/>
            </a:pPr>
            <a:r>
              <a:rPr lang="sq-AL" sz="2000" b="1" dirty="0">
                <a:latin typeface="Cambria" panose="02040503050406030204" pitchFamily="18" charset="0"/>
                <a:ea typeface="Cambria" panose="02040503050406030204" pitchFamily="18" charset="0"/>
              </a:rPr>
              <a:t>Specifikimin,</a:t>
            </a:r>
            <a:r>
              <a:rPr lang="sq-AL" sz="2000" dirty="0">
                <a:latin typeface="Cambria" panose="02040503050406030204" pitchFamily="18" charset="0"/>
                <a:ea typeface="Cambria" panose="02040503050406030204" pitchFamily="18" charset="0"/>
              </a:rPr>
              <a:t> i cili duhet të parashtrojë qartë kërkesat e autoritetit kontraktues, përfshirë këtu se çfarë do të dorëzohet, kur, si dhe me çfarë standardesh.</a:t>
            </a:r>
            <a:endParaRPr lang="en-US" sz="2000" dirty="0">
              <a:latin typeface="Cambria" panose="02040503050406030204" pitchFamily="18" charset="0"/>
              <a:ea typeface="Cambria" panose="02040503050406030204" pitchFamily="18" charset="0"/>
            </a:endParaRPr>
          </a:p>
          <a:p>
            <a:pPr lvl="0">
              <a:buFont typeface="Wingdings" pitchFamily="2" charset="2"/>
              <a:buChar char="ü"/>
            </a:pPr>
            <a:r>
              <a:rPr lang="sq-AL" sz="2000" b="1" dirty="0">
                <a:latin typeface="Cambria" panose="02040503050406030204" pitchFamily="18" charset="0"/>
                <a:ea typeface="Cambria" panose="02040503050406030204" pitchFamily="18" charset="0"/>
              </a:rPr>
              <a:t>Kushtet e përgjithshme </a:t>
            </a:r>
            <a:r>
              <a:rPr lang="sq-AL" sz="2000" dirty="0">
                <a:latin typeface="Cambria" panose="02040503050406030204" pitchFamily="18" charset="0"/>
                <a:ea typeface="Cambria" panose="02040503050406030204" pitchFamily="18" charset="0"/>
              </a:rPr>
              <a:t>të cilat </a:t>
            </a:r>
            <a:r>
              <a:rPr lang="sq-AL" sz="2000" dirty="0" smtClean="0">
                <a:latin typeface="Cambria" panose="02040503050406030204" pitchFamily="18" charset="0"/>
                <a:ea typeface="Cambria" panose="02040503050406030204" pitchFamily="18" charset="0"/>
              </a:rPr>
              <a:t>përfshijnë</a:t>
            </a:r>
            <a:r>
              <a:rPr lang="en-US" sz="2000" dirty="0" smtClean="0">
                <a:latin typeface="Cambria" panose="02040503050406030204" pitchFamily="18" charset="0"/>
                <a:ea typeface="Cambria" panose="02040503050406030204" pitchFamily="18" charset="0"/>
              </a:rPr>
              <a:t>:</a:t>
            </a:r>
            <a:r>
              <a:rPr lang="sq-AL" sz="2000" b="1" dirty="0" smtClean="0">
                <a:latin typeface="Cambria" panose="02040503050406030204" pitchFamily="18" charset="0"/>
                <a:ea typeface="Cambria" panose="02040503050406030204" pitchFamily="18" charset="0"/>
              </a:rPr>
              <a:t>Kërkesat </a:t>
            </a:r>
            <a:r>
              <a:rPr lang="sq-AL" sz="2000" b="1" dirty="0">
                <a:latin typeface="Cambria" panose="02040503050406030204" pitchFamily="18" charset="0"/>
                <a:ea typeface="Cambria" panose="02040503050406030204" pitchFamily="18" charset="0"/>
              </a:rPr>
              <a:t>e përgjithshme të </a:t>
            </a:r>
            <a:r>
              <a:rPr lang="sq-AL" sz="2000" b="1" dirty="0" err="1">
                <a:latin typeface="Cambria" panose="02040503050406030204" pitchFamily="18" charset="0"/>
                <a:ea typeface="Cambria" panose="02040503050406030204" pitchFamily="18" charset="0"/>
              </a:rPr>
              <a:t>performancës</a:t>
            </a:r>
            <a:r>
              <a:rPr lang="sq-AL" sz="2000" b="1"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si për shembull përputhja me legjislacionin dhe standardet e përbashkëta për të gjitha kontratat</a:t>
            </a:r>
            <a:r>
              <a:rPr lang="sq-AL" sz="2000" dirty="0" smtClean="0">
                <a:latin typeface="Cambria" panose="02040503050406030204" pitchFamily="18" charset="0"/>
                <a:ea typeface="Cambria" panose="02040503050406030204" pitchFamily="18" charset="0"/>
              </a:rPr>
              <a:t>;</a:t>
            </a:r>
            <a:r>
              <a:rPr lang="en-US" sz="2000" dirty="0" smtClean="0">
                <a:latin typeface="Cambria" panose="02040503050406030204" pitchFamily="18" charset="0"/>
                <a:ea typeface="Cambria" panose="02040503050406030204" pitchFamily="18" charset="0"/>
              </a:rPr>
              <a:t> </a:t>
            </a:r>
            <a:r>
              <a:rPr lang="sq-AL" sz="2000" b="1" dirty="0" smtClean="0">
                <a:latin typeface="Cambria" panose="02040503050406030204" pitchFamily="18" charset="0"/>
                <a:ea typeface="Cambria" panose="02040503050406030204" pitchFamily="18" charset="0"/>
              </a:rPr>
              <a:t>Kërkesat </a:t>
            </a:r>
            <a:r>
              <a:rPr lang="sq-AL" sz="2000" b="1" dirty="0">
                <a:latin typeface="Cambria" panose="02040503050406030204" pitchFamily="18" charset="0"/>
                <a:ea typeface="Cambria" panose="02040503050406030204" pitchFamily="18" charset="0"/>
              </a:rPr>
              <a:t>e veçanta të </a:t>
            </a:r>
            <a:r>
              <a:rPr lang="sq-AL" sz="2000" b="1" dirty="0" err="1">
                <a:latin typeface="Cambria" panose="02040503050406030204" pitchFamily="18" charset="0"/>
                <a:ea typeface="Cambria" panose="02040503050406030204" pitchFamily="18" charset="0"/>
              </a:rPr>
              <a:t>performancës</a:t>
            </a:r>
            <a:r>
              <a:rPr lang="sq-AL" sz="2000" b="1"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që zbatohen për një kontratë të caktuar</a:t>
            </a:r>
            <a:r>
              <a:rPr lang="sq-AL" sz="2000" dirty="0" smtClean="0">
                <a:latin typeface="Cambria" panose="02040503050406030204" pitchFamily="18" charset="0"/>
                <a:ea typeface="Cambria" panose="02040503050406030204" pitchFamily="18" charset="0"/>
              </a:rPr>
              <a:t>;</a:t>
            </a:r>
            <a:r>
              <a:rPr lang="en-US" sz="2000" dirty="0" smtClean="0">
                <a:latin typeface="Cambria" panose="02040503050406030204" pitchFamily="18" charset="0"/>
                <a:ea typeface="Cambria" panose="02040503050406030204" pitchFamily="18" charset="0"/>
              </a:rPr>
              <a:t> </a:t>
            </a:r>
            <a:r>
              <a:rPr lang="sq-AL" sz="2000" b="1" dirty="0" smtClean="0">
                <a:latin typeface="Cambria" panose="02040503050406030204" pitchFamily="18" charset="0"/>
                <a:ea typeface="Cambria" panose="02040503050406030204" pitchFamily="18" charset="0"/>
              </a:rPr>
              <a:t>Bazën </a:t>
            </a:r>
            <a:r>
              <a:rPr lang="sq-AL" sz="2000" b="1" dirty="0">
                <a:latin typeface="Cambria" panose="02040503050406030204" pitchFamily="18" charset="0"/>
                <a:ea typeface="Cambria" panose="02040503050406030204" pitchFamily="18" charset="0"/>
              </a:rPr>
              <a:t>për të përcaktuar çmimin </a:t>
            </a:r>
            <a:r>
              <a:rPr lang="sq-AL" sz="2000" dirty="0">
                <a:latin typeface="Cambria" panose="02040503050406030204" pitchFamily="18" charset="0"/>
                <a:ea typeface="Cambria" panose="02040503050406030204" pitchFamily="18" charset="0"/>
              </a:rPr>
              <a:t>që do të paguhet</a:t>
            </a:r>
            <a:r>
              <a:rPr lang="sq-AL" sz="2000" dirty="0" smtClean="0">
                <a:latin typeface="Cambria" panose="02040503050406030204" pitchFamily="18" charset="0"/>
                <a:ea typeface="Cambria" panose="02040503050406030204" pitchFamily="18" charset="0"/>
              </a:rPr>
              <a:t>;</a:t>
            </a:r>
            <a:r>
              <a:rPr lang="en-US" sz="2000" dirty="0" smtClean="0">
                <a:latin typeface="Cambria" panose="02040503050406030204" pitchFamily="18" charset="0"/>
                <a:ea typeface="Cambria" panose="02040503050406030204" pitchFamily="18" charset="0"/>
              </a:rPr>
              <a:t> </a:t>
            </a:r>
            <a:r>
              <a:rPr lang="sq-AL" sz="2000" b="1" dirty="0" smtClean="0">
                <a:latin typeface="Cambria" panose="02040503050406030204" pitchFamily="18" charset="0"/>
                <a:ea typeface="Cambria" panose="02040503050406030204" pitchFamily="18" charset="0"/>
              </a:rPr>
              <a:t>Mënyrën </a:t>
            </a:r>
            <a:r>
              <a:rPr lang="sq-AL" sz="2000" b="1" dirty="0">
                <a:latin typeface="Cambria" panose="02040503050406030204" pitchFamily="18" charset="0"/>
                <a:ea typeface="Cambria" panose="02040503050406030204" pitchFamily="18" charset="0"/>
              </a:rPr>
              <a:t>sesi operatori ekonomik do të imponojë pagesën </a:t>
            </a:r>
            <a:r>
              <a:rPr lang="sq-AL" sz="2000" dirty="0">
                <a:latin typeface="Cambria" panose="02040503050406030204" pitchFamily="18" charset="0"/>
                <a:ea typeface="Cambria" panose="02040503050406030204" pitchFamily="18" charset="0"/>
              </a:rPr>
              <a:t>për </a:t>
            </a:r>
            <a:r>
              <a:rPr lang="sq-AL" sz="2000" dirty="0" err="1">
                <a:latin typeface="Cambria" panose="02040503050406030204" pitchFamily="18" charset="0"/>
                <a:ea typeface="Cambria" panose="02040503050406030204" pitchFamily="18" charset="0"/>
              </a:rPr>
              <a:t>performancën</a:t>
            </a:r>
            <a:r>
              <a:rPr lang="sq-AL" sz="2000" dirty="0">
                <a:latin typeface="Cambria" panose="02040503050406030204" pitchFamily="18" charset="0"/>
                <a:ea typeface="Cambria" panose="02040503050406030204" pitchFamily="18" charset="0"/>
              </a:rPr>
              <a:t> e zakonshme në përputhje me standardet e kërkuara;</a:t>
            </a:r>
            <a:endParaRPr lang="en-US" sz="2000" dirty="0">
              <a:latin typeface="Cambria" panose="02040503050406030204" pitchFamily="18" charset="0"/>
              <a:ea typeface="Cambria" panose="02040503050406030204" pitchFamily="18" charset="0"/>
            </a:endParaRPr>
          </a:p>
          <a:p>
            <a:pPr lvl="0"/>
            <a:endParaRPr lang="en-US" sz="2000" dirty="0"/>
          </a:p>
          <a:p>
            <a:pPr>
              <a:buFont typeface="Wingdings" pitchFamily="2" charset="2"/>
              <a:buChar char="ü"/>
            </a:pPr>
            <a:endParaRPr lang="en-US" sz="2000" i="1" dirty="0" smtClean="0">
              <a:latin typeface="Cambria" panose="02040503050406030204" pitchFamily="18" charset="0"/>
              <a:ea typeface="Cambria" panose="02040503050406030204" pitchFamily="18" charset="0"/>
            </a:endParaRPr>
          </a:p>
          <a:p>
            <a:pPr>
              <a:buNone/>
            </a:pPr>
            <a:endParaRPr lang="en-US" sz="2800" dirty="0" smtClean="0"/>
          </a:p>
          <a:p>
            <a:pPr>
              <a:buNone/>
            </a:pPr>
            <a:endParaRPr lang="en-US" sz="2800" dirty="0" smtClean="0"/>
          </a:p>
          <a:p>
            <a:pPr marL="0" indent="0" algn="just" eaLnBrk="1" hangingPunct="1"/>
            <a:endParaRPr lang="en-GB" sz="2600" dirty="0">
              <a:latin typeface="Arial" charset="0"/>
              <a:ea typeface="ＭＳ Ｐゴシック" charset="0"/>
              <a:cs typeface="ＭＳ Ｐゴシック" charset="0"/>
            </a:endParaRPr>
          </a:p>
        </p:txBody>
      </p:sp>
      <p:sp>
        <p:nvSpPr>
          <p:cNvPr id="2" name="Footer Placeholder 1"/>
          <p:cNvSpPr>
            <a:spLocks noGrp="1"/>
          </p:cNvSpPr>
          <p:nvPr>
            <p:ph type="ftr" sz="quarter" idx="11"/>
          </p:nvPr>
        </p:nvSpPr>
        <p:spPr>
          <a:xfrm>
            <a:off x="2133600" y="6356350"/>
            <a:ext cx="38862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49</a:t>
            </a:fld>
            <a:endParaRPr lang="en-US"/>
          </a:p>
        </p:txBody>
      </p:sp>
    </p:spTree>
    <p:extLst>
      <p:ext uri="{BB962C8B-B14F-4D97-AF65-F5344CB8AC3E}">
        <p14:creationId xmlns:p14="http://schemas.microsoft.com/office/powerpoint/2010/main" val="13091119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GB" sz="2400" b="1" dirty="0" smtClean="0">
                <a:solidFill>
                  <a:srgbClr val="FF0000"/>
                </a:solidFill>
              </a:rPr>
              <a:t/>
            </a:r>
            <a:br>
              <a:rPr lang="en-GB" sz="2400" b="1" dirty="0" smtClean="0">
                <a:solidFill>
                  <a:srgbClr val="FF0000"/>
                </a:solidFill>
              </a:rPr>
            </a:br>
            <a:r>
              <a:rPr lang="sq-AL" sz="2400" b="1" dirty="0" smtClean="0">
                <a:solidFill>
                  <a:srgbClr val="002060"/>
                </a:solidFill>
                <a:latin typeface="Cambria" panose="02040503050406030204" pitchFamily="18" charset="0"/>
                <a:ea typeface="Cambria" panose="02040503050406030204" pitchFamily="18" charset="0"/>
              </a:rPr>
              <a:t> </a:t>
            </a:r>
            <a:r>
              <a:rPr lang="sq-AL" sz="2800" b="1" dirty="0" smtClean="0">
                <a:solidFill>
                  <a:srgbClr val="002060"/>
                </a:solidFill>
                <a:latin typeface="Cambria" panose="02040503050406030204" pitchFamily="18" charset="0"/>
                <a:ea typeface="Cambria" panose="02040503050406030204" pitchFamily="18" charset="0"/>
              </a:rPr>
              <a:t>Menaxhimi i kontratave në rolin e prokurimit publik</a:t>
            </a:r>
            <a:endParaRPr lang="en-US"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447800"/>
            <a:ext cx="9144000" cy="4908550"/>
          </a:xfrm>
        </p:spPr>
        <p:txBody>
          <a:bodyPr/>
          <a:lstStyle/>
          <a:p>
            <a:pPr>
              <a:buNone/>
            </a:pPr>
            <a:r>
              <a:rPr lang="sq-AL" sz="2000" b="1" i="1" dirty="0" smtClean="0">
                <a:solidFill>
                  <a:srgbClr val="002060"/>
                </a:solidFill>
                <a:latin typeface="Cambria" panose="02040503050406030204" pitchFamily="18" charset="0"/>
                <a:ea typeface="Cambria" panose="02040503050406030204" pitchFamily="18" charset="0"/>
              </a:rPr>
              <a:t>Pse është i rëndësishëm?</a:t>
            </a:r>
            <a:endParaRPr lang="en-US" sz="2000" dirty="0" smtClean="0">
              <a:solidFill>
                <a:srgbClr val="002060"/>
              </a:solidFill>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Përgjegjësia përfundimtare</a:t>
            </a:r>
            <a:r>
              <a:rPr lang="sq-AL" sz="2000" dirty="0" smtClean="0">
                <a:latin typeface="Cambria" panose="02040503050406030204" pitchFamily="18" charset="0"/>
                <a:ea typeface="Cambria" panose="02040503050406030204" pitchFamily="18" charset="0"/>
              </a:rPr>
              <a:t> për shërbimin të cilin Autoriteti Kontraktues Publik duhet t’ia ofrojë opinionit </a:t>
            </a:r>
            <a:r>
              <a:rPr lang="sq-AL" sz="2000" b="1" dirty="0" smtClean="0">
                <a:latin typeface="Cambria" panose="02040503050406030204" pitchFamily="18" charset="0"/>
                <a:ea typeface="Cambria" panose="02040503050406030204" pitchFamily="18" charset="0"/>
              </a:rPr>
              <a:t>nuk mund të bartet te ndonjë </a:t>
            </a:r>
            <a:r>
              <a:rPr lang="en-US" sz="2000" b="1" dirty="0" smtClean="0">
                <a:latin typeface="Cambria" panose="02040503050406030204" pitchFamily="18" charset="0"/>
                <a:ea typeface="Cambria" panose="02040503050406030204" pitchFamily="18" charset="0"/>
              </a:rPr>
              <a:t>OE</a:t>
            </a:r>
            <a:r>
              <a:rPr lang="sq-AL" sz="2000" b="1"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Nëse shembet ndërtesa, opinioni </a:t>
            </a:r>
            <a:r>
              <a:rPr lang="sq-AL" sz="2000" b="1" dirty="0" smtClean="0">
                <a:latin typeface="Cambria" panose="02040503050406030204" pitchFamily="18" charset="0"/>
                <a:ea typeface="Cambria" panose="02040503050406030204" pitchFamily="18" charset="0"/>
              </a:rPr>
              <a:t>në rend të parë do ta fajësojë Autoritetin Kontraktues!</a:t>
            </a:r>
            <a:endParaRPr lang="en-US" sz="2000" dirty="0" smtClean="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Opinioni pret që </a:t>
            </a:r>
            <a:r>
              <a:rPr lang="sq-AL" sz="2000" b="1" dirty="0" smtClean="0">
                <a:latin typeface="Cambria" panose="02040503050406030204" pitchFamily="18" charset="0"/>
                <a:ea typeface="Cambria" panose="02040503050406030204" pitchFamily="18" charset="0"/>
              </a:rPr>
              <a:t>paraja publike të shpenzohet me kujdes</a:t>
            </a:r>
            <a:r>
              <a:rPr lang="sq-AL" sz="2000" dirty="0" smtClean="0">
                <a:latin typeface="Cambria" panose="02040503050406030204" pitchFamily="18" charset="0"/>
                <a:ea typeface="Cambria" panose="02040503050406030204" pitchFamily="18" charset="0"/>
              </a:rPr>
              <a:t> dhe se  shpenzimet do të rezultojnë në përfitimet e duhura për komunitetin pa humbje.</a:t>
            </a:r>
            <a:endParaRPr lang="en-US" sz="2000" dirty="0" smtClean="0">
              <a:latin typeface="Cambria" panose="02040503050406030204" pitchFamily="18" charset="0"/>
              <a:ea typeface="Cambria" panose="02040503050406030204" pitchFamily="18" charset="0"/>
            </a:endParaRPr>
          </a:p>
          <a:p>
            <a:pPr lvl="0"/>
            <a:r>
              <a:rPr lang="en-US" sz="2000" dirty="0" smtClean="0">
                <a:latin typeface="Cambria" panose="02040503050406030204" pitchFamily="18" charset="0"/>
                <a:ea typeface="Cambria" panose="02040503050406030204" pitchFamily="18" charset="0"/>
              </a:rPr>
              <a:t>AK </a:t>
            </a:r>
            <a:r>
              <a:rPr lang="sq-AL" sz="2000" dirty="0" smtClean="0">
                <a:latin typeface="Cambria" panose="02040503050406030204" pitchFamily="18" charset="0"/>
                <a:ea typeface="Cambria" panose="02040503050406030204" pitchFamily="18" charset="0"/>
              </a:rPr>
              <a:t>jo vetëm që duhet ta ofrojë vlerën për paranë</a:t>
            </a: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a:t>
            </a:r>
            <a:r>
              <a:rPr lang="sq-AL" sz="2000" dirty="0" err="1" smtClean="0">
                <a:latin typeface="Cambria" panose="02040503050406030204" pitchFamily="18" charset="0"/>
                <a:ea typeface="Cambria" panose="02040503050406030204" pitchFamily="18" charset="0"/>
              </a:rPr>
              <a:t>racionalitetin</a:t>
            </a:r>
            <a:r>
              <a:rPr lang="sq-AL" sz="2000" dirty="0" smtClean="0">
                <a:latin typeface="Cambria" panose="02040503050406030204" pitchFamily="18" charset="0"/>
                <a:ea typeface="Cambria" panose="02040503050406030204" pitchFamily="18" charset="0"/>
              </a:rPr>
              <a:t>) – </a:t>
            </a:r>
            <a:r>
              <a:rPr lang="sq-AL" sz="2000" b="1" dirty="0" smtClean="0">
                <a:latin typeface="Cambria" panose="02040503050406030204" pitchFamily="18" charset="0"/>
                <a:ea typeface="Cambria" panose="02040503050406030204" pitchFamily="18" charset="0"/>
              </a:rPr>
              <a:t>por ai edhe duhet të  shihet se është duke e bërë këtë!</a:t>
            </a:r>
          </a:p>
          <a:p>
            <a:r>
              <a:rPr lang="sq-AL" sz="2000" b="1" dirty="0">
                <a:latin typeface="Cambria" panose="02040503050406030204" pitchFamily="18" charset="0"/>
                <a:ea typeface="Cambria" panose="02040503050406030204" pitchFamily="18" charset="0"/>
              </a:rPr>
              <a:t>Nëse nuk e thoni qartë se çka doni</a:t>
            </a:r>
            <a:r>
              <a:rPr lang="sq-AL" sz="2000" dirty="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mos u befasoni</a:t>
            </a:r>
            <a:r>
              <a:rPr lang="sq-AL" sz="2000" dirty="0">
                <a:latin typeface="Cambria" panose="02040503050406030204" pitchFamily="18" charset="0"/>
                <a:ea typeface="Cambria" panose="02040503050406030204" pitchFamily="18" charset="0"/>
              </a:rPr>
              <a:t> nëse nuk merrni atë që e keni </a:t>
            </a:r>
            <a:r>
              <a:rPr lang="sq-AL" sz="2000" dirty="0" smtClean="0">
                <a:latin typeface="Cambria" panose="02040503050406030204" pitchFamily="18" charset="0"/>
                <a:ea typeface="Cambria" panose="02040503050406030204" pitchFamily="18" charset="0"/>
              </a:rPr>
              <a:t>pritur.</a:t>
            </a:r>
            <a:endParaRPr lang="en-US" sz="2000" dirty="0">
              <a:latin typeface="Cambria" panose="02040503050406030204" pitchFamily="18" charset="0"/>
              <a:ea typeface="Cambria" panose="02040503050406030204" pitchFamily="18" charset="0"/>
            </a:endParaRPr>
          </a:p>
          <a:p>
            <a:pPr lvl="0"/>
            <a:r>
              <a:rPr lang="sq-AL" sz="2000" dirty="0">
                <a:latin typeface="Cambria" panose="02040503050406030204" pitchFamily="18" charset="0"/>
                <a:ea typeface="Cambria" panose="02040503050406030204" pitchFamily="18" charset="0"/>
              </a:rPr>
              <a:t>Një kontratë e mirë e përcakton saktësisht atë që ju doni, kur duhet të ofrohet, sa duhet të paguhet për të dhe ... </a:t>
            </a:r>
            <a:endParaRPr lang="en-US" sz="2000" dirty="0">
              <a:latin typeface="Cambria" panose="02040503050406030204" pitchFamily="18" charset="0"/>
              <a:ea typeface="Cambria" panose="02040503050406030204" pitchFamily="18" charset="0"/>
            </a:endParaRPr>
          </a:p>
          <a:p>
            <a:pPr lvl="0"/>
            <a:endParaRPr lang="en-US" sz="20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2057400" y="6356350"/>
            <a:ext cx="39624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5</a:t>
            </a:fld>
            <a:endParaRPr lang="en-US"/>
          </a:p>
        </p:txBody>
      </p:sp>
    </p:spTree>
    <p:extLst>
      <p:ext uri="{BB962C8B-B14F-4D97-AF65-F5344CB8AC3E}">
        <p14:creationId xmlns:p14="http://schemas.microsoft.com/office/powerpoint/2010/main" val="36468501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Matja e </a:t>
            </a:r>
            <a:r>
              <a:rPr lang="sq-AL" sz="2800" b="1" dirty="0" err="1" smtClean="0">
                <a:solidFill>
                  <a:srgbClr val="002060"/>
                </a:solidFill>
                <a:latin typeface="Cambria" panose="02040503050406030204" pitchFamily="18" charset="0"/>
                <a:ea typeface="Cambria" panose="02040503050406030204" pitchFamily="18" charset="0"/>
              </a:rPr>
              <a:t>performancës</a:t>
            </a:r>
            <a:r>
              <a:rPr lang="sq-AL" sz="2800" b="1" dirty="0" smtClean="0">
                <a:solidFill>
                  <a:srgbClr val="002060"/>
                </a:solidFill>
                <a:latin typeface="Cambria" panose="02040503050406030204" pitchFamily="18" charset="0"/>
                <a:ea typeface="Cambria" panose="02040503050406030204" pitchFamily="18" charset="0"/>
              </a:rPr>
              <a:t> së kontratës</a:t>
            </a:r>
            <a:r>
              <a:rPr lang="en-US" sz="2800" b="1" dirty="0" smtClean="0">
                <a:solidFill>
                  <a:srgbClr val="002060"/>
                </a:solidFill>
                <a:latin typeface="Cambria" panose="02040503050406030204" pitchFamily="18" charset="0"/>
                <a:ea typeface="Cambria" panose="02040503050406030204" pitchFamily="18" charset="0"/>
              </a:rPr>
              <a:t> </a:t>
            </a:r>
            <a:endParaRPr lang="en-US" sz="2800" b="1" dirty="0">
              <a:solidFill>
                <a:srgbClr val="002060"/>
              </a:solidFill>
              <a:latin typeface="Cambria" panose="02040503050406030204" pitchFamily="18" charset="0"/>
              <a:ea typeface="Cambria" panose="02040503050406030204" pitchFamily="18" charset="0"/>
            </a:endParaRPr>
          </a:p>
        </p:txBody>
      </p:sp>
      <p:sp>
        <p:nvSpPr>
          <p:cNvPr id="32771" name="Symbol zastępczy zawartości 2"/>
          <p:cNvSpPr>
            <a:spLocks noGrp="1"/>
          </p:cNvSpPr>
          <p:nvPr>
            <p:ph idx="1"/>
          </p:nvPr>
        </p:nvSpPr>
        <p:spPr bwMode="auto">
          <a:xfrm>
            <a:off x="0" y="990600"/>
            <a:ext cx="9178183" cy="5257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Kërkesat e </a:t>
            </a:r>
            <a:r>
              <a:rPr lang="sq-AL" sz="2000" dirty="0" err="1" smtClean="0">
                <a:latin typeface="Cambria" panose="02040503050406030204" pitchFamily="18" charset="0"/>
                <a:ea typeface="Cambria" panose="02040503050406030204" pitchFamily="18" charset="0"/>
              </a:rPr>
              <a:t>performancës</a:t>
            </a:r>
            <a:r>
              <a:rPr lang="sq-AL" sz="2000" dirty="0" smtClean="0">
                <a:latin typeface="Cambria" panose="02040503050406030204" pitchFamily="18" charset="0"/>
                <a:ea typeface="Cambria" panose="02040503050406030204" pitchFamily="18" charset="0"/>
              </a:rPr>
              <a:t> që janë të përbashkëta për shumicën e kontratave për punë, mallra dhe shërbime janë:</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b="1" dirty="0" smtClean="0">
                <a:latin typeface="Cambria" panose="02040503050406030204" pitchFamily="18" charset="0"/>
                <a:ea typeface="Cambria" panose="02040503050406030204" pitchFamily="18" charset="0"/>
              </a:rPr>
              <a:t> koha</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b="1" dirty="0" smtClean="0">
                <a:latin typeface="Cambria" panose="02040503050406030204" pitchFamily="18" charset="0"/>
                <a:ea typeface="Cambria" panose="02040503050406030204" pitchFamily="18" charset="0"/>
              </a:rPr>
              <a:t> përfitimet/kostot</a:t>
            </a:r>
            <a:endParaRPr lang="en-US" sz="2000" dirty="0" smtClean="0">
              <a:latin typeface="Cambria" panose="02040503050406030204" pitchFamily="18" charset="0"/>
              <a:ea typeface="Cambria" panose="02040503050406030204" pitchFamily="18" charset="0"/>
            </a:endParaRPr>
          </a:p>
          <a:p>
            <a:pPr lvl="1">
              <a:buFont typeface="Wingdings" panose="05000000000000000000" pitchFamily="2" charset="2"/>
              <a:buChar char="§"/>
            </a:pPr>
            <a:r>
              <a:rPr lang="sq-AL" sz="2000" b="1" dirty="0" smtClean="0">
                <a:latin typeface="Cambria" panose="02040503050406030204" pitchFamily="18" charset="0"/>
                <a:ea typeface="Cambria" panose="02040503050406030204" pitchFamily="18" charset="0"/>
              </a:rPr>
              <a:t>cilësia (e zbatuar në kuptimin e gjerë të saj)</a:t>
            </a:r>
            <a:r>
              <a:rPr lang="en-US" sz="2000" b="1" dirty="0" smtClean="0">
                <a:latin typeface="Cambria" panose="02040503050406030204" pitchFamily="18" charset="0"/>
                <a:ea typeface="Cambria" panose="02040503050406030204" pitchFamily="18" charset="0"/>
              </a:rPr>
              <a:t>.</a:t>
            </a:r>
          </a:p>
          <a:p>
            <a:pPr marL="457200" lvl="1" indent="0">
              <a:buNone/>
            </a:pPr>
            <a:r>
              <a:rPr lang="en-US" sz="2000" b="1" i="1" dirty="0" smtClean="0">
                <a:solidFill>
                  <a:srgbClr val="FF0000"/>
                </a:solidFill>
              </a:rPr>
              <a:t>                     </a:t>
            </a:r>
            <a:r>
              <a:rPr lang="sq-AL" sz="2000" b="1" i="1" dirty="0" smtClean="0"/>
              <a:t>Afatet </a:t>
            </a:r>
            <a:r>
              <a:rPr lang="sq-AL" sz="2000" b="1" i="1" dirty="0"/>
              <a:t>kohore</a:t>
            </a:r>
            <a:endParaRPr lang="en-US" sz="2000" dirty="0" smtClean="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Pothuajse të gjitha kontratat caktojnë kohën (ose kohët) në të cilën pritet që operatori ekonomik të realizojë detyrimet e tij sipas kontratës, </a:t>
            </a:r>
          </a:p>
          <a:p>
            <a:r>
              <a:rPr lang="sq-AL" sz="2000" b="1" dirty="0">
                <a:latin typeface="Cambria" panose="02040503050406030204" pitchFamily="18" charset="0"/>
                <a:ea typeface="Cambria" panose="02040503050406030204" pitchFamily="18" charset="0"/>
              </a:rPr>
              <a:t>Për kontratat më të vogla</a:t>
            </a:r>
            <a:r>
              <a:rPr lang="sq-AL" sz="2000" dirty="0">
                <a:latin typeface="Cambria" panose="02040503050406030204" pitchFamily="18" charset="0"/>
                <a:ea typeface="Cambria" panose="02040503050406030204" pitchFamily="18" charset="0"/>
              </a:rPr>
              <a:t>, sidomos ato që kanë një jetëgjatësi të shkurtër, </a:t>
            </a:r>
            <a:r>
              <a:rPr lang="sq-AL" sz="2000" b="1" dirty="0">
                <a:latin typeface="Cambria" panose="02040503050406030204" pitchFamily="18" charset="0"/>
                <a:ea typeface="Cambria" panose="02040503050406030204" pitchFamily="18" charset="0"/>
              </a:rPr>
              <a:t>ky afat </a:t>
            </a:r>
            <a:r>
              <a:rPr lang="sq-AL" sz="2000" b="1" dirty="0" err="1">
                <a:latin typeface="Cambria" panose="02040503050406030204" pitchFamily="18" charset="0"/>
                <a:ea typeface="Cambria" panose="02040503050406030204" pitchFamily="18" charset="0"/>
              </a:rPr>
              <a:t>kontraktor</a:t>
            </a:r>
            <a:r>
              <a:rPr lang="sq-AL" sz="2000" b="1" dirty="0">
                <a:latin typeface="Cambria" panose="02040503050406030204" pitchFamily="18" charset="0"/>
                <a:ea typeface="Cambria" panose="02040503050406030204" pitchFamily="18" charset="0"/>
              </a:rPr>
              <a:t> dhe suksesi apo dështimi i operatorit ekonomik për të respektuar afatin mund të mjaftojnë për të matur </a:t>
            </a:r>
            <a:r>
              <a:rPr lang="sq-AL" sz="2000" b="1" dirty="0" err="1">
                <a:latin typeface="Cambria" panose="02040503050406030204" pitchFamily="18" charset="0"/>
                <a:ea typeface="Cambria" panose="02040503050406030204" pitchFamily="18" charset="0"/>
              </a:rPr>
              <a:t>performancën</a:t>
            </a:r>
            <a:r>
              <a:rPr lang="sq-AL" sz="2000" b="1" dirty="0">
                <a:latin typeface="Cambria" panose="02040503050406030204" pitchFamily="18" charset="0"/>
                <a:ea typeface="Cambria" panose="02040503050406030204" pitchFamily="18" charset="0"/>
              </a:rPr>
              <a:t> e kontratës</a:t>
            </a:r>
          </a:p>
          <a:p>
            <a:r>
              <a:rPr lang="sq-AL" sz="2000" b="1" dirty="0">
                <a:latin typeface="Cambria" panose="02040503050406030204" pitchFamily="18" charset="0"/>
                <a:ea typeface="Cambria" panose="02040503050406030204" pitchFamily="18" charset="0"/>
              </a:rPr>
              <a:t>Për kontratat më të mëdha </a:t>
            </a:r>
            <a:r>
              <a:rPr lang="sq-AL" sz="2000" dirty="0">
                <a:latin typeface="Cambria" panose="02040503050406030204" pitchFamily="18" charset="0"/>
                <a:ea typeface="Cambria" panose="02040503050406030204" pitchFamily="18" charset="0"/>
              </a:rPr>
              <a:t>dhe sidomos atyre që kanë një jetëgjatësi më të madhe, </a:t>
            </a:r>
            <a:r>
              <a:rPr lang="sq-AL" sz="2000" b="1" dirty="0">
                <a:latin typeface="Cambria" panose="02040503050406030204" pitchFamily="18" charset="0"/>
                <a:ea typeface="Cambria" panose="02040503050406030204" pitchFamily="18" charset="0"/>
              </a:rPr>
              <a:t>ka rëndësi pasja e një mjeti të saktë të monitorimit të ecurisë </a:t>
            </a:r>
            <a:r>
              <a:rPr lang="sq-AL" sz="2000" dirty="0">
                <a:latin typeface="Cambria" panose="02040503050406030204" pitchFamily="18" charset="0"/>
                <a:ea typeface="Cambria" panose="02040503050406030204" pitchFamily="18" charset="0"/>
              </a:rPr>
              <a:t>drejt arritjes së afatit përfundimtar.</a:t>
            </a:r>
            <a:endParaRPr lang="sq-AL" sz="2000" b="1" dirty="0">
              <a:latin typeface="Cambria" panose="02040503050406030204" pitchFamily="18" charset="0"/>
              <a:ea typeface="Cambria" panose="02040503050406030204" pitchFamily="18" charset="0"/>
            </a:endParaRPr>
          </a:p>
          <a:p>
            <a:pPr>
              <a:buFont typeface="Courier New" pitchFamily="49" charset="0"/>
              <a:buChar char="o"/>
            </a:pPr>
            <a:endParaRPr lang="en-US" sz="2400" dirty="0" smtClean="0"/>
          </a:p>
          <a:p>
            <a:endParaRPr lang="en-US" sz="2800" dirty="0" smtClean="0"/>
          </a:p>
          <a:p>
            <a:pPr marL="0" indent="0" algn="just" eaLnBrk="1" hangingPunct="1"/>
            <a:endParaRPr lang="en-GB" sz="2600" dirty="0">
              <a:latin typeface="Arial" charset="0"/>
              <a:ea typeface="ＭＳ Ｐゴシック" charset="0"/>
              <a:cs typeface="ＭＳ Ｐゴシック" charset="0"/>
            </a:endParaRPr>
          </a:p>
        </p:txBody>
      </p:sp>
      <p:sp>
        <p:nvSpPr>
          <p:cNvPr id="2" name="Footer Placeholder 1"/>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50</a:t>
            </a:fld>
            <a:endParaRPr lang="en-US"/>
          </a:p>
        </p:txBody>
      </p:sp>
    </p:spTree>
    <p:extLst>
      <p:ext uri="{BB962C8B-B14F-4D97-AF65-F5344CB8AC3E}">
        <p14:creationId xmlns:p14="http://schemas.microsoft.com/office/powerpoint/2010/main" val="34459044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i="1" dirty="0" smtClean="0">
                <a:solidFill>
                  <a:srgbClr val="002060"/>
                </a:solidFill>
                <a:latin typeface="Cambria" panose="02040503050406030204" pitchFamily="18" charset="0"/>
                <a:ea typeface="Cambria" panose="02040503050406030204" pitchFamily="18" charset="0"/>
              </a:rPr>
              <a:t>Përfitimet/Kostot</a:t>
            </a:r>
            <a:r>
              <a:rPr lang="en-US" sz="2800" dirty="0" smtClean="0">
                <a:solidFill>
                  <a:srgbClr val="002060"/>
                </a:solidFill>
                <a:latin typeface="Cambria" panose="02040503050406030204" pitchFamily="18" charset="0"/>
                <a:ea typeface="Cambria" panose="02040503050406030204" pitchFamily="18" charset="0"/>
              </a:rPr>
              <a:t/>
            </a:r>
            <a:br>
              <a:rPr lang="en-US" sz="2800" dirty="0" smtClean="0">
                <a:solidFill>
                  <a:srgbClr val="002060"/>
                </a:solidFill>
                <a:latin typeface="Cambria" panose="02040503050406030204" pitchFamily="18" charset="0"/>
                <a:ea typeface="Cambria" panose="02040503050406030204" pitchFamily="18" charset="0"/>
              </a:rPr>
            </a:br>
            <a:endParaRPr lang="en-US" sz="2800" dirty="0">
              <a:solidFill>
                <a:srgbClr val="002060"/>
              </a:solidFill>
              <a:latin typeface="Cambria" panose="02040503050406030204" pitchFamily="18" charset="0"/>
              <a:ea typeface="Cambria" panose="02040503050406030204" pitchFamily="18" charset="0"/>
            </a:endParaRPr>
          </a:p>
        </p:txBody>
      </p:sp>
      <p:sp>
        <p:nvSpPr>
          <p:cNvPr id="32771" name="Symbol zastępczy zawartości 2"/>
          <p:cNvSpPr>
            <a:spLocks noGrp="1"/>
          </p:cNvSpPr>
          <p:nvPr>
            <p:ph idx="1"/>
          </p:nvPr>
        </p:nvSpPr>
        <p:spPr bwMode="auto">
          <a:xfrm>
            <a:off x="0" y="762000"/>
            <a:ext cx="9144000" cy="5867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Ndërkohë që pothuajse të gjitha kontratat caktojnë kohën deri në të cilën </a:t>
            </a:r>
            <a:r>
              <a:rPr lang="en-US" sz="2000" dirty="0" smtClean="0">
                <a:latin typeface="Cambria" panose="02040503050406030204" pitchFamily="18" charset="0"/>
                <a:ea typeface="Cambria" panose="02040503050406030204" pitchFamily="18" charset="0"/>
              </a:rPr>
              <a:t>OE </a:t>
            </a:r>
            <a:r>
              <a:rPr lang="sq-AL" sz="2000" dirty="0" smtClean="0">
                <a:latin typeface="Cambria" panose="02040503050406030204" pitchFamily="18" charset="0"/>
                <a:ea typeface="Cambria" panose="02040503050406030204" pitchFamily="18" charset="0"/>
              </a:rPr>
              <a:t>u kërkohet të përmbushin detyrimet e tyre, </a:t>
            </a:r>
            <a:r>
              <a:rPr lang="sq-AL" sz="2000" b="1" dirty="0" smtClean="0">
                <a:latin typeface="Cambria" panose="02040503050406030204" pitchFamily="18" charset="0"/>
                <a:ea typeface="Cambria" panose="02040503050406030204" pitchFamily="18" charset="0"/>
              </a:rPr>
              <a:t>është e sigurt që ato të gjitha tregojnë çmimin që OE-ja duhet të paguajë</a:t>
            </a:r>
            <a:r>
              <a:rPr lang="sq-AL" sz="2000" dirty="0" smtClean="0">
                <a:latin typeface="Cambria" panose="02040503050406030204" pitchFamily="18" charset="0"/>
                <a:ea typeface="Cambria" panose="02040503050406030204" pitchFamily="18" charset="0"/>
              </a:rPr>
              <a:t>. </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Çmimi mund të fiksohet ose mund t'i nënshtrohet rregullimeve sipas rrethanave të përcaktuara. </a:t>
            </a:r>
            <a:endParaRPr lang="en-US" sz="2000" dirty="0" smtClean="0">
              <a:latin typeface="Cambria" panose="02040503050406030204" pitchFamily="18" charset="0"/>
              <a:ea typeface="Cambria" panose="02040503050406030204" pitchFamily="18" charset="0"/>
            </a:endParaRPr>
          </a:p>
          <a:p>
            <a:r>
              <a:rPr lang="sq-AL" sz="2000" b="1" dirty="0" smtClean="0">
                <a:latin typeface="Cambria" panose="02040503050406030204" pitchFamily="18" charset="0"/>
                <a:ea typeface="Cambria" panose="02040503050406030204" pitchFamily="18" charset="0"/>
              </a:rPr>
              <a:t>për kontrata e vogla</a:t>
            </a:r>
            <a:r>
              <a:rPr lang="sq-AL" sz="2000" dirty="0" smtClean="0">
                <a:latin typeface="Cambria" panose="02040503050406030204" pitchFamily="18" charset="0"/>
                <a:ea typeface="Cambria" panose="02040503050406030204" pitchFamily="18" charset="0"/>
              </a:rPr>
              <a:t> ky monitorin mund </a:t>
            </a:r>
            <a:r>
              <a:rPr lang="sq-AL" sz="2000" b="1" dirty="0" smtClean="0">
                <a:latin typeface="Cambria" panose="02040503050406030204" pitchFamily="18" charset="0"/>
                <a:ea typeface="Cambria" panose="02040503050406030204" pitchFamily="18" charset="0"/>
              </a:rPr>
              <a:t>të konsistojë në një krahasim të thjeshtë midis çmimit të kontratës dhe shumës së paguar në fund ndaj operatorit ekonomik.</a:t>
            </a:r>
            <a:r>
              <a:rPr lang="sq-AL" sz="2000" dirty="0" smtClean="0">
                <a:latin typeface="Cambria" panose="02040503050406030204" pitchFamily="18" charset="0"/>
                <a:ea typeface="Cambria" panose="02040503050406030204" pitchFamily="18" charset="0"/>
              </a:rPr>
              <a:t> </a:t>
            </a:r>
            <a:endParaRPr lang="en-US" sz="2000" dirty="0" smtClean="0">
              <a:latin typeface="Cambria" panose="02040503050406030204" pitchFamily="18" charset="0"/>
              <a:ea typeface="Cambria" panose="02040503050406030204" pitchFamily="18" charset="0"/>
            </a:endParaRPr>
          </a:p>
          <a:p>
            <a:r>
              <a:rPr lang="sq-AL" sz="2000" b="1" dirty="0" smtClean="0">
                <a:latin typeface="Cambria" panose="02040503050406030204" pitchFamily="18" charset="0"/>
                <a:ea typeface="Cambria" panose="02040503050406030204" pitchFamily="18" charset="0"/>
              </a:rPr>
              <a:t>Për kontratat më tepër komplekse</a:t>
            </a:r>
            <a:r>
              <a:rPr lang="sq-AL" sz="2000" dirty="0" smtClean="0">
                <a:latin typeface="Cambria" panose="02040503050406030204" pitchFamily="18" charset="0"/>
                <a:ea typeface="Cambria" panose="02040503050406030204" pitchFamily="18" charset="0"/>
              </a:rPr>
              <a:t>, sidomos ato me një jetëgjatësi të madhe ose ato të cilat ofrojnë mundësinë e rregullimeve në çmim, </a:t>
            </a:r>
            <a:r>
              <a:rPr lang="sq-AL" sz="2000" b="1" dirty="0" smtClean="0">
                <a:latin typeface="Cambria" panose="02040503050406030204" pitchFamily="18" charset="0"/>
                <a:ea typeface="Cambria" panose="02040503050406030204" pitchFamily="18" charset="0"/>
              </a:rPr>
              <a:t>autoriteti kontraktues do të dojë të monitorojë kostot gjatë gjithë periudhës së kontratës </a:t>
            </a:r>
            <a:r>
              <a:rPr lang="sq-AL" sz="2000" dirty="0" smtClean="0">
                <a:latin typeface="Cambria" panose="02040503050406030204" pitchFamily="18" charset="0"/>
                <a:ea typeface="Cambria" panose="02040503050406030204" pitchFamily="18" charset="0"/>
              </a:rPr>
              <a:t>dhe ndoshta, në rastin e punëve ose makinerive, gjatë jetës funksionale të produktit të përfunduar), me qëllim që të parashikohet çdo tejkalim buxheti dhe për të marrë masat korrigjuese. </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Ai gjithashtu do të dojë të kontrollojë se përfitimet e arritura i korrespondojnë mirë kostos së pësuar, pra që ai arrin të marrë vlerë të mirë për paratë.</a:t>
            </a:r>
            <a:endParaRPr lang="en-US" sz="2000" dirty="0" smtClean="0">
              <a:latin typeface="Cambria" panose="02040503050406030204" pitchFamily="18" charset="0"/>
              <a:ea typeface="Cambria" panose="02040503050406030204" pitchFamily="18" charset="0"/>
            </a:endParaRPr>
          </a:p>
          <a:p>
            <a:pPr>
              <a:buNone/>
            </a:pPr>
            <a:endParaRPr lang="en-US" sz="2000" dirty="0" smtClean="0"/>
          </a:p>
          <a:p>
            <a:endParaRPr lang="en-US" sz="2000" b="1" dirty="0" smtClean="0">
              <a:solidFill>
                <a:srgbClr val="FF0000"/>
              </a:solidFill>
            </a:endParaRPr>
          </a:p>
          <a:p>
            <a:endParaRPr lang="en-US" sz="2800" dirty="0" smtClean="0">
              <a:solidFill>
                <a:srgbClr val="FF0000"/>
              </a:solidFill>
            </a:endParaRPr>
          </a:p>
          <a:p>
            <a:pPr marL="0" indent="0" algn="just" eaLnBrk="1" hangingPunct="1"/>
            <a:endParaRPr lang="en-GB" sz="2600" dirty="0">
              <a:latin typeface="Arial" charset="0"/>
              <a:ea typeface="ＭＳ Ｐゴシック" charset="0"/>
              <a:cs typeface="ＭＳ Ｐゴシック" charset="0"/>
            </a:endParaRPr>
          </a:p>
        </p:txBody>
      </p:sp>
      <p:sp>
        <p:nvSpPr>
          <p:cNvPr id="2" name="Footer Placeholder 1"/>
          <p:cNvSpPr>
            <a:spLocks noGrp="1"/>
          </p:cNvSpPr>
          <p:nvPr>
            <p:ph type="ftr" sz="quarter" idx="11"/>
          </p:nvPr>
        </p:nvSpPr>
        <p:spPr>
          <a:xfrm>
            <a:off x="1524000" y="6356350"/>
            <a:ext cx="44958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51</a:t>
            </a:fld>
            <a:endParaRPr lang="en-US"/>
          </a:p>
        </p:txBody>
      </p:sp>
    </p:spTree>
    <p:extLst>
      <p:ext uri="{BB962C8B-B14F-4D97-AF65-F5344CB8AC3E}">
        <p14:creationId xmlns:p14="http://schemas.microsoft.com/office/powerpoint/2010/main" val="3130057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ytuł 1"/>
          <p:cNvSpPr>
            <a:spLocks noGrp="1"/>
          </p:cNvSpPr>
          <p:nvPr>
            <p:ph type="title"/>
          </p:nvPr>
        </p:nvSpPr>
        <p:spPr bwMode="auto">
          <a:xfrm>
            <a:off x="1042988" y="304800"/>
            <a:ext cx="7705725" cy="8207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lvl="0" indent="-514350"/>
            <a:r>
              <a:rPr lang="sq-AL" sz="2800" b="1" i="1" dirty="0" smtClean="0">
                <a:solidFill>
                  <a:srgbClr val="002060"/>
                </a:solidFill>
                <a:latin typeface="Cambria" panose="02040503050406030204" pitchFamily="18" charset="0"/>
                <a:ea typeface="Cambria" panose="02040503050406030204" pitchFamily="18" charset="0"/>
              </a:rPr>
              <a:t>Cilësia</a:t>
            </a:r>
            <a:endParaRPr lang="en-US" sz="2800" b="1" dirty="0" smtClean="0">
              <a:solidFill>
                <a:srgbClr val="002060"/>
              </a:solidFill>
              <a:latin typeface="Cambria" panose="02040503050406030204" pitchFamily="18" charset="0"/>
              <a:ea typeface="Cambria" panose="02040503050406030204" pitchFamily="18" charset="0"/>
            </a:endParaRPr>
          </a:p>
        </p:txBody>
      </p:sp>
      <p:sp>
        <p:nvSpPr>
          <p:cNvPr id="32771" name="Symbol zastępczy zawartości 2"/>
          <p:cNvSpPr>
            <a:spLocks noGrp="1"/>
          </p:cNvSpPr>
          <p:nvPr>
            <p:ph idx="1"/>
          </p:nvPr>
        </p:nvSpPr>
        <p:spPr bwMode="auto">
          <a:xfrm>
            <a:off x="0" y="1295401"/>
            <a:ext cx="8820150" cy="49418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Subjekti i "vlerës së mirë për paratë" </a:t>
            </a:r>
            <a:r>
              <a:rPr lang="sq-AL" sz="2000" b="1" dirty="0" smtClean="0">
                <a:latin typeface="Cambria" panose="02040503050406030204" pitchFamily="18" charset="0"/>
                <a:ea typeface="Cambria" panose="02040503050406030204" pitchFamily="18" charset="0"/>
              </a:rPr>
              <a:t>është i lidhur ngushtë me subjektin e cilësisë</a:t>
            </a:r>
            <a:r>
              <a:rPr lang="sq-AL" sz="2000" dirty="0" smtClean="0">
                <a:latin typeface="Cambria" panose="02040503050406030204" pitchFamily="18" charset="0"/>
                <a:ea typeface="Cambria" panose="02040503050406030204" pitchFamily="18" charset="0"/>
              </a:rPr>
              <a:t>. </a:t>
            </a:r>
            <a:endParaRPr lang="en-US" sz="2000" dirty="0" smtClean="0">
              <a:latin typeface="Cambria" panose="02040503050406030204" pitchFamily="18" charset="0"/>
              <a:ea typeface="Cambria" panose="02040503050406030204" pitchFamily="18" charset="0"/>
            </a:endParaRPr>
          </a:p>
          <a:p>
            <a:r>
              <a:rPr lang="en-US" sz="2000" dirty="0" smtClean="0">
                <a:latin typeface="Cambria" panose="02040503050406030204" pitchFamily="18" charset="0"/>
                <a:ea typeface="Cambria" panose="02040503050406030204" pitchFamily="18" charset="0"/>
              </a:rPr>
              <a:t>AK </a:t>
            </a:r>
            <a:r>
              <a:rPr lang="sq-AL" sz="2000" dirty="0" smtClean="0">
                <a:latin typeface="Cambria" panose="02040503050406030204" pitchFamily="18" charset="0"/>
                <a:ea typeface="Cambria" panose="02040503050406030204" pitchFamily="18" charset="0"/>
              </a:rPr>
              <a:t>duhet të verifikojë se produkti përfundimtar që rezulton nga kontrata</a:t>
            </a:r>
            <a:r>
              <a:rPr lang="sq-AL" sz="2000" b="1" dirty="0" smtClean="0">
                <a:latin typeface="Cambria" panose="02040503050406030204" pitchFamily="18" charset="0"/>
                <a:ea typeface="Cambria" panose="02040503050406030204" pitchFamily="18" charset="0"/>
              </a:rPr>
              <a:t>) i përmbush </a:t>
            </a:r>
            <a:r>
              <a:rPr lang="sq-AL" sz="2000" b="1" dirty="0" err="1" smtClean="0">
                <a:latin typeface="Cambria" panose="02040503050406030204" pitchFamily="18" charset="0"/>
                <a:ea typeface="Cambria" panose="02040503050406030204" pitchFamily="18" charset="0"/>
              </a:rPr>
              <a:t>pritshmëritë</a:t>
            </a:r>
            <a:r>
              <a:rPr lang="en-US" sz="2000" b="1" dirty="0" smtClean="0">
                <a:latin typeface="Cambria" panose="02040503050406030204" pitchFamily="18" charset="0"/>
                <a:ea typeface="Cambria" panose="02040503050406030204" pitchFamily="18" charset="0"/>
              </a:rPr>
              <a:t>.</a:t>
            </a:r>
          </a:p>
          <a:p>
            <a:r>
              <a:rPr lang="sq-AL" sz="2000" dirty="0" smtClean="0">
                <a:latin typeface="Cambria" panose="02040503050406030204" pitchFamily="18" charset="0"/>
                <a:ea typeface="Cambria" panose="02040503050406030204" pitchFamily="18" charset="0"/>
              </a:rPr>
              <a:t>Autoriteti do të dojë të sigurohet s</a:t>
            </a:r>
            <a:r>
              <a:rPr lang="sq-AL" sz="2000" b="1" dirty="0" smtClean="0">
                <a:latin typeface="Cambria" panose="02040503050406030204" pitchFamily="18" charset="0"/>
                <a:ea typeface="Cambria" panose="02040503050406030204" pitchFamily="18" charset="0"/>
              </a:rPr>
              <a:t>e ai nuk ka pasur defekte </a:t>
            </a:r>
            <a:r>
              <a:rPr lang="sq-AL" sz="2000" dirty="0" smtClean="0">
                <a:latin typeface="Cambria" panose="02040503050406030204" pitchFamily="18" charset="0"/>
                <a:ea typeface="Cambria" panose="02040503050406030204" pitchFamily="18" charset="0"/>
              </a:rPr>
              <a:t>kur është pranuar nga </a:t>
            </a:r>
            <a:r>
              <a:rPr lang="en-US" sz="2000" dirty="0" smtClean="0">
                <a:latin typeface="Cambria" panose="02040503050406030204" pitchFamily="18" charset="0"/>
                <a:ea typeface="Cambria" panose="02040503050406030204" pitchFamily="18" charset="0"/>
              </a:rPr>
              <a:t>OE </a:t>
            </a:r>
            <a:r>
              <a:rPr lang="sq-AL" sz="2000" dirty="0" smtClean="0">
                <a:latin typeface="Cambria" panose="02040503050406030204" pitchFamily="18" charset="0"/>
                <a:ea typeface="Cambria" panose="02040503050406030204" pitchFamily="18" charset="0"/>
              </a:rPr>
              <a:t>dhe </a:t>
            </a:r>
            <a:r>
              <a:rPr lang="sq-AL" sz="2000" b="1" dirty="0" smtClean="0">
                <a:latin typeface="Cambria" panose="02040503050406030204" pitchFamily="18" charset="0"/>
                <a:ea typeface="Cambria" panose="02040503050406030204" pitchFamily="18" charset="0"/>
              </a:rPr>
              <a:t>do ta bëjë këtë nëpërmjet mjeteve të inspektimit, proceseve të testimit ose të rishqyrtimit që janë specifikuar në kontratë</a:t>
            </a:r>
            <a:r>
              <a:rPr lang="sq-AL" sz="2000" dirty="0" smtClean="0">
                <a:latin typeface="Cambria" panose="02040503050406030204" pitchFamily="18" charset="0"/>
                <a:ea typeface="Cambria" panose="02040503050406030204" pitchFamily="18" charset="0"/>
              </a:rPr>
              <a:t>. </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Gjithashtu autoriteti do të dojë </a:t>
            </a:r>
            <a:r>
              <a:rPr lang="sq-AL" sz="2000" b="1" dirty="0" smtClean="0">
                <a:latin typeface="Cambria" panose="02040503050406030204" pitchFamily="18" charset="0"/>
                <a:ea typeface="Cambria" panose="02040503050406030204" pitchFamily="18" charset="0"/>
              </a:rPr>
              <a:t>të verifikojë se produkti mbetet i përdorshëm për jetëgjatësinë e kërkuar </a:t>
            </a:r>
            <a:r>
              <a:rPr lang="sq-AL" sz="2000" dirty="0" smtClean="0">
                <a:latin typeface="Cambria" panose="02040503050406030204" pitchFamily="18" charset="0"/>
                <a:ea typeface="Cambria" panose="02040503050406030204" pitchFamily="18" charset="0"/>
              </a:rPr>
              <a:t>që i nënshtrohet mirëmbajtjes normale dhe se ai vazhdon të përmbushë kriteret e </a:t>
            </a:r>
            <a:r>
              <a:rPr lang="sq-AL" sz="2000" dirty="0" err="1" smtClean="0">
                <a:latin typeface="Cambria" panose="02040503050406030204" pitchFamily="18" charset="0"/>
                <a:ea typeface="Cambria" panose="02040503050406030204" pitchFamily="18" charset="0"/>
              </a:rPr>
              <a:t>performancës</a:t>
            </a:r>
            <a:endParaRPr lang="en-US" sz="2000" b="1" dirty="0" smtClean="0">
              <a:latin typeface="Cambria" panose="02040503050406030204" pitchFamily="18" charset="0"/>
              <a:ea typeface="Cambria" panose="02040503050406030204" pitchFamily="18" charset="0"/>
            </a:endParaRPr>
          </a:p>
          <a:p>
            <a:endParaRPr lang="en-US" sz="2800" dirty="0" smtClean="0">
              <a:solidFill>
                <a:srgbClr val="FF0000"/>
              </a:solidFill>
            </a:endParaRPr>
          </a:p>
          <a:p>
            <a:endParaRPr lang="en-US" sz="2800" dirty="0" smtClean="0">
              <a:solidFill>
                <a:srgbClr val="FF0000"/>
              </a:solidFill>
            </a:endParaRPr>
          </a:p>
        </p:txBody>
      </p:sp>
      <p:sp>
        <p:nvSpPr>
          <p:cNvPr id="2" name="Footer Placeholder 1"/>
          <p:cNvSpPr>
            <a:spLocks noGrp="1"/>
          </p:cNvSpPr>
          <p:nvPr>
            <p:ph type="ftr" sz="quarter" idx="11"/>
          </p:nvPr>
        </p:nvSpPr>
        <p:spPr>
          <a:xfrm>
            <a:off x="1752600" y="6356350"/>
            <a:ext cx="42672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52</a:t>
            </a:fld>
            <a:endParaRPr lang="en-US"/>
          </a:p>
        </p:txBody>
      </p:sp>
    </p:spTree>
    <p:extLst>
      <p:ext uri="{BB962C8B-B14F-4D97-AF65-F5344CB8AC3E}">
        <p14:creationId xmlns:p14="http://schemas.microsoft.com/office/powerpoint/2010/main" val="888467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476182" y="483636"/>
            <a:ext cx="841533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ltLang="en-US" sz="3200" b="1" dirty="0" smtClean="0">
                <a:solidFill>
                  <a:schemeClr val="bg2">
                    <a:lumMod val="60000"/>
                    <a:lumOff val="40000"/>
                  </a:schemeClr>
                </a:solidFill>
                <a:latin typeface="Calibri" panose="020F0502020204030204" pitchFamily="34" charset="0"/>
                <a:cs typeface="Calibri" panose="020F0502020204030204" pitchFamily="34" charset="0"/>
              </a:rPr>
              <a:t>            </a:t>
            </a:r>
            <a:r>
              <a:rPr lang="sq-AL" altLang="en-US" sz="3200" b="1" dirty="0" smtClean="0">
                <a:solidFill>
                  <a:schemeClr val="bg2">
                    <a:lumMod val="60000"/>
                    <a:lumOff val="40000"/>
                  </a:schemeClr>
                </a:solidFill>
                <a:latin typeface="Calibri" panose="020F0502020204030204" pitchFamily="34" charset="0"/>
                <a:cs typeface="Calibri" panose="020F0502020204030204" pitchFamily="34" charset="0"/>
              </a:rPr>
              <a:t>OBJEKTIVAT </a:t>
            </a:r>
            <a:r>
              <a:rPr lang="sq-AL" altLang="en-US" sz="3200" b="1" dirty="0">
                <a:solidFill>
                  <a:schemeClr val="bg2">
                    <a:lumMod val="60000"/>
                    <a:lumOff val="40000"/>
                  </a:schemeClr>
                </a:solidFill>
                <a:latin typeface="Calibri" panose="020F0502020204030204" pitchFamily="34" charset="0"/>
                <a:cs typeface="Calibri" panose="020F0502020204030204" pitchFamily="34" charset="0"/>
              </a:rPr>
              <a:t>E TRAJNIMIT </a:t>
            </a:r>
          </a:p>
        </p:txBody>
      </p:sp>
      <p:sp>
        <p:nvSpPr>
          <p:cNvPr id="4" name="TextBox 3"/>
          <p:cNvSpPr txBox="1"/>
          <p:nvPr/>
        </p:nvSpPr>
        <p:spPr>
          <a:xfrm>
            <a:off x="179512" y="1124744"/>
            <a:ext cx="8712000" cy="4970591"/>
          </a:xfrm>
          <a:prstGeom prst="rect">
            <a:avLst/>
          </a:prstGeom>
          <a:noFill/>
        </p:spPr>
        <p:txBody>
          <a:bodyPr wrap="square" rtlCol="0">
            <a:spAutoFit/>
          </a:bodyPr>
          <a:lstStyle/>
          <a:p>
            <a:pPr>
              <a:spcBef>
                <a:spcPts val="600"/>
              </a:spcBef>
            </a:pPr>
            <a:r>
              <a:rPr lang="sq-AL" sz="2400" dirty="0">
                <a:latin typeface="Calibri" panose="020F0502020204030204" pitchFamily="34" charset="0"/>
                <a:cs typeface="Calibri" panose="020F0502020204030204" pitchFamily="34" charset="0"/>
              </a:rPr>
              <a:t>Objektivi i përgjithshëm i modulit të trajnimit aktual është </a:t>
            </a:r>
            <a:r>
              <a:rPr lang="sq-AL" sz="2400" b="1" dirty="0">
                <a:latin typeface="Calibri" panose="020F0502020204030204" pitchFamily="34" charset="0"/>
                <a:cs typeface="Calibri" panose="020F0502020204030204" pitchFamily="34" charset="0"/>
              </a:rPr>
              <a:t>kuptimi </a:t>
            </a:r>
            <a:r>
              <a:rPr lang="en-US" sz="2400" b="1" dirty="0" smtClean="0">
                <a:latin typeface="Calibri" panose="020F0502020204030204" pitchFamily="34" charset="0"/>
                <a:cs typeface="Calibri" panose="020F0502020204030204" pitchFamily="34" charset="0"/>
              </a:rPr>
              <a:t>me </a:t>
            </a:r>
            <a:r>
              <a:rPr lang="sq-AL" sz="2400" b="1" dirty="0" smtClean="0">
                <a:latin typeface="Calibri" panose="020F0502020204030204" pitchFamily="34" charset="0"/>
                <a:cs typeface="Calibri" panose="020F0502020204030204" pitchFamily="34" charset="0"/>
              </a:rPr>
              <a:t>i </a:t>
            </a:r>
            <a:r>
              <a:rPr lang="sq-AL" sz="2400" b="1" dirty="0">
                <a:latin typeface="Calibri" panose="020F0502020204030204" pitchFamily="34" charset="0"/>
                <a:cs typeface="Calibri" panose="020F0502020204030204" pitchFamily="34" charset="0"/>
              </a:rPr>
              <a:t>thelle </a:t>
            </a:r>
            <a:r>
              <a:rPr lang="sq-AL" sz="2400" dirty="0" smtClean="0">
                <a:latin typeface="Calibri" panose="020F0502020204030204" pitchFamily="34" charset="0"/>
                <a:cs typeface="Calibri" panose="020F0502020204030204" pitchFamily="34" charset="0"/>
              </a:rPr>
              <a:t>i</a:t>
            </a:r>
            <a:r>
              <a:rPr lang="sq-AL" sz="2400" b="1" dirty="0" smtClean="0">
                <a:latin typeface="Calibri" panose="020F0502020204030204" pitchFamily="34" charset="0"/>
                <a:cs typeface="Calibri" panose="020F0502020204030204" pitchFamily="34" charset="0"/>
              </a:rPr>
              <a:t> </a:t>
            </a:r>
            <a:r>
              <a:rPr lang="sq-AL" sz="2400" b="1" dirty="0">
                <a:latin typeface="Calibri" panose="020F0502020204030204" pitchFamily="34" charset="0"/>
                <a:cs typeface="Calibri" panose="020F0502020204030204" pitchFamily="34" charset="0"/>
              </a:rPr>
              <a:t>rreziqeve </a:t>
            </a:r>
            <a:r>
              <a:rPr lang="en-US" sz="2400" b="1" dirty="0" err="1" smtClean="0">
                <a:latin typeface="Calibri" panose="020F0502020204030204" pitchFamily="34" charset="0"/>
                <a:cs typeface="Calibri" panose="020F0502020204030204" pitchFamily="34" charset="0"/>
              </a:rPr>
              <a:t>dhe</a:t>
            </a:r>
            <a:r>
              <a:rPr lang="en-US" sz="2400" b="1" dirty="0" smtClean="0">
                <a:latin typeface="Calibri" panose="020F0502020204030204" pitchFamily="34" charset="0"/>
                <a:cs typeface="Calibri" panose="020F0502020204030204" pitchFamily="34" charset="0"/>
              </a:rPr>
              <a:t> </a:t>
            </a:r>
            <a:r>
              <a:rPr lang="en-US" sz="2400" b="1" dirty="0" err="1" smtClean="0">
                <a:latin typeface="Calibri" panose="020F0502020204030204" pitchFamily="34" charset="0"/>
                <a:cs typeface="Calibri" panose="020F0502020204030204" pitchFamily="34" charset="0"/>
              </a:rPr>
              <a:t>procedurat</a:t>
            </a:r>
            <a:r>
              <a:rPr lang="en-US" sz="2400" b="1" dirty="0" smtClean="0">
                <a:latin typeface="Calibri" panose="020F0502020204030204" pitchFamily="34" charset="0"/>
                <a:cs typeface="Calibri" panose="020F0502020204030204" pitchFamily="34" charset="0"/>
              </a:rPr>
              <a:t> </a:t>
            </a:r>
            <a:r>
              <a:rPr lang="sq-AL" sz="2400" dirty="0" smtClean="0">
                <a:latin typeface="Calibri" panose="020F0502020204030204" pitchFamily="34" charset="0"/>
                <a:cs typeface="Calibri" panose="020F0502020204030204" pitchFamily="34" charset="0"/>
              </a:rPr>
              <a:t>që </a:t>
            </a:r>
            <a:r>
              <a:rPr lang="sq-AL" sz="2400" dirty="0">
                <a:latin typeface="Calibri" panose="020F0502020204030204" pitchFamily="34" charset="0"/>
                <a:cs typeface="Calibri" panose="020F0502020204030204" pitchFamily="34" charset="0"/>
              </a:rPr>
              <a:t>lidhen me </a:t>
            </a:r>
            <a:r>
              <a:rPr lang="sq-AL" sz="2400" b="1" dirty="0">
                <a:latin typeface="Calibri" panose="020F0502020204030204" pitchFamily="34" charset="0"/>
                <a:cs typeface="Calibri" panose="020F0502020204030204" pitchFamily="34" charset="0"/>
              </a:rPr>
              <a:t>ndryshimet në kontratë </a:t>
            </a:r>
            <a:r>
              <a:rPr lang="sq-AL" sz="2400" dirty="0">
                <a:latin typeface="Calibri" panose="020F0502020204030204" pitchFamily="34" charset="0"/>
                <a:cs typeface="Calibri" panose="020F0502020204030204" pitchFamily="34" charset="0"/>
              </a:rPr>
              <a:t>gjatë zbatimit të saj</a:t>
            </a:r>
            <a:r>
              <a:rPr lang="sq-AL" sz="2400" dirty="0" smtClean="0">
                <a:latin typeface="Calibri" panose="020F0502020204030204" pitchFamily="34" charset="0"/>
                <a:cs typeface="Calibri" panose="020F0502020204030204" pitchFamily="34" charset="0"/>
              </a:rPr>
              <a:t>.</a:t>
            </a:r>
            <a:endParaRPr lang="en-US" sz="2400" dirty="0" smtClean="0">
              <a:latin typeface="Calibri" panose="020F0502020204030204" pitchFamily="34" charset="0"/>
              <a:cs typeface="Calibri" panose="020F0502020204030204" pitchFamily="34" charset="0"/>
            </a:endParaRPr>
          </a:p>
          <a:p>
            <a:pPr>
              <a:spcBef>
                <a:spcPts val="600"/>
              </a:spcBef>
            </a:pPr>
            <a:endParaRPr lang="en-US" sz="2400" dirty="0" smtClean="0">
              <a:latin typeface="Calibri" panose="020F0502020204030204" pitchFamily="34" charset="0"/>
              <a:cs typeface="Calibri" panose="020F0502020204030204" pitchFamily="34" charset="0"/>
            </a:endParaRPr>
          </a:p>
          <a:p>
            <a:r>
              <a:rPr lang="en-US" sz="2400" dirty="0" err="1">
                <a:latin typeface="Calibri" panose="020F0502020204030204" pitchFamily="34" charset="0"/>
                <a:cs typeface="Calibri" panose="020F0502020204030204" pitchFamily="34" charset="0"/>
              </a:rPr>
              <a:t>Gjate</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zbatimit</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te</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kontrates</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mund</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te</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paraqitet</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nevoja</a:t>
            </a:r>
            <a:r>
              <a:rPr lang="en-US" sz="2400" dirty="0">
                <a:latin typeface="Calibri" panose="020F0502020204030204" pitchFamily="34" charset="0"/>
                <a:cs typeface="Calibri" panose="020F0502020204030204" pitchFamily="34" charset="0"/>
              </a:rPr>
              <a:t> e </a:t>
            </a:r>
            <a:r>
              <a:rPr lang="en-US" sz="2400" dirty="0" err="1">
                <a:latin typeface="Calibri" panose="020F0502020204030204" pitchFamily="34" charset="0"/>
                <a:cs typeface="Calibri" panose="020F0502020204030204" pitchFamily="34" charset="0"/>
              </a:rPr>
              <a:t>ndryshimit</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te</a:t>
            </a:r>
            <a:r>
              <a:rPr lang="en-US" sz="2400" dirty="0">
                <a:latin typeface="Calibri" panose="020F0502020204030204" pitchFamily="34" charset="0"/>
                <a:cs typeface="Calibri" panose="020F0502020204030204" pitchFamily="34" charset="0"/>
              </a:rPr>
              <a:t> </a:t>
            </a:r>
            <a:r>
              <a:rPr lang="en-US" sz="2400" dirty="0" err="1">
                <a:latin typeface="Cambria" panose="02040503050406030204" pitchFamily="18" charset="0"/>
                <a:ea typeface="Cambria" panose="02040503050406030204" pitchFamily="18" charset="0"/>
                <a:cs typeface="Calibri" panose="020F0502020204030204" pitchFamily="34" charset="0"/>
              </a:rPr>
              <a:t>ndonje</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elementi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te</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kontrates</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por</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kjo</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duhet</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te</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behet</a:t>
            </a:r>
            <a:r>
              <a:rPr lang="en-US" sz="2400" dirty="0">
                <a:latin typeface="Calibri" panose="020F0502020204030204" pitchFamily="34" charset="0"/>
                <a:cs typeface="Calibri" panose="020F0502020204030204" pitchFamily="34" charset="0"/>
              </a:rPr>
              <a:t> ne </a:t>
            </a:r>
            <a:r>
              <a:rPr lang="en-US" sz="2400" dirty="0" err="1">
                <a:latin typeface="Calibri" panose="020F0502020204030204" pitchFamily="34" charset="0"/>
                <a:cs typeface="Calibri" panose="020F0502020204030204" pitchFamily="34" charset="0"/>
              </a:rPr>
              <a:t>kushte</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racionalisht</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te</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kontrolluara</a:t>
            </a:r>
            <a:r>
              <a:rPr lang="en-US" sz="2400" dirty="0" smtClean="0">
                <a:latin typeface="Calibri" panose="020F0502020204030204" pitchFamily="34" charset="0"/>
                <a:cs typeface="Calibri" panose="020F0502020204030204" pitchFamily="34" charset="0"/>
              </a:rPr>
              <a:t>.</a:t>
            </a:r>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Kur </a:t>
            </a:r>
            <a:r>
              <a:rPr lang="en-US" sz="2400" dirty="0" err="1">
                <a:latin typeface="Calibri" panose="020F0502020204030204" pitchFamily="34" charset="0"/>
                <a:cs typeface="Calibri" panose="020F0502020204030204" pitchFamily="34" charset="0"/>
              </a:rPr>
              <a:t>paraqitet</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nevoja</a:t>
            </a:r>
            <a:r>
              <a:rPr lang="en-US" sz="2400" dirty="0">
                <a:latin typeface="Calibri" panose="020F0502020204030204" pitchFamily="34" charset="0"/>
                <a:cs typeface="Calibri" panose="020F0502020204030204" pitchFamily="34" charset="0"/>
              </a:rPr>
              <a:t> e </a:t>
            </a:r>
            <a:r>
              <a:rPr lang="en-US" sz="2400" dirty="0" err="1">
                <a:latin typeface="Calibri" panose="020F0502020204030204" pitchFamily="34" charset="0"/>
                <a:cs typeface="Calibri" panose="020F0502020204030204" pitchFamily="34" charset="0"/>
              </a:rPr>
              <a:t>ndryshimit</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te</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kontrates</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ajo</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duhet</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te</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behet</a:t>
            </a:r>
            <a:r>
              <a:rPr lang="en-US" sz="2400" dirty="0">
                <a:latin typeface="Calibri" panose="020F0502020204030204" pitchFamily="34" charset="0"/>
                <a:cs typeface="Calibri" panose="020F0502020204030204" pitchFamily="34" charset="0"/>
              </a:rPr>
              <a:t> :</a:t>
            </a:r>
          </a:p>
          <a:p>
            <a:endParaRPr lang="en-US" sz="2400" dirty="0">
              <a:latin typeface="Calibri" panose="020F0502020204030204" pitchFamily="34" charset="0"/>
              <a:cs typeface="Calibri" panose="020F0502020204030204" pitchFamily="34" charset="0"/>
            </a:endParaRPr>
          </a:p>
          <a:p>
            <a:pPr marL="457200" lvl="0" indent="-457200">
              <a:buFont typeface="+mj-lt"/>
              <a:buAutoNum type="arabicPeriod"/>
            </a:pPr>
            <a:r>
              <a:rPr lang="sq-AL" sz="2400" dirty="0">
                <a:latin typeface="Calibri" panose="020F0502020204030204" pitchFamily="34" charset="0"/>
                <a:cs typeface="Calibri" panose="020F0502020204030204" pitchFamily="34" charset="0"/>
              </a:rPr>
              <a:t>Në përputhje me legjislacionin vendor dhe direktivat;</a:t>
            </a:r>
          </a:p>
          <a:p>
            <a:pPr marL="457200" lvl="0" indent="-457200">
              <a:buFont typeface="+mj-lt"/>
              <a:buAutoNum type="arabicPeriod"/>
            </a:pPr>
            <a:r>
              <a:rPr lang="sq-AL" sz="2400" dirty="0">
                <a:latin typeface="Calibri" panose="020F0502020204030204" pitchFamily="34" charset="0"/>
                <a:cs typeface="Calibri" panose="020F0502020204030204" pitchFamily="34" charset="0"/>
              </a:rPr>
              <a:t>Duhet të tregohet kujdes shumë i madh nëse ndryshimi është i këshillueshëm dhe i lejueshëm;</a:t>
            </a:r>
          </a:p>
          <a:p>
            <a:pPr marL="457200" indent="-457200">
              <a:buFont typeface="+mj-lt"/>
              <a:buAutoNum type="arabicPeriod"/>
            </a:pPr>
            <a:r>
              <a:rPr lang="sq-AL" sz="2400" dirty="0">
                <a:latin typeface="Calibri" panose="020F0502020204030204" pitchFamily="34" charset="0"/>
                <a:cs typeface="Calibri" panose="020F0502020204030204" pitchFamily="34" charset="0"/>
              </a:rPr>
              <a:t>Të respektohet  parimi i autonomisë së vullnetit për </a:t>
            </a:r>
            <a:r>
              <a:rPr lang="sq-AL" sz="2400" dirty="0" smtClean="0">
                <a:latin typeface="Calibri" panose="020F0502020204030204" pitchFamily="34" charset="0"/>
                <a:cs typeface="Calibri" panose="020F0502020204030204" pitchFamily="34" charset="0"/>
              </a:rPr>
              <a:t>ndryshim</a:t>
            </a:r>
            <a:r>
              <a:rPr lang="en-US" sz="2400" dirty="0" smtClean="0">
                <a:latin typeface="Calibri" panose="020F0502020204030204" pitchFamily="34" charset="0"/>
                <a:cs typeface="Calibri" panose="020F0502020204030204" pitchFamily="34" charset="0"/>
              </a:rPr>
              <a:t>.</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730550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altLang="en-US" sz="3200" b="1" dirty="0" smtClean="0">
                <a:solidFill>
                  <a:schemeClr val="bg2">
                    <a:lumMod val="60000"/>
                    <a:lumOff val="40000"/>
                  </a:schemeClr>
                </a:solidFill>
              </a:rPr>
              <a:t/>
            </a:r>
            <a:br>
              <a:rPr lang="en-US" altLang="en-US" sz="3200" b="1" dirty="0" smtClean="0">
                <a:solidFill>
                  <a:schemeClr val="bg2">
                    <a:lumMod val="60000"/>
                    <a:lumOff val="40000"/>
                  </a:schemeClr>
                </a:solidFill>
              </a:rPr>
            </a:br>
            <a:r>
              <a:rPr lang="sq-AL" altLang="en-US" sz="2400" b="1" dirty="0" smtClean="0">
                <a:solidFill>
                  <a:schemeClr val="bg2">
                    <a:lumMod val="60000"/>
                    <a:lumOff val="40000"/>
                  </a:schemeClr>
                </a:solidFill>
                <a:latin typeface="Calibri" panose="020F0502020204030204" pitchFamily="34" charset="0"/>
                <a:cs typeface="Calibri" panose="020F0502020204030204" pitchFamily="34" charset="0"/>
              </a:rPr>
              <a:t>OBJEKTIVAT </a:t>
            </a:r>
            <a:r>
              <a:rPr lang="sq-AL" altLang="en-US" sz="2400" b="1" dirty="0">
                <a:solidFill>
                  <a:schemeClr val="bg2">
                    <a:lumMod val="60000"/>
                    <a:lumOff val="40000"/>
                  </a:schemeClr>
                </a:solidFill>
                <a:latin typeface="Calibri" panose="020F0502020204030204" pitchFamily="34" charset="0"/>
                <a:cs typeface="Calibri" panose="020F0502020204030204" pitchFamily="34" charset="0"/>
              </a:rPr>
              <a:t>E TRAJNIMIT</a:t>
            </a:r>
            <a:endParaRPr lang="sq-AL" sz="24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0" y="1143000"/>
            <a:ext cx="8933688" cy="5715000"/>
          </a:xfrm>
        </p:spPr>
        <p:txBody>
          <a:bodyPr/>
          <a:lstStyle/>
          <a:p>
            <a:pPr>
              <a:spcBef>
                <a:spcPts val="600"/>
              </a:spcBef>
            </a:pPr>
            <a:endParaRPr lang="en-US" sz="2400" dirty="0" smtClean="0">
              <a:latin typeface="Calibri" panose="020F0502020204030204" pitchFamily="34" charset="0"/>
              <a:cs typeface="Calibri" panose="020F0502020204030204" pitchFamily="34" charset="0"/>
            </a:endParaRPr>
          </a:p>
          <a:p>
            <a:pPr>
              <a:spcBef>
                <a:spcPts val="600"/>
              </a:spcBef>
            </a:pPr>
            <a:r>
              <a:rPr lang="sq-AL" sz="2400" dirty="0" smtClean="0">
                <a:latin typeface="Calibri" panose="020F0502020204030204" pitchFamily="34" charset="0"/>
                <a:cs typeface="Calibri" panose="020F0502020204030204" pitchFamily="34" charset="0"/>
              </a:rPr>
              <a:t>Më </a:t>
            </a:r>
            <a:r>
              <a:rPr lang="sq-AL" sz="2400" dirty="0">
                <a:latin typeface="Calibri" panose="020F0502020204030204" pitchFamily="34" charset="0"/>
                <a:cs typeface="Calibri" panose="020F0502020204030204" pitchFamily="34" charset="0"/>
              </a:rPr>
              <a:t>konkretisht objektivat </a:t>
            </a:r>
            <a:r>
              <a:rPr lang="en-US" sz="2400" dirty="0" smtClean="0">
                <a:latin typeface="Calibri" panose="020F0502020204030204" pitchFamily="34" charset="0"/>
                <a:cs typeface="Calibri" panose="020F0502020204030204" pitchFamily="34" charset="0"/>
              </a:rPr>
              <a:t> e </a:t>
            </a:r>
            <a:r>
              <a:rPr lang="en-US" sz="2400" dirty="0" err="1" smtClean="0">
                <a:latin typeface="Calibri" panose="020F0502020204030204" pitchFamily="34" charset="0"/>
                <a:cs typeface="Calibri" panose="020F0502020204030204" pitchFamily="34" charset="0"/>
              </a:rPr>
              <a:t>ketij</a:t>
            </a:r>
            <a:r>
              <a:rPr lang="en-US" sz="2400" dirty="0" smtClean="0">
                <a:latin typeface="Calibri" panose="020F0502020204030204" pitchFamily="34" charset="0"/>
                <a:cs typeface="Calibri" panose="020F0502020204030204" pitchFamily="34" charset="0"/>
              </a:rPr>
              <a:t> moduli </a:t>
            </a:r>
            <a:r>
              <a:rPr lang="sq-AL" sz="2400" dirty="0" smtClean="0">
                <a:latin typeface="Calibri" panose="020F0502020204030204" pitchFamily="34" charset="0"/>
                <a:cs typeface="Calibri" panose="020F0502020204030204" pitchFamily="34" charset="0"/>
              </a:rPr>
              <a:t>janë </a:t>
            </a:r>
            <a:r>
              <a:rPr lang="sq-AL" sz="2400" dirty="0">
                <a:latin typeface="Calibri" panose="020F0502020204030204" pitchFamily="34" charset="0"/>
                <a:cs typeface="Calibri" panose="020F0502020204030204" pitchFamily="34" charset="0"/>
              </a:rPr>
              <a:t>për të shqyrtuar, të shpjeguar dhe për të kuptuar:</a:t>
            </a:r>
            <a:endParaRPr lang="en-US" sz="2400" dirty="0">
              <a:latin typeface="Calibri" panose="020F0502020204030204" pitchFamily="34" charset="0"/>
              <a:cs typeface="Calibri" panose="020F0502020204030204" pitchFamily="34" charset="0"/>
            </a:endParaRPr>
          </a:p>
          <a:p>
            <a:pPr>
              <a:spcBef>
                <a:spcPts val="600"/>
              </a:spcBef>
            </a:pPr>
            <a:endParaRPr lang="en-US" sz="2400" dirty="0">
              <a:latin typeface="Calibri" panose="020F0502020204030204" pitchFamily="34" charset="0"/>
              <a:cs typeface="Calibri" panose="020F0502020204030204" pitchFamily="34" charset="0"/>
            </a:endParaRPr>
          </a:p>
          <a:p>
            <a:pPr marL="457200" indent="-457200">
              <a:spcBef>
                <a:spcPts val="600"/>
              </a:spcBef>
              <a:buFont typeface="+mj-lt"/>
              <a:buAutoNum type="arabicPeriod"/>
            </a:pPr>
            <a:r>
              <a:rPr lang="sq-AL" sz="2400" b="1" dirty="0">
                <a:latin typeface="Calibri" panose="020F0502020204030204" pitchFamily="34" charset="0"/>
                <a:cs typeface="Calibri" panose="020F0502020204030204" pitchFamily="34" charset="0"/>
              </a:rPr>
              <a:t>Si ndodhin ndryshimet </a:t>
            </a:r>
            <a:r>
              <a:rPr lang="sq-AL" sz="2400" dirty="0">
                <a:latin typeface="Calibri" panose="020F0502020204030204" pitchFamily="34" charset="0"/>
                <a:cs typeface="Calibri" panose="020F0502020204030204" pitchFamily="34" charset="0"/>
              </a:rPr>
              <a:t>e kontratës, </a:t>
            </a:r>
            <a:r>
              <a:rPr lang="sq-AL" sz="2400" b="1" dirty="0">
                <a:latin typeface="Calibri" panose="020F0502020204030204" pitchFamily="34" charset="0"/>
                <a:cs typeface="Calibri" panose="020F0502020204030204" pitchFamily="34" charset="0"/>
              </a:rPr>
              <a:t>kur dhe në cilat kushte</a:t>
            </a:r>
            <a:r>
              <a:rPr lang="sq-AL" sz="2400" dirty="0">
                <a:latin typeface="Calibri" panose="020F0502020204030204" pitchFamily="34" charset="0"/>
                <a:cs typeface="Calibri" panose="020F0502020204030204" pitchFamily="34" charset="0"/>
              </a:rPr>
              <a:t> mund të zbatohen</a:t>
            </a:r>
            <a:r>
              <a:rPr lang="en-US" sz="2400" dirty="0">
                <a:latin typeface="Calibri" panose="020F0502020204030204" pitchFamily="34" charset="0"/>
                <a:cs typeface="Calibri" panose="020F0502020204030204" pitchFamily="34" charset="0"/>
              </a:rPr>
              <a:t>;</a:t>
            </a:r>
          </a:p>
          <a:p>
            <a:pPr marL="457200" indent="-457200">
              <a:spcBef>
                <a:spcPts val="600"/>
              </a:spcBef>
              <a:buFont typeface="+mj-lt"/>
              <a:buAutoNum type="arabicPeriod"/>
            </a:pPr>
            <a:r>
              <a:rPr lang="sq-AL" sz="2400" b="1" dirty="0">
                <a:latin typeface="Calibri" panose="020F0502020204030204" pitchFamily="34" charset="0"/>
                <a:cs typeface="Calibri" panose="020F0502020204030204" pitchFamily="34" charset="0"/>
              </a:rPr>
              <a:t>Parimet </a:t>
            </a:r>
            <a:r>
              <a:rPr lang="sq-AL" sz="2400" dirty="0">
                <a:latin typeface="Calibri" panose="020F0502020204030204" pitchFamily="34" charset="0"/>
                <a:cs typeface="Calibri" panose="020F0502020204030204" pitchFamily="34" charset="0"/>
              </a:rPr>
              <a:t>që kanë të bëjnë me ndryshimet e kontratës</a:t>
            </a:r>
            <a:r>
              <a:rPr lang="en-US" sz="2400" dirty="0">
                <a:latin typeface="Calibri" panose="020F0502020204030204" pitchFamily="34" charset="0"/>
                <a:cs typeface="Calibri" panose="020F0502020204030204" pitchFamily="34" charset="0"/>
              </a:rPr>
              <a:t>;</a:t>
            </a:r>
          </a:p>
          <a:p>
            <a:pPr marL="457200" indent="-457200">
              <a:spcBef>
                <a:spcPts val="600"/>
              </a:spcBef>
              <a:buFont typeface="+mj-lt"/>
              <a:buAutoNum type="arabicPeriod"/>
            </a:pPr>
            <a:r>
              <a:rPr lang="sq-AL" sz="2400" b="1" dirty="0">
                <a:latin typeface="Calibri" panose="020F0502020204030204" pitchFamily="34" charset="0"/>
                <a:cs typeface="Calibri" panose="020F0502020204030204" pitchFamily="34" charset="0"/>
              </a:rPr>
              <a:t>Praktikat më të mira në administrimin e ndryshimeve të kontratës</a:t>
            </a:r>
            <a:r>
              <a:rPr lang="sq-AL" sz="2400" dirty="0">
                <a:latin typeface="Calibri" panose="020F0502020204030204" pitchFamily="34" charset="0"/>
                <a:cs typeface="Calibri" panose="020F0502020204030204" pitchFamily="34" charset="0"/>
              </a:rPr>
              <a:t>, në kuadër të zbatimit të kontratave publike.</a:t>
            </a:r>
          </a:p>
          <a:p>
            <a:pPr marL="0" indent="0">
              <a:buNone/>
            </a:pPr>
            <a:endParaRPr lang="sq-AL"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464477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0"/>
            <a:ext cx="896352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400" b="1" dirty="0" smtClean="0"/>
              <a:t>            </a:t>
            </a:r>
          </a:p>
          <a:p>
            <a:r>
              <a:rPr lang="en-US" sz="3200" b="1" dirty="0" smtClean="0">
                <a:latin typeface="Calibri" panose="020F0502020204030204" pitchFamily="34" charset="0"/>
                <a:cs typeface="Calibri" panose="020F0502020204030204" pitchFamily="34" charset="0"/>
              </a:rPr>
              <a:t>                  </a:t>
            </a:r>
            <a:r>
              <a:rPr lang="sq-AL" sz="3200" b="1" dirty="0" smtClean="0">
                <a:solidFill>
                  <a:schemeClr val="bg2">
                    <a:lumMod val="60000"/>
                    <a:lumOff val="40000"/>
                  </a:schemeClr>
                </a:solidFill>
                <a:latin typeface="Calibri" panose="020F0502020204030204" pitchFamily="34" charset="0"/>
                <a:cs typeface="Calibri" panose="020F0502020204030204" pitchFamily="34" charset="0"/>
              </a:rPr>
              <a:t>Dispozitat </a:t>
            </a:r>
            <a:r>
              <a:rPr lang="sq-AL" sz="3200" b="1" dirty="0">
                <a:solidFill>
                  <a:schemeClr val="bg2">
                    <a:lumMod val="60000"/>
                    <a:lumOff val="40000"/>
                  </a:schemeClr>
                </a:solidFill>
                <a:latin typeface="Calibri" panose="020F0502020204030204" pitchFamily="34" charset="0"/>
                <a:cs typeface="Calibri" panose="020F0502020204030204" pitchFamily="34" charset="0"/>
              </a:rPr>
              <a:t>Kryesore Ligjore </a:t>
            </a:r>
          </a:p>
        </p:txBody>
      </p:sp>
      <p:sp>
        <p:nvSpPr>
          <p:cNvPr id="5" name="TextBox 4"/>
          <p:cNvSpPr txBox="1"/>
          <p:nvPr/>
        </p:nvSpPr>
        <p:spPr>
          <a:xfrm>
            <a:off x="0" y="1447800"/>
            <a:ext cx="8963520" cy="5201424"/>
          </a:xfrm>
          <a:prstGeom prst="rect">
            <a:avLst/>
          </a:prstGeom>
          <a:noFill/>
        </p:spPr>
        <p:txBody>
          <a:bodyPr wrap="square" rtlCol="0">
            <a:spAutoFit/>
          </a:bodyPr>
          <a:lstStyle/>
          <a:p>
            <a:pPr>
              <a:spcBef>
                <a:spcPts val="600"/>
              </a:spcBef>
            </a:pPr>
            <a:r>
              <a:rPr lang="sq-AL" sz="2400" dirty="0">
                <a:latin typeface="Calibri" panose="020F0502020204030204" pitchFamily="34" charset="0"/>
                <a:cs typeface="Calibri" panose="020F0502020204030204" pitchFamily="34" charset="0"/>
              </a:rPr>
              <a:t>Si në </a:t>
            </a:r>
            <a:r>
              <a:rPr lang="sq-AL" sz="2400" b="1" dirty="0">
                <a:latin typeface="Calibri" panose="020F0502020204030204" pitchFamily="34" charset="0"/>
                <a:cs typeface="Calibri" panose="020F0502020204030204" pitchFamily="34" charset="0"/>
              </a:rPr>
              <a:t>Kosovë</a:t>
            </a:r>
            <a:r>
              <a:rPr lang="sq-AL" sz="2400" dirty="0">
                <a:latin typeface="Calibri" panose="020F0502020204030204" pitchFamily="34" charset="0"/>
                <a:cs typeface="Calibri" panose="020F0502020204030204" pitchFamily="34" charset="0"/>
              </a:rPr>
              <a:t> ashtu edhe në </a:t>
            </a:r>
            <a:r>
              <a:rPr lang="sq-AL" sz="2400" b="1" dirty="0">
                <a:latin typeface="Calibri" panose="020F0502020204030204" pitchFamily="34" charset="0"/>
                <a:cs typeface="Calibri" panose="020F0502020204030204" pitchFamily="34" charset="0"/>
              </a:rPr>
              <a:t>praktikën ndërkombëtare</a:t>
            </a:r>
            <a:r>
              <a:rPr lang="sq-AL" sz="2400" dirty="0">
                <a:latin typeface="Calibri" panose="020F0502020204030204" pitchFamily="34" charset="0"/>
                <a:cs typeface="Calibri" panose="020F0502020204030204" pitchFamily="34" charset="0"/>
              </a:rPr>
              <a:t>, menaxhimi i kontratës nuk qeveriset dhe rregullohet nga një </a:t>
            </a:r>
            <a:r>
              <a:rPr lang="sq-AL" sz="2400" b="1" dirty="0">
                <a:latin typeface="Calibri" panose="020F0502020204030204" pitchFamily="34" charset="0"/>
                <a:cs typeface="Calibri" panose="020F0502020204030204" pitchFamily="34" charset="0"/>
              </a:rPr>
              <a:t>kuadër ligjor i dedikuar</a:t>
            </a:r>
            <a:r>
              <a:rPr lang="sq-AL" sz="2400" dirty="0">
                <a:latin typeface="Calibri" panose="020F0502020204030204" pitchFamily="34" charset="0"/>
                <a:cs typeface="Calibri" panose="020F0502020204030204" pitchFamily="34" charset="0"/>
              </a:rPr>
              <a:t>.</a:t>
            </a:r>
          </a:p>
          <a:p>
            <a:pPr>
              <a:spcBef>
                <a:spcPts val="600"/>
              </a:spcBef>
            </a:pPr>
            <a:r>
              <a:rPr lang="sq-AL" sz="2400" dirty="0" smtClean="0">
                <a:latin typeface="Calibri" panose="020F0502020204030204" pitchFamily="34" charset="0"/>
                <a:cs typeface="Calibri" panose="020F0502020204030204" pitchFamily="34" charset="0"/>
              </a:rPr>
              <a:t>Shumica </a:t>
            </a:r>
            <a:r>
              <a:rPr lang="sq-AL" sz="2400" dirty="0">
                <a:latin typeface="Calibri" panose="020F0502020204030204" pitchFamily="34" charset="0"/>
                <a:cs typeface="Calibri" panose="020F0502020204030204" pitchFamily="34" charset="0"/>
              </a:rPr>
              <a:t>e </a:t>
            </a:r>
            <a:r>
              <a:rPr lang="sq-AL" sz="2400" b="1" dirty="0">
                <a:latin typeface="Calibri" panose="020F0502020204030204" pitchFamily="34" charset="0"/>
                <a:cs typeface="Calibri" panose="020F0502020204030204" pitchFamily="34" charset="0"/>
              </a:rPr>
              <a:t>procedurave dhe praktikave të menaxhimit </a:t>
            </a:r>
            <a:r>
              <a:rPr lang="sq-AL" sz="2400" dirty="0">
                <a:latin typeface="Calibri" panose="020F0502020204030204" pitchFamily="34" charset="0"/>
                <a:cs typeface="Calibri" panose="020F0502020204030204" pitchFamily="34" charset="0"/>
              </a:rPr>
              <a:t>të kontratës </a:t>
            </a:r>
            <a:r>
              <a:rPr lang="sq-AL" sz="2400" dirty="0" smtClean="0">
                <a:latin typeface="Calibri" panose="020F0502020204030204" pitchFamily="34" charset="0"/>
                <a:cs typeface="Calibri" panose="020F0502020204030204" pitchFamily="34" charset="0"/>
              </a:rPr>
              <a:t>e </a:t>
            </a:r>
            <a:r>
              <a:rPr lang="sq-AL" sz="2400" dirty="0">
                <a:latin typeface="Calibri" panose="020F0502020204030204" pitchFamily="34" charset="0"/>
                <a:cs typeface="Calibri" panose="020F0502020204030204" pitchFamily="34" charset="0"/>
              </a:rPr>
              <a:t>kane origjinën nga zbatimi i </a:t>
            </a:r>
            <a:r>
              <a:rPr lang="sq-AL" sz="2400" b="1" dirty="0">
                <a:latin typeface="Calibri" panose="020F0502020204030204" pitchFamily="34" charset="0"/>
                <a:cs typeface="Calibri" panose="020F0502020204030204" pitchFamily="34" charset="0"/>
              </a:rPr>
              <a:t>kontratave publike për punë</a:t>
            </a:r>
            <a:r>
              <a:rPr lang="sq-AL" sz="2400" dirty="0">
                <a:latin typeface="Calibri" panose="020F0502020204030204" pitchFamily="34" charset="0"/>
                <a:cs typeface="Calibri" panose="020F0502020204030204" pitchFamily="34" charset="0"/>
              </a:rPr>
              <a:t>. Kjo ndodh para së gjithash për shkak të kohëzgjatjes dhe </a:t>
            </a:r>
            <a:r>
              <a:rPr lang="sq-AL" sz="2400" b="1" dirty="0" err="1">
                <a:latin typeface="Calibri" panose="020F0502020204030204" pitchFamily="34" charset="0"/>
                <a:cs typeface="Calibri" panose="020F0502020204030204" pitchFamily="34" charset="0"/>
              </a:rPr>
              <a:t>kompleksitetit</a:t>
            </a:r>
            <a:r>
              <a:rPr lang="sq-AL" sz="2400" b="1" dirty="0">
                <a:latin typeface="Calibri" panose="020F0502020204030204" pitchFamily="34" charset="0"/>
                <a:cs typeface="Calibri" panose="020F0502020204030204" pitchFamily="34" charset="0"/>
              </a:rPr>
              <a:t> të tyre </a:t>
            </a:r>
            <a:r>
              <a:rPr lang="sq-AL" sz="2400" dirty="0">
                <a:latin typeface="Calibri" panose="020F0502020204030204" pitchFamily="34" charset="0"/>
                <a:cs typeface="Calibri" panose="020F0502020204030204" pitchFamily="34" charset="0"/>
              </a:rPr>
              <a:t>në zbatim, pamundësisë së planifikimit të </a:t>
            </a:r>
            <a:r>
              <a:rPr lang="sq-AL" sz="2400" dirty="0" err="1">
                <a:latin typeface="Calibri" panose="020F0502020204030204" pitchFamily="34" charset="0"/>
                <a:cs typeface="Calibri" panose="020F0502020204030204" pitchFamily="34" charset="0"/>
              </a:rPr>
              <a:t>të</a:t>
            </a:r>
            <a:r>
              <a:rPr lang="sq-AL" sz="2400" dirty="0">
                <a:latin typeface="Calibri" panose="020F0502020204030204" pitchFamily="34" charset="0"/>
                <a:cs typeface="Calibri" panose="020F0502020204030204" pitchFamily="34" charset="0"/>
              </a:rPr>
              <a:t> </a:t>
            </a:r>
            <a:r>
              <a:rPr lang="sq-AL" sz="2400" b="1" dirty="0">
                <a:latin typeface="Calibri" panose="020F0502020204030204" pitchFamily="34" charset="0"/>
                <a:cs typeface="Calibri" panose="020F0502020204030204" pitchFamily="34" charset="0"/>
              </a:rPr>
              <a:t>gjitha detajeve teknike e financiare </a:t>
            </a:r>
            <a:r>
              <a:rPr lang="sq-AL" sz="2400" dirty="0">
                <a:latin typeface="Calibri" panose="020F0502020204030204" pitchFamily="34" charset="0"/>
                <a:cs typeface="Calibri" panose="020F0502020204030204" pitchFamily="34" charset="0"/>
              </a:rPr>
              <a:t>e faktorëve tjerë ndikues.</a:t>
            </a:r>
          </a:p>
          <a:p>
            <a:pPr algn="just">
              <a:spcBef>
                <a:spcPts val="600"/>
              </a:spcBef>
            </a:pPr>
            <a:r>
              <a:rPr lang="sq-AL" sz="2400" dirty="0" smtClean="0">
                <a:latin typeface="Calibri" panose="020F0502020204030204" pitchFamily="34" charset="0"/>
                <a:cs typeface="Calibri" panose="020F0502020204030204" pitchFamily="34" charset="0"/>
              </a:rPr>
              <a:t>Materiali </a:t>
            </a:r>
            <a:r>
              <a:rPr lang="sq-AL" sz="2400" dirty="0">
                <a:latin typeface="Calibri" panose="020F0502020204030204" pitchFamily="34" charset="0"/>
                <a:cs typeface="Calibri" panose="020F0502020204030204" pitchFamily="34" charset="0"/>
              </a:rPr>
              <a:t>i pranishëm është i bazuar në këtë praktikë duke e  përgjithësuar atë për të gjitha llojet e kontratave publike (mallra, shërbime dhe punë</a:t>
            </a:r>
            <a:r>
              <a:rPr lang="sq-AL" sz="2400" dirty="0" smtClean="0">
                <a:latin typeface="Calibri" panose="020F0502020204030204" pitchFamily="34" charset="0"/>
                <a:cs typeface="Calibri" panose="020F0502020204030204" pitchFamily="34" charset="0"/>
              </a:rPr>
              <a:t>).</a:t>
            </a:r>
            <a:endParaRPr lang="en-US" sz="2400" dirty="0" smtClean="0">
              <a:latin typeface="Calibri" panose="020F0502020204030204" pitchFamily="34" charset="0"/>
              <a:cs typeface="Calibri" panose="020F0502020204030204" pitchFamily="34" charset="0"/>
            </a:endParaRPr>
          </a:p>
          <a:p>
            <a:pPr algn="just">
              <a:spcBef>
                <a:spcPts val="600"/>
              </a:spcBef>
            </a:pPr>
            <a:endParaRPr lang="en-US" sz="2400" dirty="0" smtClean="0"/>
          </a:p>
          <a:p>
            <a:pPr algn="just">
              <a:spcBef>
                <a:spcPts val="600"/>
              </a:spcBef>
            </a:pPr>
            <a:endParaRPr lang="sq-AL" sz="2400" dirty="0"/>
          </a:p>
        </p:txBody>
      </p:sp>
    </p:spTree>
    <p:extLst>
      <p:ext uri="{BB962C8B-B14F-4D97-AF65-F5344CB8AC3E}">
        <p14:creationId xmlns:p14="http://schemas.microsoft.com/office/powerpoint/2010/main" val="8862156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2"/>
          <p:cNvSpPr txBox="1">
            <a:spLocks noChangeArrowheads="1"/>
          </p:cNvSpPr>
          <p:nvPr/>
        </p:nvSpPr>
        <p:spPr>
          <a:xfrm>
            <a:off x="76200" y="0"/>
            <a:ext cx="9144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l-GR"/>
            </a:defPPr>
            <a:lvl1pPr>
              <a:defRPr sz="2400" b="1"/>
            </a:lvl1pPr>
          </a:lstStyle>
          <a:p>
            <a:r>
              <a:rPr lang="en-US" altLang="ar-SA" sz="3200" dirty="0" smtClean="0">
                <a:solidFill>
                  <a:schemeClr val="bg2">
                    <a:lumMod val="60000"/>
                    <a:lumOff val="40000"/>
                  </a:schemeClr>
                </a:solidFill>
                <a:latin typeface="Calibri" panose="020F0502020204030204" pitchFamily="34" charset="0"/>
                <a:cs typeface="Calibri" panose="020F0502020204030204" pitchFamily="34" charset="0"/>
              </a:rPr>
              <a:t>                    </a:t>
            </a:r>
            <a:r>
              <a:rPr lang="sq-AL" altLang="ar-SA" sz="3200" dirty="0" smtClean="0">
                <a:solidFill>
                  <a:schemeClr val="bg2">
                    <a:lumMod val="60000"/>
                    <a:lumOff val="40000"/>
                  </a:schemeClr>
                </a:solidFill>
                <a:latin typeface="Calibri" panose="020F0502020204030204" pitchFamily="34" charset="0"/>
                <a:cs typeface="Calibri" panose="020F0502020204030204" pitchFamily="34" charset="0"/>
              </a:rPr>
              <a:t>Çfarë </a:t>
            </a:r>
            <a:r>
              <a:rPr lang="sq-AL" altLang="ar-SA" sz="3200" dirty="0">
                <a:solidFill>
                  <a:schemeClr val="bg2">
                    <a:lumMod val="60000"/>
                    <a:lumOff val="40000"/>
                  </a:schemeClr>
                </a:solidFill>
                <a:latin typeface="Calibri" panose="020F0502020204030204" pitchFamily="34" charset="0"/>
                <a:cs typeface="Calibri" panose="020F0502020204030204" pitchFamily="34" charset="0"/>
              </a:rPr>
              <a:t>është një kontrate?</a:t>
            </a:r>
          </a:p>
        </p:txBody>
      </p:sp>
      <p:sp>
        <p:nvSpPr>
          <p:cNvPr id="3" name="Rectangle 3"/>
          <p:cNvSpPr txBox="1">
            <a:spLocks noChangeArrowheads="1"/>
          </p:cNvSpPr>
          <p:nvPr/>
        </p:nvSpPr>
        <p:spPr>
          <a:xfrm>
            <a:off x="0" y="1412776"/>
            <a:ext cx="9144000" cy="4508927"/>
          </a:xfrm>
          <a:prstGeom prst="rect">
            <a:avLst/>
          </a:prstGeom>
        </p:spPr>
        <p:txBody>
          <a:bodyPr wrap="square">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just">
              <a:spcBef>
                <a:spcPts val="600"/>
              </a:spcBef>
            </a:pPr>
            <a:r>
              <a:rPr lang="sq-AL" altLang="ar-SA" sz="2400" kern="0" dirty="0">
                <a:latin typeface="Calibri" panose="020F0502020204030204" pitchFamily="34" charset="0"/>
                <a:ea typeface="Verdana" panose="020B0604030504040204" pitchFamily="34" charset="0"/>
                <a:cs typeface="Calibri" panose="020F0502020204030204" pitchFamily="34" charset="0"/>
              </a:rPr>
              <a:t>Një kontratë është një </a:t>
            </a:r>
            <a:r>
              <a:rPr lang="sq-AL" altLang="ar-SA" sz="2400" b="1" kern="0" dirty="0">
                <a:latin typeface="Calibri" panose="020F0502020204030204" pitchFamily="34" charset="0"/>
                <a:ea typeface="Verdana" panose="020B0604030504040204" pitchFamily="34" charset="0"/>
                <a:cs typeface="Calibri" panose="020F0502020204030204" pitchFamily="34" charset="0"/>
              </a:rPr>
              <a:t>marrëveshje e përbashkët </a:t>
            </a:r>
            <a:r>
              <a:rPr lang="sq-AL" altLang="ar-SA" sz="2400" kern="0" dirty="0">
                <a:latin typeface="Calibri" panose="020F0502020204030204" pitchFamily="34" charset="0"/>
                <a:ea typeface="Verdana" panose="020B0604030504040204" pitchFamily="34" charset="0"/>
                <a:cs typeface="Calibri" panose="020F0502020204030204" pitchFamily="34" charset="0"/>
              </a:rPr>
              <a:t>e njohur me ligj, sipas të cilit njëra palë merr përsipër të kryejë </a:t>
            </a:r>
            <a:r>
              <a:rPr lang="sq-AL" altLang="ar-SA" sz="2400" b="1" kern="0" dirty="0">
                <a:latin typeface="Calibri" panose="020F0502020204030204" pitchFamily="34" charset="0"/>
                <a:ea typeface="Verdana" panose="020B0604030504040204" pitchFamily="34" charset="0"/>
                <a:cs typeface="Calibri" panose="020F0502020204030204" pitchFamily="34" charset="0"/>
              </a:rPr>
              <a:t>një fushë të punës  të përcaktuar më parë </a:t>
            </a:r>
            <a:r>
              <a:rPr lang="sq-AL" altLang="ar-SA" sz="2400" kern="0" dirty="0">
                <a:latin typeface="Calibri" panose="020F0502020204030204" pitchFamily="34" charset="0"/>
                <a:ea typeface="Verdana" panose="020B0604030504040204" pitchFamily="34" charset="0"/>
                <a:cs typeface="Calibri" panose="020F0502020204030204" pitchFamily="34" charset="0"/>
              </a:rPr>
              <a:t>(ofrojnë mallra ose shërbime, ose të ndërtojnë diçka ose ndonjë kombinim </a:t>
            </a:r>
            <a:r>
              <a:rPr lang="en-US" altLang="ar-SA" sz="2400" kern="0" dirty="0">
                <a:latin typeface="Calibri" panose="020F0502020204030204" pitchFamily="34" charset="0"/>
                <a:ea typeface="Verdana" panose="020B0604030504040204" pitchFamily="34" charset="0"/>
                <a:cs typeface="Calibri" panose="020F0502020204030204" pitchFamily="34" charset="0"/>
              </a:rPr>
              <a:t>i</a:t>
            </a:r>
            <a:r>
              <a:rPr lang="sq-AL" altLang="ar-SA" sz="2400" kern="0" dirty="0">
                <a:latin typeface="Calibri" panose="020F0502020204030204" pitchFamily="34" charset="0"/>
                <a:ea typeface="Verdana" panose="020B0604030504040204" pitchFamily="34" charset="0"/>
                <a:cs typeface="Calibri" panose="020F0502020204030204" pitchFamily="34" charset="0"/>
              </a:rPr>
              <a:t> të mësipërme) për një pale të dytë, për një sasi </a:t>
            </a:r>
            <a:r>
              <a:rPr lang="sq-AL" altLang="ar-SA" sz="2400" b="1" kern="0" dirty="0">
                <a:latin typeface="Calibri" panose="020F0502020204030204" pitchFamily="34" charset="0"/>
                <a:ea typeface="Verdana" panose="020B0604030504040204" pitchFamily="34" charset="0"/>
                <a:cs typeface="Calibri" panose="020F0502020204030204" pitchFamily="34" charset="0"/>
              </a:rPr>
              <a:t>të përcaktuar më parë të te hollave</a:t>
            </a:r>
            <a:r>
              <a:rPr lang="en-US" altLang="ar-SA" sz="2400" b="1" kern="0" dirty="0" smtClean="0">
                <a:latin typeface="Calibri" panose="020F0502020204030204" pitchFamily="34" charset="0"/>
                <a:ea typeface="Verdana" panose="020B0604030504040204" pitchFamily="34" charset="0"/>
                <a:cs typeface="Calibri" panose="020F0502020204030204" pitchFamily="34" charset="0"/>
              </a:rPr>
              <a:t>;</a:t>
            </a:r>
            <a:endParaRPr lang="sq-AL" altLang="ar-SA" sz="2400" b="1" kern="0" dirty="0">
              <a:latin typeface="Calibri" panose="020F0502020204030204" pitchFamily="34" charset="0"/>
              <a:ea typeface="Verdana" panose="020B0604030504040204" pitchFamily="34" charset="0"/>
              <a:cs typeface="Calibri" panose="020F0502020204030204" pitchFamily="34" charset="0"/>
            </a:endParaRPr>
          </a:p>
          <a:p>
            <a:pPr algn="just">
              <a:spcBef>
                <a:spcPts val="600"/>
              </a:spcBef>
            </a:pPr>
            <a:r>
              <a:rPr lang="sq-AL" altLang="ar-SA" sz="2400" kern="0" dirty="0">
                <a:latin typeface="Calibri" panose="020F0502020204030204" pitchFamily="34" charset="0"/>
                <a:ea typeface="Verdana" panose="020B0604030504040204" pitchFamily="34" charset="0"/>
                <a:cs typeface="Calibri" panose="020F0502020204030204" pitchFamily="34" charset="0"/>
              </a:rPr>
              <a:t>Të dy palët e përfshira në kontratë janë </a:t>
            </a:r>
            <a:r>
              <a:rPr lang="sq-AL" altLang="ar-SA" sz="2400" b="1" kern="0" dirty="0">
                <a:latin typeface="Calibri" panose="020F0502020204030204" pitchFamily="34" charset="0"/>
                <a:ea typeface="Verdana" panose="020B0604030504040204" pitchFamily="34" charset="0"/>
                <a:cs typeface="Calibri" panose="020F0502020204030204" pitchFamily="34" charset="0"/>
              </a:rPr>
              <a:t>autoriteti kontraktues apo </a:t>
            </a:r>
            <a:r>
              <a:rPr lang="sq-AL" altLang="ar-SA" sz="2400" b="1" u="sng" kern="0" dirty="0">
                <a:latin typeface="Calibri" panose="020F0502020204030204" pitchFamily="34" charset="0"/>
                <a:ea typeface="Verdana" panose="020B0604030504040204" pitchFamily="34" charset="0"/>
                <a:cs typeface="Calibri" panose="020F0502020204030204" pitchFamily="34" charset="0"/>
              </a:rPr>
              <a:t>pronari </a:t>
            </a:r>
            <a:r>
              <a:rPr lang="sq-AL" altLang="ar-SA" sz="2400" kern="0" dirty="0">
                <a:latin typeface="Calibri" panose="020F0502020204030204" pitchFamily="34" charset="0"/>
                <a:ea typeface="Verdana" panose="020B0604030504040204" pitchFamily="34" charset="0"/>
                <a:cs typeface="Calibri" panose="020F0502020204030204" pitchFamily="34" charset="0"/>
              </a:rPr>
              <a:t>dhe </a:t>
            </a:r>
            <a:r>
              <a:rPr lang="sq-AL" altLang="ar-SA" sz="2400" b="1" kern="0" dirty="0">
                <a:latin typeface="Calibri" panose="020F0502020204030204" pitchFamily="34" charset="0"/>
                <a:ea typeface="Verdana" panose="020B0604030504040204" pitchFamily="34" charset="0"/>
                <a:cs typeface="Calibri" panose="020F0502020204030204" pitchFamily="34" charset="0"/>
              </a:rPr>
              <a:t>pala e kontraktuar ose </a:t>
            </a:r>
            <a:r>
              <a:rPr lang="sq-AL" altLang="ar-SA" sz="2400" b="1" u="sng" kern="0" dirty="0">
                <a:latin typeface="Calibri" panose="020F0502020204030204" pitchFamily="34" charset="0"/>
                <a:ea typeface="Verdana" panose="020B0604030504040204" pitchFamily="34" charset="0"/>
                <a:cs typeface="Calibri" panose="020F0502020204030204" pitchFamily="34" charset="0"/>
              </a:rPr>
              <a:t>kontraktuesi.</a:t>
            </a:r>
            <a:r>
              <a:rPr lang="sq-AL" altLang="ar-SA" sz="2400" u="sng" kern="0" dirty="0">
                <a:latin typeface="Calibri" panose="020F0502020204030204" pitchFamily="34" charset="0"/>
                <a:ea typeface="Verdana" panose="020B0604030504040204" pitchFamily="34" charset="0"/>
                <a:cs typeface="Calibri" panose="020F0502020204030204" pitchFamily="34" charset="0"/>
              </a:rPr>
              <a:t> </a:t>
            </a:r>
            <a:endParaRPr lang="en-US" altLang="ar-SA" sz="2400" u="sng" kern="0" dirty="0" smtClean="0">
              <a:latin typeface="Calibri" panose="020F0502020204030204" pitchFamily="34" charset="0"/>
              <a:ea typeface="Verdana" panose="020B0604030504040204" pitchFamily="34" charset="0"/>
              <a:cs typeface="Calibri" panose="020F0502020204030204" pitchFamily="34" charset="0"/>
            </a:endParaRPr>
          </a:p>
          <a:p>
            <a:pPr algn="just">
              <a:spcBef>
                <a:spcPts val="600"/>
              </a:spcBef>
            </a:pPr>
            <a:r>
              <a:rPr lang="sq-AL" sz="2400" dirty="0">
                <a:latin typeface="Calibri" panose="020F0502020204030204" pitchFamily="34" charset="0"/>
                <a:cs typeface="Calibri" panose="020F0502020204030204" pitchFamily="34" charset="0"/>
              </a:rPr>
              <a:t>Në teorinë juridike, kontrata definohet si </a:t>
            </a:r>
            <a:r>
              <a:rPr lang="sq-AL" sz="2400" b="1" dirty="0">
                <a:latin typeface="Calibri" panose="020F0502020204030204" pitchFamily="34" charset="0"/>
                <a:cs typeface="Calibri" panose="020F0502020204030204" pitchFamily="34" charset="0"/>
              </a:rPr>
              <a:t>pëlqim i vullnetit në mes të dy apo më shumë palëve </a:t>
            </a:r>
            <a:r>
              <a:rPr lang="sq-AL" sz="2400" dirty="0">
                <a:latin typeface="Calibri" panose="020F0502020204030204" pitchFamily="34" charset="0"/>
                <a:cs typeface="Calibri" panose="020F0502020204030204" pitchFamily="34" charset="0"/>
              </a:rPr>
              <a:t>deri te e cila vije më qëllim të </a:t>
            </a:r>
            <a:r>
              <a:rPr lang="sq-AL" sz="2400" b="1" dirty="0">
                <a:latin typeface="Calibri" panose="020F0502020204030204" pitchFamily="34" charset="0"/>
                <a:cs typeface="Calibri" panose="020F0502020204030204" pitchFamily="34" charset="0"/>
              </a:rPr>
              <a:t>konstatimit,</a:t>
            </a:r>
            <a:r>
              <a:rPr lang="sq-AL" sz="2400" dirty="0">
                <a:latin typeface="Calibri" panose="020F0502020204030204" pitchFamily="34" charset="0"/>
                <a:cs typeface="Calibri" panose="020F0502020204030204" pitchFamily="34" charset="0"/>
              </a:rPr>
              <a:t> </a:t>
            </a:r>
            <a:r>
              <a:rPr lang="sq-AL" sz="2400" b="1" dirty="0">
                <a:latin typeface="Calibri" panose="020F0502020204030204" pitchFamily="34" charset="0"/>
                <a:cs typeface="Calibri" panose="020F0502020204030204" pitchFamily="34" charset="0"/>
              </a:rPr>
              <a:t>ndryshimit</a:t>
            </a:r>
            <a:r>
              <a:rPr lang="sq-AL" sz="2400" dirty="0">
                <a:latin typeface="Calibri" panose="020F0502020204030204" pitchFamily="34" charset="0"/>
                <a:cs typeface="Calibri" panose="020F0502020204030204" pitchFamily="34" charset="0"/>
              </a:rPr>
              <a:t> ose </a:t>
            </a:r>
            <a:r>
              <a:rPr lang="sq-AL" sz="2400" b="1" dirty="0" smtClean="0">
                <a:latin typeface="Calibri" panose="020F0502020204030204" pitchFamily="34" charset="0"/>
                <a:cs typeface="Calibri" panose="020F0502020204030204" pitchFamily="34" charset="0"/>
              </a:rPr>
              <a:t>push</a:t>
            </a:r>
            <a:r>
              <a:rPr lang="en-US" sz="2400" b="1" dirty="0" err="1" smtClean="0">
                <a:latin typeface="Calibri" panose="020F0502020204030204" pitchFamily="34" charset="0"/>
                <a:cs typeface="Calibri" panose="020F0502020204030204" pitchFamily="34" charset="0"/>
              </a:rPr>
              <a:t>i</a:t>
            </a:r>
            <a:r>
              <a:rPr lang="sq-AL" sz="2400" b="1" dirty="0" smtClean="0">
                <a:latin typeface="Calibri" panose="020F0502020204030204" pitchFamily="34" charset="0"/>
                <a:cs typeface="Calibri" panose="020F0502020204030204" pitchFamily="34" charset="0"/>
              </a:rPr>
              <a:t>mit</a:t>
            </a:r>
            <a:r>
              <a:rPr lang="sq-AL" sz="2400" dirty="0" smtClean="0">
                <a:latin typeface="Calibri" panose="020F0502020204030204" pitchFamily="34" charset="0"/>
                <a:cs typeface="Calibri" panose="020F0502020204030204" pitchFamily="34" charset="0"/>
              </a:rPr>
              <a:t> </a:t>
            </a:r>
            <a:r>
              <a:rPr lang="sq-AL" sz="2400" dirty="0">
                <a:latin typeface="Calibri" panose="020F0502020204030204" pitchFamily="34" charset="0"/>
                <a:cs typeface="Calibri" panose="020F0502020204030204" pitchFamily="34" charset="0"/>
              </a:rPr>
              <a:t>të ndonjë </a:t>
            </a:r>
            <a:r>
              <a:rPr lang="sq-AL" sz="2400" b="1" dirty="0">
                <a:latin typeface="Calibri" panose="020F0502020204030204" pitchFamily="34" charset="0"/>
                <a:cs typeface="Calibri" panose="020F0502020204030204" pitchFamily="34" charset="0"/>
              </a:rPr>
              <a:t>marrëdhënie </a:t>
            </a:r>
            <a:r>
              <a:rPr lang="sq-AL" sz="2400" b="1" dirty="0" err="1">
                <a:latin typeface="Calibri" panose="020F0502020204030204" pitchFamily="34" charset="0"/>
                <a:cs typeface="Calibri" panose="020F0502020204030204" pitchFamily="34" charset="0"/>
              </a:rPr>
              <a:t>detyrimore</a:t>
            </a:r>
            <a:r>
              <a:rPr lang="sq-AL" sz="2400" b="1" dirty="0">
                <a:latin typeface="Calibri" panose="020F0502020204030204" pitchFamily="34" charset="0"/>
                <a:cs typeface="Calibri" panose="020F0502020204030204" pitchFamily="34" charset="0"/>
              </a:rPr>
              <a:t> juridike</a:t>
            </a:r>
            <a:r>
              <a:rPr lang="sq-AL" sz="2400" dirty="0">
                <a:latin typeface="Calibri" panose="020F0502020204030204" pitchFamily="34" charset="0"/>
                <a:cs typeface="Calibri" panose="020F0502020204030204" pitchFamily="34" charset="0"/>
              </a:rPr>
              <a:t>. </a:t>
            </a:r>
            <a:endParaRPr lang="en-US" sz="2400" dirty="0" smtClean="0">
              <a:latin typeface="Calibri" panose="020F0502020204030204" pitchFamily="34" charset="0"/>
              <a:cs typeface="Calibri" panose="020F0502020204030204" pitchFamily="34" charset="0"/>
            </a:endParaRPr>
          </a:p>
          <a:p>
            <a:pPr marL="0" indent="0" algn="just">
              <a:spcBef>
                <a:spcPts val="600"/>
              </a:spcBef>
              <a:buNone/>
            </a:pPr>
            <a:endParaRPr lang="sq-AL" altLang="ar-SA" u="sng" kern="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2670931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2"/>
          <p:cNvSpPr txBox="1">
            <a:spLocks noChangeArrowheads="1"/>
          </p:cNvSpPr>
          <p:nvPr/>
        </p:nvSpPr>
        <p:spPr>
          <a:xfrm>
            <a:off x="494048" y="503176"/>
            <a:ext cx="864995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l-GR"/>
            </a:defPPr>
            <a:lvl1pPr>
              <a:defRPr sz="2400" b="1"/>
            </a:lvl1pPr>
          </a:lstStyle>
          <a:p>
            <a:r>
              <a:rPr lang="en-US" altLang="ar-SA" sz="3200" dirty="0" smtClean="0">
                <a:latin typeface="Calibri" panose="020F0502020204030204" pitchFamily="34" charset="0"/>
                <a:cs typeface="Calibri" panose="020F0502020204030204" pitchFamily="34" charset="0"/>
              </a:rPr>
              <a:t>              </a:t>
            </a:r>
            <a:r>
              <a:rPr lang="sq-AL" altLang="ar-SA" sz="3200" dirty="0" smtClean="0">
                <a:solidFill>
                  <a:schemeClr val="bg2">
                    <a:lumMod val="60000"/>
                    <a:lumOff val="40000"/>
                  </a:schemeClr>
                </a:solidFill>
                <a:latin typeface="Calibri" panose="020F0502020204030204" pitchFamily="34" charset="0"/>
                <a:cs typeface="Calibri" panose="020F0502020204030204" pitchFamily="34" charset="0"/>
              </a:rPr>
              <a:t>Pse </a:t>
            </a:r>
            <a:r>
              <a:rPr lang="sq-AL" altLang="ar-SA" sz="3200" dirty="0">
                <a:solidFill>
                  <a:schemeClr val="bg2">
                    <a:lumMod val="60000"/>
                    <a:lumOff val="40000"/>
                  </a:schemeClr>
                </a:solidFill>
                <a:latin typeface="Calibri" panose="020F0502020204030204" pitchFamily="34" charset="0"/>
                <a:cs typeface="Calibri" panose="020F0502020204030204" pitchFamily="34" charset="0"/>
              </a:rPr>
              <a:t>na nevojiten kontratat me shkrim?</a:t>
            </a:r>
          </a:p>
        </p:txBody>
      </p:sp>
      <p:sp>
        <p:nvSpPr>
          <p:cNvPr id="3" name="Rectangle 3"/>
          <p:cNvSpPr txBox="1">
            <a:spLocks noChangeArrowheads="1"/>
          </p:cNvSpPr>
          <p:nvPr/>
        </p:nvSpPr>
        <p:spPr>
          <a:xfrm>
            <a:off x="0" y="1219200"/>
            <a:ext cx="9144000" cy="5189113"/>
          </a:xfrm>
          <a:prstGeom prst="rect">
            <a:avLst/>
          </a:prstGeom>
        </p:spPr>
        <p:txBody>
          <a:bodyPr wrap="square">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sq-AL" altLang="ar-SA" sz="2400" b="1" kern="0" dirty="0" smtClean="0">
                <a:latin typeface="Calibri" panose="020F0502020204030204" pitchFamily="34" charset="0"/>
                <a:ea typeface="Verdana" panose="020B0604030504040204" pitchFamily="34" charset="0"/>
                <a:cs typeface="Calibri" panose="020F0502020204030204" pitchFamily="34" charset="0"/>
              </a:rPr>
              <a:t>Diferencimi </a:t>
            </a:r>
            <a:r>
              <a:rPr lang="sq-AL" altLang="ar-SA" sz="2400" b="1" kern="0" dirty="0">
                <a:latin typeface="Calibri" panose="020F0502020204030204" pitchFamily="34" charset="0"/>
                <a:ea typeface="Verdana" panose="020B0604030504040204" pitchFamily="34" charset="0"/>
                <a:cs typeface="Calibri" panose="020F0502020204030204" pitchFamily="34" charset="0"/>
              </a:rPr>
              <a:t>themelor i objektivave </a:t>
            </a:r>
            <a:r>
              <a:rPr lang="sq-AL" altLang="ar-SA" sz="2400" kern="0" dirty="0">
                <a:latin typeface="Calibri" panose="020F0502020204030204" pitchFamily="34" charset="0"/>
                <a:ea typeface="Verdana" panose="020B0604030504040204" pitchFamily="34" charset="0"/>
                <a:cs typeface="Calibri" panose="020F0502020204030204" pitchFamily="34" charset="0"/>
              </a:rPr>
              <a:t>mes autoritetit (publik) kontraktues dhe kontraktuesit (privat)</a:t>
            </a:r>
            <a:r>
              <a:rPr lang="en-US" altLang="ar-SA" sz="2400" kern="0" dirty="0" smtClean="0">
                <a:latin typeface="Calibri" panose="020F0502020204030204" pitchFamily="34" charset="0"/>
                <a:ea typeface="Verdana" panose="020B0604030504040204" pitchFamily="34" charset="0"/>
                <a:cs typeface="Calibri" panose="020F0502020204030204" pitchFamily="34" charset="0"/>
              </a:rPr>
              <a:t>;</a:t>
            </a:r>
            <a:endParaRPr lang="sq-AL" altLang="ar-SA" sz="2400" kern="0" dirty="0">
              <a:latin typeface="Calibri" panose="020F0502020204030204" pitchFamily="34" charset="0"/>
              <a:ea typeface="Verdana" panose="020B0604030504040204" pitchFamily="34" charset="0"/>
              <a:cs typeface="Calibri" panose="020F0502020204030204" pitchFamily="34" charset="0"/>
            </a:endParaRPr>
          </a:p>
          <a:p>
            <a:r>
              <a:rPr lang="sq-AL" altLang="ar-SA" sz="2400" kern="0" dirty="0">
                <a:latin typeface="Calibri" panose="020F0502020204030204" pitchFamily="34" charset="0"/>
                <a:ea typeface="Verdana" panose="020B0604030504040204" pitchFamily="34" charset="0"/>
                <a:cs typeface="Calibri" panose="020F0502020204030204" pitchFamily="34" charset="0"/>
              </a:rPr>
              <a:t>Autoriteti kontraktues (publik) ka për qëllim te </a:t>
            </a:r>
            <a:r>
              <a:rPr lang="sq-AL" altLang="ar-SA" sz="2400" b="1" kern="0" dirty="0">
                <a:latin typeface="Calibri" panose="020F0502020204030204" pitchFamily="34" charset="0"/>
                <a:ea typeface="Verdana" panose="020B0604030504040204" pitchFamily="34" charset="0"/>
                <a:cs typeface="Calibri" panose="020F0502020204030204" pitchFamily="34" charset="0"/>
              </a:rPr>
              <a:t>gjej zgjidhjen më të mirë </a:t>
            </a:r>
            <a:r>
              <a:rPr lang="sq-AL" altLang="ar-SA" sz="2400" kern="0" dirty="0">
                <a:latin typeface="Calibri" panose="020F0502020204030204" pitchFamily="34" charset="0"/>
                <a:ea typeface="Verdana" panose="020B0604030504040204" pitchFamily="34" charset="0"/>
                <a:cs typeface="Calibri" panose="020F0502020204030204" pitchFamily="34" charset="0"/>
              </a:rPr>
              <a:t>të mundshme për problemin e tij/saj me çmimin me te ulet të mundshëm (vlerën më të mirë për paratë)</a:t>
            </a:r>
            <a:r>
              <a:rPr lang="en-US" altLang="ar-SA" sz="2400" kern="0" dirty="0" smtClean="0">
                <a:latin typeface="Calibri" panose="020F0502020204030204" pitchFamily="34" charset="0"/>
                <a:ea typeface="Verdana" panose="020B0604030504040204" pitchFamily="34" charset="0"/>
                <a:cs typeface="Calibri" panose="020F0502020204030204" pitchFamily="34" charset="0"/>
              </a:rPr>
              <a:t>;</a:t>
            </a:r>
            <a:endParaRPr lang="sq-AL" altLang="ar-SA" sz="2400" kern="0" dirty="0">
              <a:latin typeface="Calibri" panose="020F0502020204030204" pitchFamily="34" charset="0"/>
              <a:ea typeface="Verdana" panose="020B0604030504040204" pitchFamily="34" charset="0"/>
              <a:cs typeface="Calibri" panose="020F0502020204030204" pitchFamily="34" charset="0"/>
            </a:endParaRPr>
          </a:p>
          <a:p>
            <a:r>
              <a:rPr lang="sq-AL" altLang="ar-SA" sz="2400" kern="0" dirty="0">
                <a:latin typeface="Calibri" panose="020F0502020204030204" pitchFamily="34" charset="0"/>
                <a:ea typeface="Verdana" panose="020B0604030504040204" pitchFamily="34" charset="0"/>
                <a:cs typeface="Calibri" panose="020F0502020204030204" pitchFamily="34" charset="0"/>
              </a:rPr>
              <a:t>Kontraktuesi (private) ka për qëllim të </a:t>
            </a:r>
            <a:r>
              <a:rPr lang="sq-AL" altLang="ar-SA" sz="2400" b="1" kern="0" dirty="0">
                <a:latin typeface="Calibri" panose="020F0502020204030204" pitchFamily="34" charset="0"/>
                <a:ea typeface="Verdana" panose="020B0604030504040204" pitchFamily="34" charset="0"/>
                <a:cs typeface="Calibri" panose="020F0502020204030204" pitchFamily="34" charset="0"/>
              </a:rPr>
              <a:t>maksimizoj fitimin e tij/saj </a:t>
            </a:r>
            <a:r>
              <a:rPr lang="sq-AL" altLang="ar-SA" sz="2400" kern="0" dirty="0">
                <a:latin typeface="Calibri" panose="020F0502020204030204" pitchFamily="34" charset="0"/>
                <a:ea typeface="Verdana" panose="020B0604030504040204" pitchFamily="34" charset="0"/>
                <a:cs typeface="Calibri" panose="020F0502020204030204" pitchFamily="34" charset="0"/>
              </a:rPr>
              <a:t>dhe në të njëjtën kohë të zgjeroj pjesën e tregut duke zbatuar kontratën me sukses</a:t>
            </a:r>
            <a:r>
              <a:rPr lang="sq-AL" altLang="ar-SA" sz="2400" kern="0" dirty="0" smtClean="0">
                <a:latin typeface="Calibri" panose="020F0502020204030204" pitchFamily="34" charset="0"/>
                <a:ea typeface="Verdana" panose="020B0604030504040204" pitchFamily="34" charset="0"/>
                <a:cs typeface="Calibri" panose="020F0502020204030204" pitchFamily="34" charset="0"/>
              </a:rPr>
              <a:t>.</a:t>
            </a:r>
            <a:endParaRPr lang="en-US" altLang="ar-SA" sz="2400" kern="0" dirty="0" smtClean="0">
              <a:latin typeface="Calibri" panose="020F0502020204030204" pitchFamily="34" charset="0"/>
              <a:ea typeface="Verdana" panose="020B0604030504040204" pitchFamily="34" charset="0"/>
              <a:cs typeface="Calibri" panose="020F0502020204030204" pitchFamily="34" charset="0"/>
            </a:endParaRPr>
          </a:p>
          <a:p>
            <a:r>
              <a:rPr lang="sq-AL" sz="2400" dirty="0">
                <a:latin typeface="Calibri" panose="020F0502020204030204" pitchFamily="34" charset="0"/>
                <a:cs typeface="Calibri" panose="020F0502020204030204" pitchFamily="34" charset="0"/>
              </a:rPr>
              <a:t>Në Kosovë kontratat komerciale trajtohen gjerësisht </a:t>
            </a:r>
            <a:r>
              <a:rPr lang="sq-AL" sz="2400" b="1" dirty="0">
                <a:latin typeface="Calibri" panose="020F0502020204030204" pitchFamily="34" charset="0"/>
                <a:cs typeface="Calibri" panose="020F0502020204030204" pitchFamily="34" charset="0"/>
              </a:rPr>
              <a:t>në Ligjin mbi Marrëdhëniet e Detyrimeve </a:t>
            </a:r>
            <a:r>
              <a:rPr lang="sq-AL" sz="2400" b="1" dirty="0" smtClean="0">
                <a:latin typeface="Calibri" panose="020F0502020204030204" pitchFamily="34" charset="0"/>
                <a:cs typeface="Calibri" panose="020F0502020204030204" pitchFamily="34" charset="0"/>
              </a:rPr>
              <a:t>  </a:t>
            </a:r>
            <a:r>
              <a:rPr lang="sq-AL" sz="2400" b="1" dirty="0">
                <a:latin typeface="Calibri" panose="020F0502020204030204" pitchFamily="34" charset="0"/>
                <a:cs typeface="Calibri" panose="020F0502020204030204" pitchFamily="34" charset="0"/>
              </a:rPr>
              <a:t>Nr. 04/L-077/ </a:t>
            </a:r>
            <a:r>
              <a:rPr lang="sq-AL" sz="2400" b="1" dirty="0" smtClean="0">
                <a:latin typeface="Calibri" panose="020F0502020204030204" pitchFamily="34" charset="0"/>
                <a:cs typeface="Calibri" panose="020F0502020204030204" pitchFamily="34" charset="0"/>
              </a:rPr>
              <a:t> </a:t>
            </a:r>
            <a:r>
              <a:rPr lang="sq-AL" sz="2400" b="1" dirty="0">
                <a:latin typeface="Calibri" panose="020F0502020204030204" pitchFamily="34" charset="0"/>
                <a:cs typeface="Calibri" panose="020F0502020204030204" pitchFamily="34" charset="0"/>
              </a:rPr>
              <a:t>2012</a:t>
            </a:r>
            <a:r>
              <a:rPr lang="sq-AL" sz="2400" b="1" dirty="0" smtClean="0">
                <a:latin typeface="Calibri" panose="020F0502020204030204" pitchFamily="34" charset="0"/>
                <a:cs typeface="Calibri" panose="020F0502020204030204" pitchFamily="34" charset="0"/>
              </a:rPr>
              <a:t>.</a:t>
            </a:r>
            <a:endParaRPr lang="en-US" sz="2400" b="1" dirty="0" smtClean="0">
              <a:latin typeface="Calibri" panose="020F0502020204030204" pitchFamily="34" charset="0"/>
              <a:cs typeface="Calibri" panose="020F0502020204030204" pitchFamily="34" charset="0"/>
            </a:endParaRPr>
          </a:p>
          <a:p>
            <a:r>
              <a:rPr lang="sq-AL" sz="2400" dirty="0">
                <a:latin typeface="Calibri" panose="020F0502020204030204" pitchFamily="34" charset="0"/>
                <a:cs typeface="Calibri" panose="020F0502020204030204" pitchFamily="34" charset="0"/>
              </a:rPr>
              <a:t>Ndërkaq, kontratat publike në veçanti trajtohen në </a:t>
            </a:r>
            <a:r>
              <a:rPr lang="sq-AL" sz="2400" b="1" dirty="0">
                <a:latin typeface="Calibri" panose="020F0502020204030204" pitchFamily="34" charset="0"/>
                <a:cs typeface="Calibri" panose="020F0502020204030204" pitchFamily="34" charset="0"/>
              </a:rPr>
              <a:t>nenin 4</a:t>
            </a:r>
            <a:r>
              <a:rPr lang="sq-AL" sz="2400" dirty="0">
                <a:latin typeface="Calibri" panose="020F0502020204030204" pitchFamily="34" charset="0"/>
                <a:cs typeface="Calibri" panose="020F0502020204030204" pitchFamily="34" charset="0"/>
              </a:rPr>
              <a:t>, pika 1.45 të Ligji të PP 04/L-042, të </a:t>
            </a:r>
            <a:r>
              <a:rPr lang="sq-AL" sz="2400" dirty="0" err="1">
                <a:latin typeface="Calibri" panose="020F0502020204030204" pitchFamily="34" charset="0"/>
                <a:cs typeface="Calibri" panose="020F0502020204030204" pitchFamily="34" charset="0"/>
              </a:rPr>
              <a:t>amandamentuar</a:t>
            </a:r>
            <a:r>
              <a:rPr lang="sq-AL" sz="2400" dirty="0">
                <a:latin typeface="Calibri" panose="020F0502020204030204" pitchFamily="34" charset="0"/>
                <a:cs typeface="Calibri" panose="020F0502020204030204" pitchFamily="34" charset="0"/>
              </a:rPr>
              <a:t>, ku përkufizohet  </a:t>
            </a:r>
            <a:r>
              <a:rPr lang="sq-AL" sz="2400" b="1" dirty="0">
                <a:latin typeface="Calibri" panose="020F0502020204030204" pitchFamily="34" charset="0"/>
                <a:cs typeface="Calibri" panose="020F0502020204030204" pitchFamily="34" charset="0"/>
              </a:rPr>
              <a:t>karakteri </a:t>
            </a:r>
            <a:r>
              <a:rPr lang="sq-AL" sz="2400" dirty="0">
                <a:latin typeface="Calibri" panose="020F0502020204030204" pitchFamily="34" charset="0"/>
                <a:cs typeface="Calibri" panose="020F0502020204030204" pitchFamily="34" charset="0"/>
              </a:rPr>
              <a:t>i tyre sipas kategorive: </a:t>
            </a:r>
            <a:endParaRPr lang="sq-AL" altLang="ar-SA" sz="2400" b="1" kern="0" dirty="0">
              <a:latin typeface="Calibri" panose="020F0502020204030204" pitchFamily="34" charset="0"/>
              <a:ea typeface="Verdana" panose="020B0604030504040204" pitchFamily="34" charset="0"/>
              <a:cs typeface="Calibri" panose="020F0502020204030204" pitchFamily="34" charset="0"/>
            </a:endParaRPr>
          </a:p>
        </p:txBody>
      </p:sp>
    </p:spTree>
    <p:extLst>
      <p:ext uri="{BB962C8B-B14F-4D97-AF65-F5344CB8AC3E}">
        <p14:creationId xmlns:p14="http://schemas.microsoft.com/office/powerpoint/2010/main" val="26194269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563562"/>
          </a:xfrm>
        </p:spPr>
        <p:txBody>
          <a:bodyPr/>
          <a:lstStyle/>
          <a:p>
            <a:r>
              <a:rPr lang="sq-AL" sz="3200" b="1" dirty="0" err="1" smtClean="0">
                <a:solidFill>
                  <a:schemeClr val="accent1">
                    <a:lumMod val="50000"/>
                  </a:schemeClr>
                </a:solidFill>
                <a:latin typeface="Calibri" panose="020F0502020204030204" pitchFamily="34" charset="0"/>
                <a:cs typeface="Calibri" panose="020F0502020204030204" pitchFamily="34" charset="0"/>
              </a:rPr>
              <a:t>Kontrat</a:t>
            </a:r>
            <a:r>
              <a:rPr lang="en-US" sz="3200" b="1" dirty="0" smtClean="0">
                <a:solidFill>
                  <a:schemeClr val="accent1">
                    <a:lumMod val="50000"/>
                  </a:schemeClr>
                </a:solidFill>
                <a:latin typeface="Calibri" panose="020F0502020204030204" pitchFamily="34" charset="0"/>
                <a:cs typeface="Calibri" panose="020F0502020204030204" pitchFamily="34" charset="0"/>
              </a:rPr>
              <a:t>at </a:t>
            </a:r>
            <a:r>
              <a:rPr lang="sq-AL" sz="3200" b="1" dirty="0" smtClean="0">
                <a:solidFill>
                  <a:schemeClr val="accent1">
                    <a:lumMod val="50000"/>
                  </a:schemeClr>
                </a:solidFill>
                <a:latin typeface="Calibri" panose="020F0502020204030204" pitchFamily="34" charset="0"/>
                <a:cs typeface="Calibri" panose="020F0502020204030204" pitchFamily="34" charset="0"/>
              </a:rPr>
              <a:t> </a:t>
            </a:r>
            <a:r>
              <a:rPr lang="sq-AL" sz="3200" b="1" dirty="0">
                <a:solidFill>
                  <a:schemeClr val="accent1">
                    <a:lumMod val="50000"/>
                  </a:schemeClr>
                </a:solidFill>
                <a:latin typeface="Calibri" panose="020F0502020204030204" pitchFamily="34" charset="0"/>
                <a:cs typeface="Calibri" panose="020F0502020204030204" pitchFamily="34" charset="0"/>
              </a:rPr>
              <a:t>publike </a:t>
            </a:r>
            <a:endParaRPr lang="sq-AL" sz="3200" dirty="0">
              <a:solidFill>
                <a:schemeClr val="accent1">
                  <a:lumMod val="50000"/>
                </a:schemeClr>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0" y="990600"/>
            <a:ext cx="9144000" cy="5867400"/>
          </a:xfrm>
        </p:spPr>
        <p:txBody>
          <a:bodyPr/>
          <a:lstStyle/>
          <a:p>
            <a:r>
              <a:rPr lang="sq-AL" sz="2400" b="1" dirty="0">
                <a:latin typeface="Calibri" panose="020F0502020204030204" pitchFamily="34" charset="0"/>
                <a:cs typeface="Calibri" panose="020F0502020204030204" pitchFamily="34" charset="0"/>
              </a:rPr>
              <a:t>Kontratë publike - </a:t>
            </a:r>
            <a:r>
              <a:rPr lang="sq-AL" sz="2400" dirty="0">
                <a:latin typeface="Calibri" panose="020F0502020204030204" pitchFamily="34" charset="0"/>
                <a:cs typeface="Calibri" panose="020F0502020204030204" pitchFamily="34" charset="0"/>
              </a:rPr>
              <a:t>term i përgjithshëm që përfshin ndonjërën dhe të gjitha llojet e veçanta të kontratave vijuese të lidhura nga një autoritet kontraktues: (i) një kontratë shërbimi, (</a:t>
            </a:r>
            <a:r>
              <a:rPr lang="sq-AL" sz="2400" dirty="0" err="1">
                <a:latin typeface="Calibri" panose="020F0502020204030204" pitchFamily="34" charset="0"/>
                <a:cs typeface="Calibri" panose="020F0502020204030204" pitchFamily="34" charset="0"/>
              </a:rPr>
              <a:t>ii</a:t>
            </a:r>
            <a:r>
              <a:rPr lang="sq-AL" sz="2400" dirty="0">
                <a:latin typeface="Calibri" panose="020F0502020204030204" pitchFamily="34" charset="0"/>
                <a:cs typeface="Calibri" panose="020F0502020204030204" pitchFamily="34" charset="0"/>
              </a:rPr>
              <a:t>) një kontratë e furnizimi, (</a:t>
            </a:r>
            <a:r>
              <a:rPr lang="sq-AL" sz="2400" dirty="0" err="1">
                <a:latin typeface="Calibri" panose="020F0502020204030204" pitchFamily="34" charset="0"/>
                <a:cs typeface="Calibri" panose="020F0502020204030204" pitchFamily="34" charset="0"/>
              </a:rPr>
              <a:t>iii</a:t>
            </a:r>
            <a:r>
              <a:rPr lang="sq-AL" sz="2400" dirty="0">
                <a:latin typeface="Calibri" panose="020F0502020204030204" pitchFamily="34" charset="0"/>
                <a:cs typeface="Calibri" panose="020F0502020204030204" pitchFamily="34" charset="0"/>
              </a:rPr>
              <a:t>) një kontratë pune duke përfshire </a:t>
            </a:r>
            <a:r>
              <a:rPr lang="en-US" sz="2400" dirty="0" err="1" smtClean="0">
                <a:latin typeface="Calibri" panose="020F0502020204030204" pitchFamily="34" charset="0"/>
                <a:cs typeface="Calibri" panose="020F0502020204030204" pitchFamily="34" charset="0"/>
              </a:rPr>
              <a:t>edhe</a:t>
            </a:r>
            <a:r>
              <a:rPr lang="en-US" sz="2400" dirty="0" smtClean="0">
                <a:latin typeface="Calibri" panose="020F0502020204030204" pitchFamily="34" charset="0"/>
                <a:cs typeface="Calibri" panose="020F0502020204030204" pitchFamily="34" charset="0"/>
              </a:rPr>
              <a:t> </a:t>
            </a:r>
            <a:r>
              <a:rPr lang="sq-AL" sz="2400" dirty="0" smtClean="0">
                <a:latin typeface="Calibri" panose="020F0502020204030204" pitchFamily="34" charset="0"/>
                <a:cs typeface="Calibri" panose="020F0502020204030204" pitchFamily="34" charset="0"/>
              </a:rPr>
              <a:t>/ose </a:t>
            </a:r>
            <a:r>
              <a:rPr lang="sq-AL" sz="2400" dirty="0">
                <a:latin typeface="Calibri" panose="020F0502020204030204" pitchFamily="34" charset="0"/>
                <a:cs typeface="Calibri" panose="020F0502020204030204" pitchFamily="34" charset="0"/>
              </a:rPr>
              <a:t>(</a:t>
            </a:r>
            <a:r>
              <a:rPr lang="sq-AL" sz="2400" dirty="0" err="1">
                <a:latin typeface="Calibri" panose="020F0502020204030204" pitchFamily="34" charset="0"/>
                <a:cs typeface="Calibri" panose="020F0502020204030204" pitchFamily="34" charset="0"/>
              </a:rPr>
              <a:t>iv</a:t>
            </a:r>
            <a:r>
              <a:rPr lang="sq-AL" sz="2400" dirty="0">
                <a:latin typeface="Calibri" panose="020F0502020204030204" pitchFamily="34" charset="0"/>
                <a:cs typeface="Calibri" panose="020F0502020204030204" pitchFamily="34" charset="0"/>
              </a:rPr>
              <a:t>) kontratën publike kornizë.</a:t>
            </a:r>
            <a:r>
              <a:rPr lang="sq-AL" sz="2400" b="1" dirty="0">
                <a:latin typeface="Calibri" panose="020F0502020204030204" pitchFamily="34" charset="0"/>
                <a:cs typeface="Calibri" panose="020F0502020204030204" pitchFamily="34" charset="0"/>
              </a:rPr>
              <a:t> </a:t>
            </a:r>
            <a:endParaRPr lang="en-US" sz="2400" b="1" dirty="0" smtClean="0">
              <a:latin typeface="Calibri" panose="020F0502020204030204" pitchFamily="34" charset="0"/>
              <a:cs typeface="Calibri" panose="020F0502020204030204" pitchFamily="34" charset="0"/>
            </a:endParaRPr>
          </a:p>
          <a:p>
            <a:r>
              <a:rPr lang="sq-AL" sz="2400" dirty="0">
                <a:latin typeface="Calibri" panose="020F0502020204030204" pitchFamily="34" charset="0"/>
                <a:cs typeface="Calibri" panose="020F0502020204030204" pitchFamily="34" charset="0"/>
              </a:rPr>
              <a:t>Kur palët besojnë se kanë </a:t>
            </a:r>
            <a:r>
              <a:rPr lang="sq-AL" sz="2400" b="1" dirty="0">
                <a:latin typeface="Calibri" panose="020F0502020204030204" pitchFamily="34" charset="0"/>
                <a:cs typeface="Calibri" panose="020F0502020204030204" pitchFamily="34" charset="0"/>
              </a:rPr>
              <a:t>arritur në një marrëveshje</a:t>
            </a:r>
            <a:r>
              <a:rPr lang="sq-AL" sz="2400" dirty="0">
                <a:latin typeface="Calibri" panose="020F0502020204030204" pitchFamily="34" charset="0"/>
                <a:cs typeface="Calibri" panose="020F0502020204030204" pitchFamily="34" charset="0"/>
              </a:rPr>
              <a:t>, zakonisht marrëveshja regjistrohet me shkrim.</a:t>
            </a:r>
            <a:endParaRPr lang="en-US" sz="2400" b="1" dirty="0" smtClean="0">
              <a:latin typeface="Calibri" panose="020F0502020204030204" pitchFamily="34" charset="0"/>
              <a:cs typeface="Calibri" panose="020F0502020204030204" pitchFamily="34" charset="0"/>
            </a:endParaRPr>
          </a:p>
          <a:p>
            <a:r>
              <a:rPr lang="sq-AL" sz="2400" dirty="0" smtClean="0">
                <a:latin typeface="Calibri" panose="020F0502020204030204" pitchFamily="34" charset="0"/>
                <a:cs typeface="Calibri" panose="020F0502020204030204" pitchFamily="34" charset="0"/>
              </a:rPr>
              <a:t>Megjithatë</a:t>
            </a:r>
            <a:r>
              <a:rPr lang="sq-AL" sz="2400" dirty="0">
                <a:latin typeface="Calibri" panose="020F0502020204030204" pitchFamily="34" charset="0"/>
                <a:cs typeface="Calibri" panose="020F0502020204030204" pitchFamily="34" charset="0"/>
              </a:rPr>
              <a:t>, në këtë mes duhet saktësuar se në </a:t>
            </a:r>
            <a:r>
              <a:rPr lang="sq-AL" sz="2400" b="1" dirty="0">
                <a:latin typeface="Calibri" panose="020F0502020204030204" pitchFamily="34" charset="0"/>
                <a:cs typeface="Calibri" panose="020F0502020204030204" pitchFamily="34" charset="0"/>
              </a:rPr>
              <a:t>prokurim publik njihen vetëm kontratat me shkrim. </a:t>
            </a:r>
            <a:endParaRPr lang="en-US" sz="2400" b="1" dirty="0" smtClean="0">
              <a:latin typeface="Calibri" panose="020F0502020204030204" pitchFamily="34" charset="0"/>
              <a:cs typeface="Calibri" panose="020F0502020204030204" pitchFamily="34" charset="0"/>
            </a:endParaRPr>
          </a:p>
          <a:p>
            <a:r>
              <a:rPr lang="sq-AL" sz="2400" dirty="0" smtClean="0">
                <a:latin typeface="Calibri" panose="020F0502020204030204" pitchFamily="34" charset="0"/>
                <a:cs typeface="Calibri" panose="020F0502020204030204" pitchFamily="34" charset="0"/>
              </a:rPr>
              <a:t>Në </a:t>
            </a:r>
            <a:r>
              <a:rPr lang="sq-AL" sz="2400" dirty="0">
                <a:latin typeface="Calibri" panose="020F0502020204030204" pitchFamily="34" charset="0"/>
                <a:cs typeface="Calibri" panose="020F0502020204030204" pitchFamily="34" charset="0"/>
              </a:rPr>
              <a:t>shumë shtete, një kontratë mund të bëhet në </a:t>
            </a:r>
            <a:r>
              <a:rPr lang="sq-AL" sz="2400" b="1" dirty="0">
                <a:latin typeface="Calibri" panose="020F0502020204030204" pitchFamily="34" charset="0"/>
                <a:cs typeface="Calibri" panose="020F0502020204030204" pitchFamily="34" charset="0"/>
              </a:rPr>
              <a:t>mënyrë verbale </a:t>
            </a:r>
            <a:r>
              <a:rPr lang="sq-AL" sz="2400" dirty="0">
                <a:latin typeface="Calibri" panose="020F0502020204030204" pitchFamily="34" charset="0"/>
                <a:cs typeface="Calibri" panose="020F0502020204030204" pitchFamily="34" charset="0"/>
              </a:rPr>
              <a:t>pa u regjistruar kurrë me shkrim dhe asnjëherë të mos ketë mosmarrëveshje mbi kushtet e marrëveshjes. </a:t>
            </a:r>
            <a:r>
              <a:rPr lang="sq-AL" sz="2400" b="1" dirty="0">
                <a:latin typeface="Calibri" panose="020F0502020204030204" pitchFamily="34" charset="0"/>
                <a:cs typeface="Calibri" panose="020F0502020204030204" pitchFamily="34" charset="0"/>
              </a:rPr>
              <a:t>Sidoqoftë, për të shmangur mosmarrëveshjet dhe në interes të detyrimit të zbatimit, preferohet që palët të shkruajnë saktësisht kushtet e të gjithë marrëveshjes</a:t>
            </a:r>
            <a:r>
              <a:rPr lang="sq-AL" sz="2400" dirty="0">
                <a:latin typeface="Calibri" panose="020F0502020204030204" pitchFamily="34" charset="0"/>
                <a:cs typeface="Calibri" panose="020F0502020204030204" pitchFamily="34" charset="0"/>
              </a:rPr>
              <a:t>.</a:t>
            </a:r>
          </a:p>
          <a:p>
            <a:endParaRPr lang="sq-AL" sz="2400" dirty="0">
              <a:latin typeface="Calibri" panose="020F0502020204030204" pitchFamily="34" charset="0"/>
              <a:cs typeface="Calibri" panose="020F0502020204030204" pitchFamily="34" charset="0"/>
            </a:endParaRPr>
          </a:p>
          <a:p>
            <a:endParaRPr lang="sq-AL"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576712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715962"/>
          </a:xfrm>
        </p:spPr>
        <p:txBody>
          <a:bodyPr/>
          <a:lstStyle/>
          <a:p>
            <a:r>
              <a:rPr lang="en-US" altLang="ar-SA" sz="3200" b="1" dirty="0">
                <a:solidFill>
                  <a:schemeClr val="bg2">
                    <a:lumMod val="60000"/>
                    <a:lumOff val="40000"/>
                  </a:schemeClr>
                </a:solidFill>
                <a:latin typeface="Calibri" panose="020F0502020204030204" pitchFamily="34" charset="0"/>
                <a:cs typeface="Calibri" panose="020F0502020204030204" pitchFamily="34" charset="0"/>
              </a:rPr>
              <a:t>K</a:t>
            </a:r>
            <a:r>
              <a:rPr lang="sq-AL" altLang="ar-SA" sz="3200" b="1" dirty="0" err="1">
                <a:solidFill>
                  <a:schemeClr val="bg2">
                    <a:lumMod val="60000"/>
                    <a:lumOff val="40000"/>
                  </a:schemeClr>
                </a:solidFill>
                <a:latin typeface="Calibri" panose="020F0502020204030204" pitchFamily="34" charset="0"/>
                <a:cs typeface="Calibri" panose="020F0502020204030204" pitchFamily="34" charset="0"/>
              </a:rPr>
              <a:t>ontratat</a:t>
            </a:r>
            <a:r>
              <a:rPr lang="sq-AL" altLang="ar-SA" sz="3200" b="1" dirty="0">
                <a:solidFill>
                  <a:schemeClr val="bg2">
                    <a:lumMod val="60000"/>
                    <a:lumOff val="40000"/>
                  </a:schemeClr>
                </a:solidFill>
                <a:latin typeface="Calibri" panose="020F0502020204030204" pitchFamily="34" charset="0"/>
                <a:cs typeface="Calibri" panose="020F0502020204030204" pitchFamily="34" charset="0"/>
              </a:rPr>
              <a:t> me shkrim</a:t>
            </a:r>
            <a:endParaRPr lang="sq-AL" sz="3200"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0" y="1435055"/>
            <a:ext cx="8933688" cy="4800600"/>
          </a:xfrm>
        </p:spPr>
        <p:txBody>
          <a:bodyPr/>
          <a:lstStyle/>
          <a:p>
            <a:r>
              <a:rPr lang="sq-AL" sz="2400" dirty="0">
                <a:latin typeface="Calibri" panose="020F0502020204030204" pitchFamily="34" charset="0"/>
                <a:cs typeface="Calibri" panose="020F0502020204030204" pitchFamily="34" charset="0"/>
              </a:rPr>
              <a:t>Kontratat për furnizimin me mallra, punë ose shërbime me </a:t>
            </a:r>
            <a:r>
              <a:rPr lang="sq-AL" sz="2400" b="1" dirty="0">
                <a:latin typeface="Calibri" panose="020F0502020204030204" pitchFamily="34" charset="0"/>
                <a:cs typeface="Calibri" panose="020F0502020204030204" pitchFamily="34" charset="0"/>
              </a:rPr>
              <a:t>vlerë të konsiderueshme </a:t>
            </a:r>
            <a:r>
              <a:rPr lang="sq-AL" sz="2400" dirty="0">
                <a:latin typeface="Calibri" panose="020F0502020204030204" pitchFamily="34" charset="0"/>
                <a:cs typeface="Calibri" panose="020F0502020204030204" pitchFamily="34" charset="0"/>
              </a:rPr>
              <a:t>përmbajnë </a:t>
            </a:r>
            <a:r>
              <a:rPr lang="sq-AL" sz="2400" b="1" dirty="0">
                <a:latin typeface="Calibri" panose="020F0502020204030204" pitchFamily="34" charset="0"/>
                <a:cs typeface="Calibri" panose="020F0502020204030204" pitchFamily="34" charset="0"/>
              </a:rPr>
              <a:t>kushte të detajuara </a:t>
            </a:r>
            <a:r>
              <a:rPr lang="sq-AL" sz="2400" dirty="0">
                <a:latin typeface="Calibri" panose="020F0502020204030204" pitchFamily="34" charset="0"/>
                <a:cs typeface="Calibri" panose="020F0502020204030204" pitchFamily="34" charset="0"/>
              </a:rPr>
              <a:t>të </a:t>
            </a:r>
            <a:r>
              <a:rPr lang="sq-AL" sz="2400" b="1" dirty="0">
                <a:latin typeface="Calibri" panose="020F0502020204030204" pitchFamily="34" charset="0"/>
                <a:cs typeface="Calibri" panose="020F0502020204030204" pitchFamily="34" charset="0"/>
              </a:rPr>
              <a:t>përcaktuara në shumë klauzola</a:t>
            </a:r>
            <a:r>
              <a:rPr lang="sq-AL" sz="2400" dirty="0">
                <a:latin typeface="Calibri" panose="020F0502020204030204" pitchFamily="34" charset="0"/>
                <a:cs typeface="Calibri" panose="020F0502020204030204" pitchFamily="34" charset="0"/>
              </a:rPr>
              <a:t>, me qëllim për të ruajtur interesat e çdo pale duke shprehur qartë përgjegjësinë për </a:t>
            </a:r>
            <a:r>
              <a:rPr lang="sq-AL" sz="2400" dirty="0" err="1">
                <a:latin typeface="Calibri" panose="020F0502020204030204" pitchFamily="34" charset="0"/>
                <a:cs typeface="Calibri" panose="020F0502020204030204" pitchFamily="34" charset="0"/>
              </a:rPr>
              <a:t>risqet</a:t>
            </a:r>
            <a:r>
              <a:rPr lang="sq-AL" sz="2400" dirty="0">
                <a:latin typeface="Calibri" panose="020F0502020204030204" pitchFamily="34" charset="0"/>
                <a:cs typeface="Calibri" panose="020F0502020204030204" pitchFamily="34" charset="0"/>
              </a:rPr>
              <a:t> me të cilat mund të përballen palët sipas kontratës</a:t>
            </a:r>
            <a:r>
              <a:rPr lang="sq-AL" sz="2400" dirty="0" smtClean="0">
                <a:latin typeface="Calibri" panose="020F0502020204030204" pitchFamily="34" charset="0"/>
                <a:cs typeface="Calibri" panose="020F0502020204030204" pitchFamily="34" charset="0"/>
              </a:rPr>
              <a:t>.</a:t>
            </a:r>
            <a:endParaRPr lang="en-US" sz="2400" dirty="0" smtClean="0">
              <a:latin typeface="Calibri" panose="020F0502020204030204" pitchFamily="34" charset="0"/>
              <a:cs typeface="Calibri" panose="020F0502020204030204" pitchFamily="34" charset="0"/>
            </a:endParaRPr>
          </a:p>
          <a:p>
            <a:r>
              <a:rPr lang="sq-AL" sz="2400" dirty="0" smtClean="0">
                <a:latin typeface="Calibri" panose="020F0502020204030204" pitchFamily="34" charset="0"/>
                <a:cs typeface="Calibri" panose="020F0502020204030204" pitchFamily="34" charset="0"/>
              </a:rPr>
              <a:t> </a:t>
            </a:r>
            <a:r>
              <a:rPr lang="sq-AL" sz="2400" dirty="0">
                <a:latin typeface="Calibri" panose="020F0502020204030204" pitchFamily="34" charset="0"/>
                <a:cs typeface="Calibri" panose="020F0502020204030204" pitchFamily="34" charset="0"/>
              </a:rPr>
              <a:t>Për </a:t>
            </a:r>
            <a:r>
              <a:rPr lang="sq-AL" sz="2400" b="1" dirty="0">
                <a:latin typeface="Calibri" panose="020F0502020204030204" pitchFamily="34" charset="0"/>
                <a:cs typeface="Calibri" panose="020F0502020204030204" pitchFamily="34" charset="0"/>
              </a:rPr>
              <a:t>transaksione me vlerë më të vogël</a:t>
            </a:r>
            <a:r>
              <a:rPr lang="sq-AL" sz="2400" dirty="0">
                <a:latin typeface="Calibri" panose="020F0502020204030204" pitchFamily="34" charset="0"/>
                <a:cs typeface="Calibri" panose="020F0502020204030204" pitchFamily="34" charset="0"/>
              </a:rPr>
              <a:t>, kontrata mund të jetë më e shkurtër dhe më pak e detajuar, sepse ndikimi financiar do të jetë </a:t>
            </a:r>
            <a:r>
              <a:rPr lang="sq-AL" sz="2400" b="1" dirty="0">
                <a:latin typeface="Calibri" panose="020F0502020204030204" pitchFamily="34" charset="0"/>
                <a:cs typeface="Calibri" panose="020F0502020204030204" pitchFamily="34" charset="0"/>
              </a:rPr>
              <a:t>më i vogël </a:t>
            </a:r>
            <a:r>
              <a:rPr lang="sq-AL" sz="2400" dirty="0">
                <a:latin typeface="Calibri" panose="020F0502020204030204" pitchFamily="34" charset="0"/>
                <a:cs typeface="Calibri" panose="020F0502020204030204" pitchFamily="34" charset="0"/>
              </a:rPr>
              <a:t>nëse ndodh ndonjë ngjarje me risk. </a:t>
            </a:r>
          </a:p>
          <a:p>
            <a:endParaRPr lang="sq-AL"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11769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sq-AL" sz="2800" b="1" dirty="0" smtClean="0">
                <a:solidFill>
                  <a:srgbClr val="002060"/>
                </a:solidFill>
                <a:latin typeface="Cambria" panose="02040503050406030204" pitchFamily="18" charset="0"/>
                <a:ea typeface="Cambria" panose="02040503050406030204" pitchFamily="18" charset="0"/>
              </a:rPr>
              <a:t>Menaxhimi i kontratës  për mes platformës – e prokurimit </a:t>
            </a:r>
            <a:endParaRPr lang="sq-AL"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14400"/>
            <a:ext cx="8686800" cy="5943600"/>
          </a:xfrm>
        </p:spPr>
        <p:txBody>
          <a:bodyPr/>
          <a:lstStyle/>
          <a:p>
            <a:r>
              <a:rPr lang="sq-AL" sz="2000" dirty="0">
                <a:latin typeface="Cambria" panose="02040503050406030204" pitchFamily="18" charset="0"/>
                <a:ea typeface="Cambria" panose="02040503050406030204" pitchFamily="18" charset="0"/>
              </a:rPr>
              <a:t>Me publikimin e njoftimit për nënshkrim të kontratës, menaxheri i kontratës dhe </a:t>
            </a:r>
            <a:r>
              <a:rPr lang="sq-AL" sz="2000" dirty="0" smtClean="0">
                <a:latin typeface="Cambria" panose="02040503050406030204" pitchFamily="18" charset="0"/>
                <a:ea typeface="Cambria" panose="02040503050406030204" pitchFamily="18" charset="0"/>
              </a:rPr>
              <a:t>mbikëqyrësi </a:t>
            </a:r>
            <a:r>
              <a:rPr lang="sq-AL" sz="2000" dirty="0">
                <a:latin typeface="Cambria" panose="02040503050406030204" pitchFamily="18" charset="0"/>
                <a:ea typeface="Cambria" panose="02040503050406030204" pitchFamily="18" charset="0"/>
              </a:rPr>
              <a:t>i drejt </a:t>
            </a:r>
            <a:r>
              <a:rPr lang="sq-AL" sz="2000" dirty="0" smtClean="0">
                <a:latin typeface="Cambria" panose="02040503050406030204" pitchFamily="18" charset="0"/>
                <a:ea typeface="Cambria" panose="02040503050406030204" pitchFamily="18" charset="0"/>
              </a:rPr>
              <a:t>për drejtë </a:t>
            </a:r>
            <a:r>
              <a:rPr lang="sq-AL" sz="2000" dirty="0">
                <a:latin typeface="Cambria" panose="02040503050406030204" pitchFamily="18" charset="0"/>
                <a:ea typeface="Cambria" panose="02040503050406030204" pitchFamily="18" charset="0"/>
              </a:rPr>
              <a:t>i </a:t>
            </a:r>
            <a:r>
              <a:rPr lang="sq-AL" sz="2000" dirty="0" smtClean="0">
                <a:latin typeface="Cambria" panose="02040503050406030204" pitchFamily="18" charset="0"/>
                <a:ea typeface="Cambria" panose="02040503050406030204" pitchFamily="18" charset="0"/>
              </a:rPr>
              <a:t>menaxherit të </a:t>
            </a:r>
            <a:r>
              <a:rPr lang="sq-AL" sz="2000" dirty="0">
                <a:latin typeface="Cambria" panose="02040503050406030204" pitchFamily="18" charset="0"/>
                <a:ea typeface="Cambria" panose="02040503050406030204" pitchFamily="18" charset="0"/>
              </a:rPr>
              <a:t>kontratës do të njoftohen automatikisht nga sistemi i prokurimit elektronik për </a:t>
            </a:r>
            <a:r>
              <a:rPr lang="sq-AL" sz="2000" dirty="0" smtClean="0">
                <a:latin typeface="Cambria" panose="02040503050406030204" pitchFamily="18" charset="0"/>
                <a:ea typeface="Cambria" panose="02040503050406030204" pitchFamily="18" charset="0"/>
              </a:rPr>
              <a:t>emërimet përkatëse </a:t>
            </a:r>
            <a:r>
              <a:rPr lang="sq-AL" sz="2000" dirty="0">
                <a:latin typeface="Cambria" panose="02040503050406030204" pitchFamily="18" charset="0"/>
                <a:ea typeface="Cambria" panose="02040503050406030204" pitchFamily="18" charset="0"/>
              </a:rPr>
              <a:t>dhe për </a:t>
            </a:r>
            <a:r>
              <a:rPr lang="sq-AL" sz="2000" dirty="0" smtClean="0">
                <a:latin typeface="Cambria" panose="02040503050406030204" pitchFamily="18" charset="0"/>
                <a:ea typeface="Cambria" panose="02040503050406030204" pitchFamily="18" charset="0"/>
              </a:rPr>
              <a:t>kontratën </a:t>
            </a:r>
            <a:r>
              <a:rPr lang="sq-AL" sz="2000" dirty="0">
                <a:latin typeface="Cambria" panose="02040503050406030204" pitchFamily="18" charset="0"/>
                <a:ea typeface="Cambria" panose="02040503050406030204" pitchFamily="18" charset="0"/>
              </a:rPr>
              <a:t>e nënshkruar</a:t>
            </a:r>
            <a:r>
              <a:rPr lang="sq-AL" sz="2000" dirty="0" smtClean="0">
                <a:latin typeface="Cambria" panose="02040503050406030204" pitchFamily="18" charset="0"/>
                <a:ea typeface="Cambria" panose="02040503050406030204" pitchFamily="18" charset="0"/>
              </a:rPr>
              <a:t>.</a:t>
            </a:r>
          </a:p>
          <a:p>
            <a:r>
              <a:rPr lang="sq-AL" sz="2000" dirty="0" smtClean="0">
                <a:latin typeface="Cambria" panose="02040503050406030204" pitchFamily="18" charset="0"/>
                <a:ea typeface="Cambria" panose="02040503050406030204" pitchFamily="18" charset="0"/>
              </a:rPr>
              <a:t>Me </a:t>
            </a:r>
            <a:r>
              <a:rPr lang="sq-AL" sz="2000" dirty="0">
                <a:latin typeface="Cambria" panose="02040503050406030204" pitchFamily="18" charset="0"/>
                <a:ea typeface="Cambria" panose="02040503050406030204" pitchFamily="18" charset="0"/>
              </a:rPr>
              <a:t>publikimin e njoftimit për nënshkrim të kontratës, kontrata e nënshkruar do të </a:t>
            </a:r>
            <a:r>
              <a:rPr lang="sq-AL" sz="2000" dirty="0" smtClean="0">
                <a:latin typeface="Cambria" panose="02040503050406030204" pitchFamily="18" charset="0"/>
                <a:ea typeface="Cambria" panose="02040503050406030204" pitchFamily="18" charset="0"/>
              </a:rPr>
              <a:t>jetë në </a:t>
            </a:r>
            <a:r>
              <a:rPr lang="sq-AL" sz="2000" dirty="0">
                <a:latin typeface="Cambria" panose="02040503050406030204" pitchFamily="18" charset="0"/>
                <a:ea typeface="Cambria" panose="02040503050406030204" pitchFamily="18" charset="0"/>
              </a:rPr>
              <a:t>dispozicion për shkarkim nga</a:t>
            </a:r>
            <a:r>
              <a:rPr lang="sq-AL" sz="2000" dirty="0" smtClean="0">
                <a:latin typeface="Cambria" panose="02040503050406030204" pitchFamily="18" charset="0"/>
                <a:ea typeface="Cambria" panose="02040503050406030204" pitchFamily="18" charset="0"/>
              </a:rPr>
              <a:t>:</a:t>
            </a:r>
          </a:p>
          <a:p>
            <a:pPr marL="400050" lvl="1" indent="0">
              <a:buNone/>
            </a:pP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1. Njësia e kërkesës</a:t>
            </a:r>
            <a:r>
              <a:rPr lang="sq-AL" sz="2000" dirty="0" smtClean="0">
                <a:latin typeface="Cambria" panose="02040503050406030204" pitchFamily="18" charset="0"/>
                <a:ea typeface="Cambria" panose="02040503050406030204" pitchFamily="18" charset="0"/>
              </a:rPr>
              <a:t>;</a:t>
            </a:r>
          </a:p>
          <a:p>
            <a:pPr marL="400050" lvl="1" indent="0">
              <a:buNone/>
            </a:pP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2. Departamenti i Financave; </a:t>
            </a:r>
            <a:r>
              <a:rPr lang="sq-AL" sz="2000" dirty="0" smtClean="0">
                <a:latin typeface="Cambria" panose="02040503050406030204" pitchFamily="18" charset="0"/>
                <a:ea typeface="Cambria" panose="02040503050406030204" pitchFamily="18" charset="0"/>
              </a:rPr>
              <a:t>dhe</a:t>
            </a:r>
          </a:p>
          <a:p>
            <a:pPr marL="400050" lvl="1" indent="0">
              <a:buNone/>
            </a:pPr>
            <a:r>
              <a:rPr lang="sq-AL" sz="2000" dirty="0" smtClean="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3. Menaxheri Projektit përgjegjës për menaxhimin e kontratës specifike. </a:t>
            </a:r>
            <a:endParaRPr lang="sq-AL" sz="2000" dirty="0" smtClean="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Pasi të jetë publikuar kontrata dhe </a:t>
            </a:r>
            <a:r>
              <a:rPr lang="sq-AL" sz="2000" dirty="0" smtClean="0">
                <a:latin typeface="Cambria" panose="02040503050406030204" pitchFamily="18" charset="0"/>
                <a:ea typeface="Cambria" panose="02040503050406030204" pitchFamily="18" charset="0"/>
              </a:rPr>
              <a:t>emëruar </a:t>
            </a:r>
            <a:r>
              <a:rPr lang="sq-AL" sz="2000" dirty="0">
                <a:latin typeface="Cambria" panose="02040503050406030204" pitchFamily="18" charset="0"/>
                <a:ea typeface="Cambria" panose="02040503050406030204" pitchFamily="18" charset="0"/>
              </a:rPr>
              <a:t>menaxheri i kontratës, menaxhimi i kontratës, përveç kompetencës për të ndryshuar apo ndërprerë, do të kalojë nga Departamenti i Prokurimit të Menaxheri i Kontratës. </a:t>
            </a:r>
            <a:endParaRPr lang="sq-AL" sz="2000" dirty="0" smtClean="0">
              <a:latin typeface="Cambria" panose="02040503050406030204" pitchFamily="18" charset="0"/>
              <a:ea typeface="Cambria" panose="02040503050406030204" pitchFamily="18" charset="0"/>
            </a:endParaRPr>
          </a:p>
          <a:p>
            <a:r>
              <a:rPr lang="sq-AL" sz="2000" dirty="0" smtClean="0">
                <a:solidFill>
                  <a:srgbClr val="FF0000"/>
                </a:solidFill>
                <a:latin typeface="Cambria" panose="02040503050406030204" pitchFamily="18" charset="0"/>
                <a:ea typeface="Cambria" panose="02040503050406030204" pitchFamily="18" charset="0"/>
              </a:rPr>
              <a:t>Në </a:t>
            </a:r>
            <a:r>
              <a:rPr lang="sq-AL" sz="2000" dirty="0">
                <a:solidFill>
                  <a:srgbClr val="FF0000"/>
                </a:solidFill>
                <a:latin typeface="Cambria" panose="02040503050406030204" pitchFamily="18" charset="0"/>
                <a:ea typeface="Cambria" panose="02040503050406030204" pitchFamily="18" charset="0"/>
              </a:rPr>
              <a:t>rast të ndryshimit ose ndërprerjes së kontratës, procesi i ngarkimit të dokumenteve mbi vendimin e </a:t>
            </a:r>
            <a:r>
              <a:rPr lang="sq-AL" sz="2000" dirty="0" err="1">
                <a:solidFill>
                  <a:srgbClr val="FF0000"/>
                </a:solidFill>
                <a:latin typeface="Cambria" panose="02040503050406030204" pitchFamily="18" charset="0"/>
                <a:ea typeface="Cambria" panose="02040503050406030204" pitchFamily="18" charset="0"/>
              </a:rPr>
              <a:t>plotëfuqishëm</a:t>
            </a:r>
            <a:r>
              <a:rPr lang="sq-AL" sz="2000" dirty="0">
                <a:solidFill>
                  <a:srgbClr val="FF0000"/>
                </a:solidFill>
                <a:latin typeface="Cambria" panose="02040503050406030204" pitchFamily="18" charset="0"/>
                <a:ea typeface="Cambria" panose="02040503050406030204" pitchFamily="18" charset="0"/>
              </a:rPr>
              <a:t> për ndryshim ose ndërprerje ( me të cilat njoftohet kontraktuesi) në sistem të prokurimit elektronik do të bëhet nga menaxheri i kontratës</a:t>
            </a:r>
            <a:r>
              <a:rPr lang="sq-AL" sz="2000" dirty="0" smtClean="0">
                <a:solidFill>
                  <a:srgbClr val="FF0000"/>
                </a:solidFill>
                <a:latin typeface="Cambria" panose="02040503050406030204" pitchFamily="18" charset="0"/>
                <a:ea typeface="Cambria" panose="02040503050406030204" pitchFamily="18" charset="0"/>
              </a:rPr>
              <a:t>.</a:t>
            </a:r>
          </a:p>
          <a:p>
            <a:endParaRPr lang="sq-AL" sz="2000" dirty="0" smtClean="0">
              <a:latin typeface="Cambria" panose="02040503050406030204" pitchFamily="18" charset="0"/>
              <a:ea typeface="Cambria" panose="02040503050406030204" pitchFamily="18" charset="0"/>
            </a:endParaRPr>
          </a:p>
          <a:p>
            <a:endParaRPr lang="sq-AL" sz="20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981200" y="6553200"/>
            <a:ext cx="4038600" cy="381000"/>
          </a:xfrm>
        </p:spPr>
        <p:txBody>
          <a:bodyPr/>
          <a:lstStyle/>
          <a:p>
            <a:r>
              <a:rPr lang="en-US" dirty="0" err="1" smtClean="0">
                <a:solidFill>
                  <a:srgbClr val="000000"/>
                </a:solidFill>
              </a:rPr>
              <a:t>Departamenti</a:t>
            </a:r>
            <a:r>
              <a:rPr lang="en-US" dirty="0" smtClean="0">
                <a:solidFill>
                  <a:srgbClr val="000000"/>
                </a:solidFill>
              </a:rPr>
              <a:t> per Trajnime / KRPP</a:t>
            </a:r>
            <a:endParaRPr lang="en-US" dirty="0">
              <a:solidFill>
                <a:srgbClr val="000000"/>
              </a:solidFill>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solidFill>
                  <a:srgbClr val="000000"/>
                </a:solidFill>
              </a:rPr>
              <a:pPr/>
              <a:t>6</a:t>
            </a:fld>
            <a:endParaRPr lang="en-US">
              <a:solidFill>
                <a:srgbClr val="000000"/>
              </a:solidFill>
            </a:endParaRPr>
          </a:p>
        </p:txBody>
      </p:sp>
    </p:spTree>
    <p:extLst>
      <p:ext uri="{BB962C8B-B14F-4D97-AF65-F5344CB8AC3E}">
        <p14:creationId xmlns:p14="http://schemas.microsoft.com/office/powerpoint/2010/main" val="104577177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792162"/>
          </a:xfrm>
        </p:spPr>
        <p:txBody>
          <a:bodyPr/>
          <a:lstStyle/>
          <a:p>
            <a:r>
              <a:rPr lang="sq-AL" altLang="ar-SA" sz="3200" b="1" dirty="0">
                <a:solidFill>
                  <a:schemeClr val="bg2">
                    <a:lumMod val="60000"/>
                    <a:lumOff val="40000"/>
                  </a:schemeClr>
                </a:solidFill>
                <a:latin typeface="Calibri" panose="020F0502020204030204" pitchFamily="34" charset="0"/>
                <a:cs typeface="Calibri" panose="020F0502020204030204" pitchFamily="34" charset="0"/>
              </a:rPr>
              <a:t>Pse na nevojiten kontratat me shkrim?</a:t>
            </a:r>
            <a:r>
              <a:rPr lang="en-US" altLang="ar-SA" sz="3200" b="1" dirty="0">
                <a:solidFill>
                  <a:schemeClr val="bg2">
                    <a:lumMod val="60000"/>
                    <a:lumOff val="40000"/>
                  </a:schemeClr>
                </a:solidFill>
                <a:latin typeface="Calibri" panose="020F0502020204030204" pitchFamily="34" charset="0"/>
                <a:cs typeface="Calibri" panose="020F0502020204030204" pitchFamily="34" charset="0"/>
              </a:rPr>
              <a:t> (</a:t>
            </a:r>
            <a:r>
              <a:rPr lang="en-US" altLang="ar-SA" sz="3200" b="1" dirty="0" err="1">
                <a:solidFill>
                  <a:schemeClr val="bg2">
                    <a:lumMod val="60000"/>
                    <a:lumOff val="40000"/>
                  </a:schemeClr>
                </a:solidFill>
                <a:latin typeface="Calibri" panose="020F0502020204030204" pitchFamily="34" charset="0"/>
                <a:cs typeface="Calibri" panose="020F0502020204030204" pitchFamily="34" charset="0"/>
              </a:rPr>
              <a:t>vazhdim</a:t>
            </a:r>
            <a:r>
              <a:rPr lang="en-US" altLang="ar-SA" sz="3200" b="1" dirty="0">
                <a:solidFill>
                  <a:schemeClr val="bg2">
                    <a:lumMod val="60000"/>
                    <a:lumOff val="40000"/>
                  </a:schemeClr>
                </a:solidFill>
                <a:latin typeface="Calibri" panose="020F0502020204030204" pitchFamily="34" charset="0"/>
                <a:cs typeface="Calibri" panose="020F0502020204030204" pitchFamily="34" charset="0"/>
              </a:rPr>
              <a:t>)</a:t>
            </a:r>
            <a:r>
              <a:rPr lang="sq-AL" altLang="ar-SA" sz="3200" b="1" dirty="0">
                <a:solidFill>
                  <a:schemeClr val="bg2">
                    <a:lumMod val="60000"/>
                    <a:lumOff val="40000"/>
                  </a:schemeClr>
                </a:solidFill>
                <a:latin typeface="Calibri" panose="020F0502020204030204" pitchFamily="34" charset="0"/>
                <a:cs typeface="Calibri" panose="020F0502020204030204" pitchFamily="34" charset="0"/>
              </a:rPr>
              <a:t/>
            </a:r>
            <a:br>
              <a:rPr lang="sq-AL" altLang="ar-SA" sz="3200" b="1" dirty="0">
                <a:solidFill>
                  <a:schemeClr val="bg2">
                    <a:lumMod val="60000"/>
                    <a:lumOff val="40000"/>
                  </a:schemeClr>
                </a:solidFill>
                <a:latin typeface="Calibri" panose="020F0502020204030204" pitchFamily="34" charset="0"/>
                <a:cs typeface="Calibri" panose="020F0502020204030204" pitchFamily="34" charset="0"/>
              </a:rPr>
            </a:br>
            <a:endParaRPr lang="sq-AL" sz="3200" b="1" dirty="0">
              <a:solidFill>
                <a:schemeClr val="bg2">
                  <a:lumMod val="60000"/>
                  <a:lumOff val="40000"/>
                </a:schemeClr>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0" y="1143000"/>
            <a:ext cx="9144000" cy="5715000"/>
          </a:xfrm>
        </p:spPr>
        <p:txBody>
          <a:bodyPr/>
          <a:lstStyle/>
          <a:p>
            <a:pPr marL="0" indent="0">
              <a:buNone/>
            </a:pPr>
            <a:r>
              <a:rPr lang="sq-AL" sz="2400" dirty="0">
                <a:latin typeface="Calibri" panose="020F0502020204030204" pitchFamily="34" charset="0"/>
                <a:cs typeface="Calibri" panose="020F0502020204030204" pitchFamily="34" charset="0"/>
              </a:rPr>
              <a:t>Një kontratë me shkrim </a:t>
            </a:r>
            <a:r>
              <a:rPr lang="sq-AL" sz="2400" b="1" dirty="0">
                <a:latin typeface="Calibri" panose="020F0502020204030204" pitchFamily="34" charset="0"/>
                <a:cs typeface="Calibri" panose="020F0502020204030204" pitchFamily="34" charset="0"/>
              </a:rPr>
              <a:t>siguron dokumentin me të cilin rreziqet,</a:t>
            </a:r>
            <a:r>
              <a:rPr lang="sq-AL" sz="2400" dirty="0">
                <a:latin typeface="Calibri" panose="020F0502020204030204" pitchFamily="34" charset="0"/>
                <a:cs typeface="Calibri" panose="020F0502020204030204" pitchFamily="34" charset="0"/>
              </a:rPr>
              <a:t> </a:t>
            </a:r>
            <a:r>
              <a:rPr lang="sq-AL" sz="2400" b="1" dirty="0">
                <a:latin typeface="Calibri" panose="020F0502020204030204" pitchFamily="34" charset="0"/>
                <a:cs typeface="Calibri" panose="020F0502020204030204" pitchFamily="34" charset="0"/>
              </a:rPr>
              <a:t>detyrimet</a:t>
            </a:r>
            <a:r>
              <a:rPr lang="sq-AL" sz="2400" dirty="0">
                <a:latin typeface="Calibri" panose="020F0502020204030204" pitchFamily="34" charset="0"/>
                <a:cs typeface="Calibri" panose="020F0502020204030204" pitchFamily="34" charset="0"/>
              </a:rPr>
              <a:t>, dhe </a:t>
            </a:r>
            <a:r>
              <a:rPr lang="sq-AL" sz="2400" b="1" dirty="0">
                <a:latin typeface="Calibri" panose="020F0502020204030204" pitchFamily="34" charset="0"/>
                <a:cs typeface="Calibri" panose="020F0502020204030204" pitchFamily="34" charset="0"/>
              </a:rPr>
              <a:t>marrëdhëniet e të dy palëve </a:t>
            </a:r>
            <a:r>
              <a:rPr lang="sq-AL" sz="2400" dirty="0">
                <a:latin typeface="Calibri" panose="020F0502020204030204" pitchFamily="34" charset="0"/>
                <a:cs typeface="Calibri" panose="020F0502020204030204" pitchFamily="34" charset="0"/>
              </a:rPr>
              <a:t>janë të vendosura në mënyrë të qartë</a:t>
            </a:r>
            <a:r>
              <a:rPr lang="sq-AL" sz="2400" dirty="0" smtClean="0">
                <a:latin typeface="Calibri" panose="020F0502020204030204" pitchFamily="34" charset="0"/>
                <a:cs typeface="Calibri" panose="020F0502020204030204" pitchFamily="34" charset="0"/>
              </a:rPr>
              <a:t>:</a:t>
            </a:r>
            <a:endParaRPr lang="en-US" sz="2400" dirty="0" smtClean="0">
              <a:latin typeface="Calibri" panose="020F0502020204030204" pitchFamily="34" charset="0"/>
              <a:cs typeface="Calibri" panose="020F0502020204030204" pitchFamily="34" charset="0"/>
            </a:endParaRPr>
          </a:p>
          <a:p>
            <a:pPr marL="0" indent="0">
              <a:buNone/>
            </a:pPr>
            <a:endParaRPr lang="en-US" sz="2400" dirty="0" smtClean="0">
              <a:latin typeface="Calibri" panose="020F0502020204030204" pitchFamily="34" charset="0"/>
              <a:cs typeface="Calibri" panose="020F0502020204030204" pitchFamily="34" charset="0"/>
            </a:endParaRPr>
          </a:p>
          <a:p>
            <a:pPr marL="457200" lvl="0" indent="-457200">
              <a:buFont typeface="+mj-lt"/>
              <a:buAutoNum type="arabicPeriod"/>
            </a:pPr>
            <a:r>
              <a:rPr lang="sq-AL" sz="2400" dirty="0">
                <a:latin typeface="Calibri" panose="020F0502020204030204" pitchFamily="34" charset="0"/>
                <a:cs typeface="Calibri" panose="020F0502020204030204" pitchFamily="34" charset="0"/>
              </a:rPr>
              <a:t>Në mënyrë të qartë përcakton </a:t>
            </a:r>
            <a:r>
              <a:rPr lang="sq-AL" sz="2400" b="1" dirty="0">
                <a:latin typeface="Calibri" panose="020F0502020204030204" pitchFamily="34" charset="0"/>
                <a:cs typeface="Calibri" panose="020F0502020204030204" pitchFamily="34" charset="0"/>
              </a:rPr>
              <a:t>rreziqet </a:t>
            </a:r>
            <a:r>
              <a:rPr lang="sq-AL" sz="2400" dirty="0">
                <a:latin typeface="Calibri" panose="020F0502020204030204" pitchFamily="34" charset="0"/>
                <a:cs typeface="Calibri" panose="020F0502020204030204" pitchFamily="34" charset="0"/>
              </a:rPr>
              <a:t>dhe </a:t>
            </a:r>
            <a:r>
              <a:rPr lang="sq-AL" sz="2400" b="1" dirty="0">
                <a:latin typeface="Calibri" panose="020F0502020204030204" pitchFamily="34" charset="0"/>
                <a:cs typeface="Calibri" panose="020F0502020204030204" pitchFamily="34" charset="0"/>
              </a:rPr>
              <a:t>detyrimet </a:t>
            </a:r>
            <a:r>
              <a:rPr lang="sq-AL" sz="2400" dirty="0">
                <a:latin typeface="Calibri" panose="020F0502020204030204" pitchFamily="34" charset="0"/>
                <a:cs typeface="Calibri" panose="020F0502020204030204" pitchFamily="34" charset="0"/>
              </a:rPr>
              <a:t>e secilës palë;</a:t>
            </a:r>
          </a:p>
          <a:p>
            <a:pPr marL="457200" lvl="0" indent="-457200">
              <a:buFont typeface="+mj-lt"/>
              <a:buAutoNum type="arabicPeriod"/>
            </a:pPr>
            <a:r>
              <a:rPr lang="sq-AL" sz="2400" dirty="0">
                <a:latin typeface="Calibri" panose="020F0502020204030204" pitchFamily="34" charset="0"/>
                <a:cs typeface="Calibri" panose="020F0502020204030204" pitchFamily="34" charset="0"/>
              </a:rPr>
              <a:t>Siguron </a:t>
            </a:r>
            <a:r>
              <a:rPr lang="sq-AL" sz="2400" b="1" dirty="0">
                <a:latin typeface="Calibri" panose="020F0502020204030204" pitchFamily="34" charset="0"/>
                <a:cs typeface="Calibri" panose="020F0502020204030204" pitchFamily="34" charset="0"/>
              </a:rPr>
              <a:t>mjetet</a:t>
            </a:r>
            <a:r>
              <a:rPr lang="sq-AL" sz="2400" dirty="0">
                <a:latin typeface="Calibri" panose="020F0502020204030204" pitchFamily="34" charset="0"/>
                <a:cs typeface="Calibri" panose="020F0502020204030204" pitchFamily="34" charset="0"/>
              </a:rPr>
              <a:t> me të cilat mund të </a:t>
            </a:r>
            <a:r>
              <a:rPr lang="sq-AL" sz="2400" b="1" dirty="0">
                <a:latin typeface="Calibri" panose="020F0502020204030204" pitchFamily="34" charset="0"/>
                <a:cs typeface="Calibri" panose="020F0502020204030204" pitchFamily="34" charset="0"/>
              </a:rPr>
              <a:t>identifikohen shkeljet</a:t>
            </a:r>
            <a:r>
              <a:rPr lang="sq-AL" sz="2400" dirty="0">
                <a:latin typeface="Calibri" panose="020F0502020204030204" pitchFamily="34" charset="0"/>
                <a:cs typeface="Calibri" panose="020F0502020204030204" pitchFamily="34" charset="0"/>
              </a:rPr>
              <a:t>;</a:t>
            </a:r>
          </a:p>
          <a:p>
            <a:pPr marL="457200" lvl="0" indent="-457200">
              <a:buFont typeface="+mj-lt"/>
              <a:buAutoNum type="arabicPeriod"/>
            </a:pPr>
            <a:r>
              <a:rPr lang="sq-AL" sz="2400" dirty="0">
                <a:latin typeface="Calibri" panose="020F0502020204030204" pitchFamily="34" charset="0"/>
                <a:cs typeface="Calibri" panose="020F0502020204030204" pitchFamily="34" charset="0"/>
              </a:rPr>
              <a:t>Siguron </a:t>
            </a:r>
            <a:r>
              <a:rPr lang="sq-AL" sz="2400" b="1" dirty="0">
                <a:latin typeface="Calibri" panose="020F0502020204030204" pitchFamily="34" charset="0"/>
                <a:cs typeface="Calibri" panose="020F0502020204030204" pitchFamily="34" charset="0"/>
              </a:rPr>
              <a:t>mjetet </a:t>
            </a:r>
            <a:r>
              <a:rPr lang="sq-AL" sz="2400" dirty="0">
                <a:latin typeface="Calibri" panose="020F0502020204030204" pitchFamily="34" charset="0"/>
                <a:cs typeface="Calibri" panose="020F0502020204030204" pitchFamily="34" charset="0"/>
              </a:rPr>
              <a:t>me të cilat mund të </a:t>
            </a:r>
            <a:r>
              <a:rPr lang="sq-AL" sz="2400" b="1" dirty="0">
                <a:latin typeface="Calibri" panose="020F0502020204030204" pitchFamily="34" charset="0"/>
                <a:cs typeface="Calibri" panose="020F0502020204030204" pitchFamily="34" charset="0"/>
              </a:rPr>
              <a:t>vendoset zgjedhja</a:t>
            </a:r>
            <a:r>
              <a:rPr lang="sq-AL" sz="2400" dirty="0">
                <a:latin typeface="Calibri" panose="020F0502020204030204" pitchFamily="34" charset="0"/>
                <a:cs typeface="Calibri" panose="020F0502020204030204" pitchFamily="34" charset="0"/>
              </a:rPr>
              <a:t>;  </a:t>
            </a:r>
          </a:p>
          <a:p>
            <a:pPr marL="457200" lvl="0" indent="-457200">
              <a:buFont typeface="+mj-lt"/>
              <a:buAutoNum type="arabicPeriod"/>
            </a:pPr>
            <a:r>
              <a:rPr lang="sq-AL" sz="2400" dirty="0">
                <a:latin typeface="Calibri" panose="020F0502020204030204" pitchFamily="34" charset="0"/>
                <a:cs typeface="Calibri" panose="020F0502020204030204" pitchFamily="34" charset="0"/>
              </a:rPr>
              <a:t>Krijon </a:t>
            </a:r>
            <a:r>
              <a:rPr lang="sq-AL" sz="2400" b="1" dirty="0">
                <a:latin typeface="Calibri" panose="020F0502020204030204" pitchFamily="34" charset="0"/>
                <a:cs typeface="Calibri" panose="020F0502020204030204" pitchFamily="34" charset="0"/>
              </a:rPr>
              <a:t>mjetet e </a:t>
            </a:r>
            <a:r>
              <a:rPr lang="sq-AL" sz="2400" b="1" dirty="0" smtClean="0">
                <a:latin typeface="Calibri" panose="020F0502020204030204" pitchFamily="34" charset="0"/>
                <a:cs typeface="Calibri" panose="020F0502020204030204" pitchFamily="34" charset="0"/>
              </a:rPr>
              <a:t>kontrollit </a:t>
            </a:r>
            <a:r>
              <a:rPr lang="sq-AL" sz="2400" dirty="0">
                <a:latin typeface="Calibri" panose="020F0502020204030204" pitchFamily="34" charset="0"/>
                <a:cs typeface="Calibri" panose="020F0502020204030204" pitchFamily="34" charset="0"/>
              </a:rPr>
              <a:t>dhe mjetet me të cilat mund të </a:t>
            </a:r>
            <a:r>
              <a:rPr lang="sq-AL" sz="2400" b="1" dirty="0">
                <a:latin typeface="Calibri" panose="020F0502020204030204" pitchFamily="34" charset="0"/>
                <a:cs typeface="Calibri" panose="020F0502020204030204" pitchFamily="34" charset="0"/>
              </a:rPr>
              <a:t>vlerësohet dhe matet </a:t>
            </a:r>
            <a:r>
              <a:rPr lang="sq-AL" sz="2400" b="1" dirty="0" err="1">
                <a:latin typeface="Calibri" panose="020F0502020204030204" pitchFamily="34" charset="0"/>
                <a:cs typeface="Calibri" panose="020F0502020204030204" pitchFamily="34" charset="0"/>
              </a:rPr>
              <a:t>performanca</a:t>
            </a:r>
            <a:r>
              <a:rPr lang="sq-AL" sz="2400" b="1" dirty="0">
                <a:latin typeface="Calibri" panose="020F0502020204030204" pitchFamily="34" charset="0"/>
                <a:cs typeface="Calibri" panose="020F0502020204030204" pitchFamily="34" charset="0"/>
              </a:rPr>
              <a:t> </a:t>
            </a:r>
            <a:r>
              <a:rPr lang="sq-AL" sz="2400" dirty="0">
                <a:latin typeface="Calibri" panose="020F0502020204030204" pitchFamily="34" charset="0"/>
                <a:cs typeface="Calibri" panose="020F0502020204030204" pitchFamily="34" charset="0"/>
              </a:rPr>
              <a:t>e kontraktuesit;</a:t>
            </a:r>
          </a:p>
          <a:p>
            <a:pPr marL="457200" lvl="0" indent="-457200">
              <a:buFont typeface="+mj-lt"/>
              <a:buAutoNum type="arabicPeriod"/>
            </a:pPr>
            <a:r>
              <a:rPr lang="sq-AL" sz="2400" dirty="0">
                <a:latin typeface="Calibri" panose="020F0502020204030204" pitchFamily="34" charset="0"/>
                <a:cs typeface="Calibri" panose="020F0502020204030204" pitchFamily="34" charset="0"/>
              </a:rPr>
              <a:t>Përcakton </a:t>
            </a:r>
            <a:r>
              <a:rPr lang="sq-AL" sz="2400" b="1" dirty="0">
                <a:latin typeface="Calibri" panose="020F0502020204030204" pitchFamily="34" charset="0"/>
                <a:cs typeface="Calibri" panose="020F0502020204030204" pitchFamily="34" charset="0"/>
              </a:rPr>
              <a:t>fushëveprimin e punës </a:t>
            </a:r>
            <a:r>
              <a:rPr lang="sq-AL" sz="2400" dirty="0">
                <a:latin typeface="Calibri" panose="020F0502020204030204" pitchFamily="34" charset="0"/>
                <a:cs typeface="Calibri" panose="020F0502020204030204" pitchFamily="34" charset="0"/>
              </a:rPr>
              <a:t>së kontraktuesit dhe </a:t>
            </a:r>
            <a:r>
              <a:rPr lang="sq-AL" sz="2400" b="1" dirty="0">
                <a:latin typeface="Calibri" panose="020F0502020204030204" pitchFamily="34" charset="0"/>
                <a:cs typeface="Calibri" panose="020F0502020204030204" pitchFamily="34" charset="0"/>
              </a:rPr>
              <a:t>procedurat e kompensimit </a:t>
            </a:r>
            <a:r>
              <a:rPr lang="sq-AL" sz="2400" dirty="0">
                <a:latin typeface="Calibri" panose="020F0502020204030204" pitchFamily="34" charset="0"/>
                <a:cs typeface="Calibri" panose="020F0502020204030204" pitchFamily="34" charset="0"/>
              </a:rPr>
              <a:t>te  kontraktuesit për këtë punë.</a:t>
            </a:r>
          </a:p>
          <a:p>
            <a:pPr marL="0" indent="0">
              <a:buNone/>
            </a:pPr>
            <a:r>
              <a:rPr lang="en-US" altLang="ar-SA" sz="2400" dirty="0" smtClean="0">
                <a:latin typeface="Calibri" panose="020F0502020204030204" pitchFamily="34" charset="0"/>
                <a:ea typeface="Verdana" panose="020B0604030504040204" pitchFamily="34" charset="0"/>
                <a:cs typeface="Calibri" panose="020F0502020204030204" pitchFamily="34" charset="0"/>
              </a:rPr>
              <a:t> </a:t>
            </a:r>
            <a:endParaRPr lang="en-US" altLang="ar-SA" sz="2400" dirty="0">
              <a:latin typeface="Calibri" panose="020F0502020204030204" pitchFamily="34" charset="0"/>
              <a:ea typeface="Verdana" panose="020B0604030504040204" pitchFamily="34" charset="0"/>
              <a:cs typeface="Calibri" panose="020F0502020204030204" pitchFamily="34" charset="0"/>
            </a:endParaRPr>
          </a:p>
        </p:txBody>
      </p:sp>
    </p:spTree>
    <p:extLst>
      <p:ext uri="{BB962C8B-B14F-4D97-AF65-F5344CB8AC3E}">
        <p14:creationId xmlns:p14="http://schemas.microsoft.com/office/powerpoint/2010/main" val="12880784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47800"/>
            <a:ext cx="8933688" cy="4800600"/>
          </a:xfrm>
        </p:spPr>
        <p:txBody>
          <a:bodyPr/>
          <a:lstStyle/>
          <a:p>
            <a:pPr marL="0" indent="0">
              <a:buNone/>
            </a:pPr>
            <a:endParaRPr lang="en-US" b="1" dirty="0" smtClean="0">
              <a:solidFill>
                <a:schemeClr val="accent1">
                  <a:lumMod val="50000"/>
                </a:schemeClr>
              </a:solidFill>
              <a:latin typeface="Calibri" panose="020F0502020204030204" pitchFamily="34" charset="0"/>
              <a:cs typeface="Calibri" panose="020F0502020204030204" pitchFamily="34" charset="0"/>
            </a:endParaRPr>
          </a:p>
          <a:p>
            <a:pPr marL="0" indent="0">
              <a:buNone/>
            </a:pPr>
            <a:endParaRPr lang="en-US" b="1" dirty="0">
              <a:solidFill>
                <a:schemeClr val="accent1">
                  <a:lumMod val="50000"/>
                </a:schemeClr>
              </a:solidFill>
              <a:latin typeface="Calibri" panose="020F0502020204030204" pitchFamily="34" charset="0"/>
              <a:cs typeface="Calibri" panose="020F0502020204030204" pitchFamily="34" charset="0"/>
            </a:endParaRPr>
          </a:p>
          <a:p>
            <a:pPr marL="0" indent="0">
              <a:buNone/>
            </a:pPr>
            <a:r>
              <a:rPr lang="en-US" b="1" dirty="0" smtClean="0">
                <a:solidFill>
                  <a:schemeClr val="accent1">
                    <a:lumMod val="50000"/>
                  </a:schemeClr>
                </a:solidFill>
                <a:latin typeface="Calibri" panose="020F0502020204030204" pitchFamily="34" charset="0"/>
                <a:cs typeface="Calibri" panose="020F0502020204030204" pitchFamily="34" charset="0"/>
              </a:rPr>
              <a:t>       </a:t>
            </a:r>
            <a:r>
              <a:rPr lang="sq-AL" b="1" dirty="0" smtClean="0">
                <a:solidFill>
                  <a:schemeClr val="accent1">
                    <a:lumMod val="50000"/>
                  </a:schemeClr>
                </a:solidFill>
                <a:latin typeface="Calibri" panose="020F0502020204030204" pitchFamily="34" charset="0"/>
                <a:cs typeface="Calibri" panose="020F0502020204030204" pitchFamily="34" charset="0"/>
              </a:rPr>
              <a:t>Qëllimet </a:t>
            </a:r>
            <a:r>
              <a:rPr lang="sq-AL" b="1" dirty="0">
                <a:solidFill>
                  <a:schemeClr val="accent1">
                    <a:lumMod val="50000"/>
                  </a:schemeClr>
                </a:solidFill>
                <a:latin typeface="Calibri" panose="020F0502020204030204" pitchFamily="34" charset="0"/>
                <a:cs typeface="Calibri" panose="020F0502020204030204" pitchFamily="34" charset="0"/>
              </a:rPr>
              <a:t>e menaxhimit të kontratës dhe </a:t>
            </a:r>
            <a:r>
              <a:rPr lang="en-US" b="1" dirty="0" smtClean="0">
                <a:solidFill>
                  <a:schemeClr val="accent1">
                    <a:lumMod val="50000"/>
                  </a:schemeClr>
                </a:solidFill>
                <a:latin typeface="Calibri" panose="020F0502020204030204" pitchFamily="34" charset="0"/>
                <a:cs typeface="Calibri" panose="020F0502020204030204" pitchFamily="34" charset="0"/>
              </a:rPr>
              <a:t> </a:t>
            </a:r>
          </a:p>
          <a:p>
            <a:pPr marL="0" indent="0">
              <a:buNone/>
            </a:pPr>
            <a:r>
              <a:rPr lang="en-US" b="1" dirty="0">
                <a:solidFill>
                  <a:schemeClr val="accent1">
                    <a:lumMod val="50000"/>
                  </a:schemeClr>
                </a:solidFill>
                <a:latin typeface="Calibri" panose="020F0502020204030204" pitchFamily="34" charset="0"/>
                <a:cs typeface="Calibri" panose="020F0502020204030204" pitchFamily="34" charset="0"/>
              </a:rPr>
              <a:t> </a:t>
            </a:r>
            <a:r>
              <a:rPr lang="en-US" b="1" dirty="0" smtClean="0">
                <a:solidFill>
                  <a:schemeClr val="accent1">
                    <a:lumMod val="50000"/>
                  </a:schemeClr>
                </a:solidFill>
                <a:latin typeface="Calibri" panose="020F0502020204030204" pitchFamily="34" charset="0"/>
                <a:cs typeface="Calibri" panose="020F0502020204030204" pitchFamily="34" charset="0"/>
              </a:rPr>
              <a:t>             </a:t>
            </a:r>
            <a:r>
              <a:rPr lang="sq-AL" b="1" dirty="0" smtClean="0">
                <a:solidFill>
                  <a:schemeClr val="accent1">
                    <a:lumMod val="50000"/>
                  </a:schemeClr>
                </a:solidFill>
                <a:latin typeface="Calibri" panose="020F0502020204030204" pitchFamily="34" charset="0"/>
                <a:cs typeface="Calibri" panose="020F0502020204030204" pitchFamily="34" charset="0"/>
              </a:rPr>
              <a:t>administrimit </a:t>
            </a:r>
            <a:r>
              <a:rPr lang="sq-AL" b="1" dirty="0">
                <a:solidFill>
                  <a:schemeClr val="accent1">
                    <a:lumMod val="50000"/>
                  </a:schemeClr>
                </a:solidFill>
                <a:latin typeface="Calibri" panose="020F0502020204030204" pitchFamily="34" charset="0"/>
                <a:cs typeface="Calibri" panose="020F0502020204030204" pitchFamily="34" charset="0"/>
              </a:rPr>
              <a:t>te kontratës</a:t>
            </a:r>
            <a:r>
              <a:rPr lang="en-US" b="1" dirty="0">
                <a:solidFill>
                  <a:schemeClr val="accent1">
                    <a:lumMod val="50000"/>
                  </a:schemeClr>
                </a:solidFill>
                <a:latin typeface="Calibri" panose="020F0502020204030204" pitchFamily="34" charset="0"/>
                <a:cs typeface="Calibri" panose="020F0502020204030204" pitchFamily="34" charset="0"/>
              </a:rPr>
              <a:t>.</a:t>
            </a:r>
            <a:br>
              <a:rPr lang="en-US" b="1" dirty="0">
                <a:solidFill>
                  <a:schemeClr val="accent1">
                    <a:lumMod val="50000"/>
                  </a:schemeClr>
                </a:solidFill>
                <a:latin typeface="Calibri" panose="020F0502020204030204" pitchFamily="34" charset="0"/>
                <a:cs typeface="Calibri" panose="020F0502020204030204" pitchFamily="34" charset="0"/>
              </a:rPr>
            </a:br>
            <a:endParaRPr lang="sq-AL" dirty="0"/>
          </a:p>
        </p:txBody>
      </p:sp>
    </p:spTree>
    <p:extLst>
      <p:ext uri="{BB962C8B-B14F-4D97-AF65-F5344CB8AC3E}">
        <p14:creationId xmlns:p14="http://schemas.microsoft.com/office/powerpoint/2010/main" val="5523138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sq-AL" sz="3200" b="1" dirty="0" smtClean="0">
                <a:solidFill>
                  <a:schemeClr val="accent1">
                    <a:lumMod val="50000"/>
                  </a:schemeClr>
                </a:solidFill>
                <a:latin typeface="Calibri" panose="020F0502020204030204" pitchFamily="34" charset="0"/>
                <a:cs typeface="Calibri" panose="020F0502020204030204" pitchFamily="34" charset="0"/>
              </a:rPr>
              <a:t> </a:t>
            </a:r>
            <a:r>
              <a:rPr lang="sq-AL" sz="3200" b="1" dirty="0">
                <a:solidFill>
                  <a:schemeClr val="accent1">
                    <a:lumMod val="50000"/>
                  </a:schemeClr>
                </a:solidFill>
                <a:latin typeface="Calibri" panose="020F0502020204030204" pitchFamily="34" charset="0"/>
                <a:cs typeface="Calibri" panose="020F0502020204030204" pitchFamily="34" charset="0"/>
              </a:rPr>
              <a:t>Qëllimet e menaxhimit të kontratës dhe administrimit te kontratës</a:t>
            </a:r>
            <a:r>
              <a:rPr lang="en-US" sz="3200" b="1" dirty="0">
                <a:solidFill>
                  <a:schemeClr val="accent1">
                    <a:lumMod val="50000"/>
                  </a:schemeClr>
                </a:solidFill>
                <a:latin typeface="Calibri" panose="020F0502020204030204" pitchFamily="34" charset="0"/>
                <a:cs typeface="Calibri" panose="020F0502020204030204" pitchFamily="34" charset="0"/>
              </a:rPr>
              <a:t>.</a:t>
            </a:r>
            <a:br>
              <a:rPr lang="en-US" sz="3200" b="1" dirty="0">
                <a:solidFill>
                  <a:schemeClr val="accent1">
                    <a:lumMod val="50000"/>
                  </a:schemeClr>
                </a:solidFill>
                <a:latin typeface="Calibri" panose="020F0502020204030204" pitchFamily="34" charset="0"/>
                <a:cs typeface="Calibri" panose="020F0502020204030204" pitchFamily="34" charset="0"/>
              </a:rPr>
            </a:br>
            <a:endParaRPr lang="sq-AL" sz="3200" b="1" dirty="0">
              <a:solidFill>
                <a:schemeClr val="accent1">
                  <a:lumMod val="50000"/>
                </a:schemeClr>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0" y="1447800"/>
            <a:ext cx="8933688" cy="4800600"/>
          </a:xfrm>
        </p:spPr>
        <p:txBody>
          <a:bodyPr/>
          <a:lstStyle/>
          <a:p>
            <a:endParaRPr lang="en-US" sz="2400" dirty="0" smtClean="0">
              <a:latin typeface="Calibri" panose="020F0502020204030204" pitchFamily="34" charset="0"/>
              <a:cs typeface="Calibri" panose="020F0502020204030204" pitchFamily="34" charset="0"/>
            </a:endParaRPr>
          </a:p>
          <a:p>
            <a:r>
              <a:rPr lang="sq-AL" sz="2400" dirty="0" smtClean="0">
                <a:latin typeface="Calibri" panose="020F0502020204030204" pitchFamily="34" charset="0"/>
                <a:cs typeface="Calibri" panose="020F0502020204030204" pitchFamily="34" charset="0"/>
              </a:rPr>
              <a:t>Menaxhimi </a:t>
            </a:r>
            <a:r>
              <a:rPr lang="sq-AL" sz="2400" dirty="0">
                <a:latin typeface="Calibri" panose="020F0502020204030204" pitchFamily="34" charset="0"/>
                <a:cs typeface="Calibri" panose="020F0502020204030204" pitchFamily="34" charset="0"/>
              </a:rPr>
              <a:t>dhe administrimi </a:t>
            </a:r>
            <a:r>
              <a:rPr lang="sq-AL" sz="2400" b="1" dirty="0">
                <a:latin typeface="Calibri" panose="020F0502020204030204" pitchFamily="34" charset="0"/>
                <a:cs typeface="Calibri" panose="020F0502020204030204" pitchFamily="34" charset="0"/>
              </a:rPr>
              <a:t>efektiv i kontratave rezulton në reduktimin e rreziqeve</a:t>
            </a:r>
            <a:r>
              <a:rPr lang="sq-AL" sz="2400" dirty="0">
                <a:latin typeface="Calibri" panose="020F0502020204030204" pitchFamily="34" charset="0"/>
                <a:cs typeface="Calibri" panose="020F0502020204030204" pitchFamily="34" charset="0"/>
              </a:rPr>
              <a:t>, duke maksimizuar kursimet e kostos, </a:t>
            </a:r>
            <a:r>
              <a:rPr lang="en-US" sz="2400" dirty="0" err="1" smtClean="0">
                <a:latin typeface="Calibri" panose="020F0502020204030204" pitchFamily="34" charset="0"/>
                <a:cs typeface="Calibri" panose="020F0502020204030204" pitchFamily="34" charset="0"/>
              </a:rPr>
              <a:t>dhe</a:t>
            </a:r>
            <a:r>
              <a:rPr lang="en-US" sz="2400" dirty="0" smtClean="0">
                <a:latin typeface="Calibri" panose="020F0502020204030204" pitchFamily="34" charset="0"/>
                <a:cs typeface="Calibri" panose="020F0502020204030204" pitchFamily="34" charset="0"/>
              </a:rPr>
              <a:t> </a:t>
            </a:r>
            <a:r>
              <a:rPr lang="sq-AL" sz="2400" dirty="0" smtClean="0">
                <a:latin typeface="Calibri" panose="020F0502020204030204" pitchFamily="34" charset="0"/>
                <a:cs typeface="Calibri" panose="020F0502020204030204" pitchFamily="34" charset="0"/>
              </a:rPr>
              <a:t>duke </a:t>
            </a:r>
            <a:r>
              <a:rPr lang="sq-AL" sz="2400" b="1" dirty="0">
                <a:latin typeface="Calibri" panose="020F0502020204030204" pitchFamily="34" charset="0"/>
                <a:cs typeface="Calibri" panose="020F0502020204030204" pitchFamily="34" charset="0"/>
              </a:rPr>
              <a:t>minimizuar ndryshimet </a:t>
            </a:r>
            <a:r>
              <a:rPr lang="sq-AL" sz="2400" dirty="0">
                <a:latin typeface="Calibri" panose="020F0502020204030204" pitchFamily="34" charset="0"/>
                <a:cs typeface="Calibri" panose="020F0502020204030204" pitchFamily="34" charset="0"/>
              </a:rPr>
              <a:t>dhe </a:t>
            </a:r>
            <a:r>
              <a:rPr lang="sq-AL" sz="2400" dirty="0" smtClean="0">
                <a:latin typeface="Calibri" panose="020F0502020204030204" pitchFamily="34" charset="0"/>
                <a:cs typeface="Calibri" panose="020F0502020204030204" pitchFamily="34" charset="0"/>
              </a:rPr>
              <a:t>kërkesat</a:t>
            </a:r>
            <a:r>
              <a:rPr lang="en-US" sz="2400" dirty="0" smtClean="0">
                <a:latin typeface="Calibri" panose="020F0502020204030204" pitchFamily="34" charset="0"/>
                <a:cs typeface="Calibri" panose="020F0502020204030204" pitchFamily="34" charset="0"/>
              </a:rPr>
              <a:t>. </a:t>
            </a:r>
          </a:p>
          <a:p>
            <a:pPr marL="0" indent="0">
              <a:buNone/>
            </a:pPr>
            <a:endParaRPr lang="sq-AL" sz="2400" dirty="0">
              <a:latin typeface="Calibri" panose="020F0502020204030204" pitchFamily="34" charset="0"/>
              <a:cs typeface="Calibri" panose="020F0502020204030204" pitchFamily="34" charset="0"/>
            </a:endParaRPr>
          </a:p>
          <a:p>
            <a:r>
              <a:rPr lang="sq-AL" sz="2400" dirty="0">
                <a:latin typeface="Calibri" panose="020F0502020204030204" pitchFamily="34" charset="0"/>
                <a:cs typeface="Calibri" panose="020F0502020204030204" pitchFamily="34" charset="0"/>
              </a:rPr>
              <a:t>Nisur nga qëllimi i menaxhimit dhe administrimit të kontratës, gjithnjë është e rëndësishme që të identifikohen </a:t>
            </a:r>
            <a:r>
              <a:rPr lang="sq-AL" sz="2400" b="1" dirty="0">
                <a:latin typeface="Calibri" panose="020F0502020204030204" pitchFamily="34" charset="0"/>
                <a:cs typeface="Calibri" panose="020F0502020204030204" pitchFamily="34" charset="0"/>
              </a:rPr>
              <a:t>dimensionet e</a:t>
            </a:r>
            <a:r>
              <a:rPr lang="sq-AL" sz="2400" dirty="0">
                <a:latin typeface="Calibri" panose="020F0502020204030204" pitchFamily="34" charset="0"/>
                <a:cs typeface="Calibri" panose="020F0502020204030204" pitchFamily="34" charset="0"/>
              </a:rPr>
              <a:t> </a:t>
            </a:r>
            <a:r>
              <a:rPr lang="sq-AL" sz="2400" b="1" dirty="0">
                <a:latin typeface="Calibri" panose="020F0502020204030204" pitchFamily="34" charset="0"/>
                <a:cs typeface="Calibri" panose="020F0502020204030204" pitchFamily="34" charset="0"/>
              </a:rPr>
              <a:t>rrezikut </a:t>
            </a:r>
            <a:r>
              <a:rPr lang="sq-AL" sz="2400" dirty="0">
                <a:latin typeface="Calibri" panose="020F0502020204030204" pitchFamily="34" charset="0"/>
                <a:cs typeface="Calibri" panose="020F0502020204030204" pitchFamily="34" charset="0"/>
              </a:rPr>
              <a:t> në menaxhim të </a:t>
            </a:r>
            <a:r>
              <a:rPr lang="sq-AL" sz="2400" dirty="0" smtClean="0">
                <a:latin typeface="Calibri" panose="020F0502020204030204" pitchFamily="34" charset="0"/>
                <a:cs typeface="Calibri" panose="020F0502020204030204" pitchFamily="34" charset="0"/>
              </a:rPr>
              <a:t>çdo </a:t>
            </a:r>
            <a:r>
              <a:rPr lang="sq-AL" sz="2400" dirty="0">
                <a:latin typeface="Calibri" panose="020F0502020204030204" pitchFamily="34" charset="0"/>
                <a:cs typeface="Calibri" panose="020F0502020204030204" pitchFamily="34" charset="0"/>
              </a:rPr>
              <a:t>projekti, përkatësisht </a:t>
            </a:r>
            <a:r>
              <a:rPr lang="sq-AL" sz="2400" dirty="0" smtClean="0">
                <a:latin typeface="Calibri" panose="020F0502020204030204" pitchFamily="34" charset="0"/>
                <a:cs typeface="Calibri" panose="020F0502020204030204" pitchFamily="34" charset="0"/>
              </a:rPr>
              <a:t>kontrate</a:t>
            </a:r>
            <a:r>
              <a:rPr lang="en-US" sz="2400" dirty="0" smtClean="0">
                <a:latin typeface="Calibri" panose="020F0502020204030204" pitchFamily="34" charset="0"/>
                <a:cs typeface="Calibri" panose="020F0502020204030204" pitchFamily="34" charset="0"/>
              </a:rPr>
              <a:t>.</a:t>
            </a:r>
            <a:endParaRPr lang="sq-AL"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232710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839200" cy="715962"/>
          </a:xfrm>
        </p:spPr>
        <p:txBody>
          <a:bodyPr>
            <a:normAutofit/>
          </a:bodyPr>
          <a:lstStyle/>
          <a:p>
            <a:r>
              <a:rPr lang="en-US" sz="2400" b="0" dirty="0" smtClean="0">
                <a:effectLst/>
                <a:latin typeface="Calibri" panose="020F0502020204030204" pitchFamily="34" charset="0"/>
                <a:ea typeface="Verdana" pitchFamily="34" charset="0"/>
                <a:cs typeface="Calibri" panose="020F0502020204030204" pitchFamily="34" charset="0"/>
              </a:rPr>
              <a:t>    </a:t>
            </a:r>
            <a:r>
              <a:rPr lang="sq-AL" sz="3200" b="1" dirty="0">
                <a:solidFill>
                  <a:schemeClr val="accent1">
                    <a:lumMod val="50000"/>
                  </a:schemeClr>
                </a:solidFill>
                <a:effectLst/>
                <a:latin typeface="Calibri" panose="020F0502020204030204" pitchFamily="34" charset="0"/>
                <a:ea typeface="Verdana" pitchFamily="34" charset="0"/>
                <a:cs typeface="Calibri" panose="020F0502020204030204" pitchFamily="34" charset="0"/>
              </a:rPr>
              <a:t>Menaxhimi i kontrat</a:t>
            </a:r>
            <a:r>
              <a:rPr lang="sq-AL" sz="3200" b="1" dirty="0">
                <a:solidFill>
                  <a:schemeClr val="accent1">
                    <a:lumMod val="50000"/>
                  </a:schemeClr>
                </a:solidFill>
                <a:latin typeface="Calibri" panose="020F0502020204030204" pitchFamily="34" charset="0"/>
                <a:ea typeface="Verdana" pitchFamily="34" charset="0"/>
                <a:cs typeface="Calibri" panose="020F0502020204030204" pitchFamily="34" charset="0"/>
              </a:rPr>
              <a:t>ë</a:t>
            </a:r>
            <a:r>
              <a:rPr lang="sq-AL" sz="3200" b="1" dirty="0">
                <a:solidFill>
                  <a:schemeClr val="accent1">
                    <a:lumMod val="50000"/>
                  </a:schemeClr>
                </a:solidFill>
                <a:effectLst/>
                <a:latin typeface="Calibri" panose="020F0502020204030204" pitchFamily="34" charset="0"/>
                <a:ea typeface="Verdana" pitchFamily="34" charset="0"/>
                <a:cs typeface="Calibri" panose="020F0502020204030204" pitchFamily="34" charset="0"/>
              </a:rPr>
              <a:t>s</a:t>
            </a:r>
            <a:r>
              <a:rPr lang="sq-AL" sz="3200" b="1" dirty="0">
                <a:solidFill>
                  <a:schemeClr val="accent1">
                    <a:lumMod val="50000"/>
                  </a:schemeClr>
                </a:solidFill>
                <a:latin typeface="Calibri" panose="020F0502020204030204" pitchFamily="34" charset="0"/>
                <a:ea typeface="Verdana" pitchFamily="34" charset="0"/>
                <a:cs typeface="Calibri" panose="020F0502020204030204" pitchFamily="34" charset="0"/>
              </a:rPr>
              <a:t> sipas LPP në Kosovë</a:t>
            </a:r>
            <a:endParaRPr lang="sq-AL" sz="3200" b="1" dirty="0">
              <a:solidFill>
                <a:schemeClr val="accent1">
                  <a:lumMod val="50000"/>
                </a:schemeClr>
              </a:solidFill>
              <a:effectLst/>
              <a:latin typeface="Calibri" panose="020F0502020204030204" pitchFamily="34" charset="0"/>
              <a:ea typeface="Verdana" pitchFamily="34" charset="0"/>
              <a:cs typeface="Calibri" panose="020F0502020204030204" pitchFamily="34" charset="0"/>
            </a:endParaRPr>
          </a:p>
        </p:txBody>
      </p:sp>
      <p:sp>
        <p:nvSpPr>
          <p:cNvPr id="3" name="Content Placeholder 2"/>
          <p:cNvSpPr>
            <a:spLocks noGrp="1"/>
          </p:cNvSpPr>
          <p:nvPr>
            <p:ph idx="1"/>
          </p:nvPr>
        </p:nvSpPr>
        <p:spPr>
          <a:xfrm>
            <a:off x="0" y="1371600"/>
            <a:ext cx="9144000" cy="4635691"/>
          </a:xfrm>
        </p:spPr>
        <p:txBody>
          <a:bodyPr>
            <a:normAutofit fontScale="92500" lnSpcReduction="20000"/>
          </a:bodyPr>
          <a:lstStyle/>
          <a:p>
            <a:pPr>
              <a:buNone/>
            </a:pPr>
            <a:endParaRPr lang="sq-AL" sz="2400" dirty="0">
              <a:latin typeface="Calibri" panose="020F0502020204030204" pitchFamily="34" charset="0"/>
              <a:ea typeface="Verdana" pitchFamily="34" charset="0"/>
              <a:cs typeface="Calibri" panose="020F0502020204030204" pitchFamily="34" charset="0"/>
            </a:endParaRPr>
          </a:p>
          <a:p>
            <a:pPr>
              <a:buFont typeface="Wingdings" pitchFamily="2" charset="2"/>
              <a:buChar char="q"/>
            </a:pPr>
            <a:r>
              <a:rPr lang="sq-AL" sz="2600" dirty="0">
                <a:latin typeface="Calibri" panose="020F0502020204030204" pitchFamily="34" charset="0"/>
                <a:ea typeface="Verdana" pitchFamily="34" charset="0"/>
                <a:cs typeface="Calibri" panose="020F0502020204030204" pitchFamily="34" charset="0"/>
              </a:rPr>
              <a:t>Ligji Nr.04/L-042 i PP, pjesa </a:t>
            </a:r>
            <a:r>
              <a:rPr lang="sq-AL" sz="2600" dirty="0" smtClean="0">
                <a:latin typeface="Calibri" panose="020F0502020204030204" pitchFamily="34" charset="0"/>
                <a:ea typeface="Verdana" pitchFamily="34" charset="0"/>
                <a:cs typeface="Calibri" panose="020F0502020204030204" pitchFamily="34" charset="0"/>
              </a:rPr>
              <a:t>IV,</a:t>
            </a:r>
            <a:r>
              <a:rPr lang="en-US" sz="2600" dirty="0" err="1" smtClean="0">
                <a:latin typeface="Calibri" panose="020F0502020204030204" pitchFamily="34" charset="0"/>
                <a:ea typeface="Verdana" pitchFamily="34" charset="0"/>
                <a:cs typeface="Calibri" panose="020F0502020204030204" pitchFamily="34" charset="0"/>
              </a:rPr>
              <a:t>neni</a:t>
            </a:r>
            <a:r>
              <a:rPr lang="en-US" sz="2600" dirty="0" smtClean="0">
                <a:latin typeface="Calibri" panose="020F0502020204030204" pitchFamily="34" charset="0"/>
                <a:ea typeface="Verdana" pitchFamily="34" charset="0"/>
                <a:cs typeface="Calibri" panose="020F0502020204030204" pitchFamily="34" charset="0"/>
              </a:rPr>
              <a:t> 81,</a:t>
            </a:r>
            <a:r>
              <a:rPr lang="sq-AL" sz="2600" dirty="0" smtClean="0">
                <a:latin typeface="Calibri" panose="020F0502020204030204" pitchFamily="34" charset="0"/>
                <a:ea typeface="Verdana" pitchFamily="34" charset="0"/>
                <a:cs typeface="Calibri" panose="020F0502020204030204" pitchFamily="34" charset="0"/>
              </a:rPr>
              <a:t>  </a:t>
            </a:r>
            <a:r>
              <a:rPr lang="sq-AL" sz="2600" dirty="0">
                <a:latin typeface="Calibri" panose="020F0502020204030204" pitchFamily="34" charset="0"/>
                <a:ea typeface="Verdana" pitchFamily="34" charset="0"/>
                <a:cs typeface="Calibri" panose="020F0502020204030204" pitchFamily="34" charset="0"/>
              </a:rPr>
              <a:t>i jep rëndësi të veçantë menaxhimit të kontratës</a:t>
            </a:r>
            <a:r>
              <a:rPr lang="en-US" sz="2600" dirty="0">
                <a:latin typeface="Calibri" panose="020F0502020204030204" pitchFamily="34" charset="0"/>
                <a:ea typeface="Verdana" pitchFamily="34" charset="0"/>
                <a:cs typeface="Calibri" panose="020F0502020204030204" pitchFamily="34" charset="0"/>
              </a:rPr>
              <a:t>;</a:t>
            </a:r>
            <a:endParaRPr lang="sq-AL" sz="2600" dirty="0">
              <a:latin typeface="Calibri" panose="020F0502020204030204" pitchFamily="34" charset="0"/>
              <a:ea typeface="Verdana" pitchFamily="34" charset="0"/>
              <a:cs typeface="Calibri" panose="020F0502020204030204" pitchFamily="34" charset="0"/>
            </a:endParaRPr>
          </a:p>
          <a:p>
            <a:pPr marL="0" indent="0">
              <a:buNone/>
            </a:pPr>
            <a:endParaRPr lang="sq-AL" sz="2600" dirty="0">
              <a:latin typeface="Calibri" panose="020F0502020204030204" pitchFamily="34" charset="0"/>
              <a:ea typeface="Verdana" pitchFamily="34" charset="0"/>
              <a:cs typeface="Calibri" panose="020F0502020204030204" pitchFamily="34" charset="0"/>
            </a:endParaRPr>
          </a:p>
          <a:p>
            <a:pPr>
              <a:buFont typeface="Wingdings" pitchFamily="2" charset="2"/>
              <a:buChar char="q"/>
            </a:pPr>
            <a:r>
              <a:rPr lang="sq-AL" sz="2600" dirty="0">
                <a:latin typeface="Calibri" panose="020F0502020204030204" pitchFamily="34" charset="0"/>
                <a:ea typeface="Verdana" pitchFamily="34" charset="0"/>
                <a:cs typeface="Calibri" panose="020F0502020204030204" pitchFamily="34" charset="0"/>
              </a:rPr>
              <a:t>Plani i menaxhimit të kontratës si instrument i zbatimit të saj (</a:t>
            </a:r>
            <a:r>
              <a:rPr lang="sq-AL" sz="2600" dirty="0">
                <a:latin typeface="Calibri" panose="020F0502020204030204" pitchFamily="34" charset="0"/>
                <a:ea typeface="Verdana" pitchFamily="34" charset="0"/>
                <a:cs typeface="Calibri" panose="020F0502020204030204" pitchFamily="34" charset="0"/>
                <a:hlinkClick r:id="rId2" action="ppaction://hlinkfile"/>
              </a:rPr>
              <a:t>Materiale </a:t>
            </a:r>
            <a:r>
              <a:rPr lang="sq-AL" sz="2600" dirty="0" err="1">
                <a:latin typeface="Calibri" panose="020F0502020204030204" pitchFamily="34" charset="0"/>
                <a:ea typeface="Verdana" pitchFamily="34" charset="0"/>
                <a:cs typeface="Calibri" panose="020F0502020204030204" pitchFamily="34" charset="0"/>
                <a:hlinkClick r:id="rId2" action="ppaction://hlinkfile"/>
              </a:rPr>
              <a:t>mbeshtetese</a:t>
            </a:r>
            <a:r>
              <a:rPr lang="sq-AL" sz="2600" dirty="0">
                <a:latin typeface="Calibri" panose="020F0502020204030204" pitchFamily="34" charset="0"/>
                <a:ea typeface="Verdana" pitchFamily="34" charset="0"/>
                <a:cs typeface="Calibri" panose="020F0502020204030204" pitchFamily="34" charset="0"/>
                <a:hlinkClick r:id="rId2" action="ppaction://hlinkfile"/>
              </a:rPr>
              <a:t>\C01 Plani </a:t>
            </a:r>
            <a:r>
              <a:rPr lang="sq-AL" sz="2600" dirty="0" err="1">
                <a:latin typeface="Calibri" panose="020F0502020204030204" pitchFamily="34" charset="0"/>
                <a:ea typeface="Verdana" pitchFamily="34" charset="0"/>
                <a:cs typeface="Calibri" panose="020F0502020204030204" pitchFamily="34" charset="0"/>
                <a:hlinkClick r:id="rId2" action="ppaction://hlinkfile"/>
              </a:rPr>
              <a:t>per</a:t>
            </a:r>
            <a:r>
              <a:rPr lang="sq-AL" sz="2600" dirty="0">
                <a:latin typeface="Calibri" panose="020F0502020204030204" pitchFamily="34" charset="0"/>
                <a:ea typeface="Verdana" pitchFamily="34" charset="0"/>
                <a:cs typeface="Calibri" panose="020F0502020204030204" pitchFamily="34" charset="0"/>
                <a:hlinkClick r:id="rId2" action="ppaction://hlinkfile"/>
              </a:rPr>
              <a:t> menaxhimin e kontratave.docx</a:t>
            </a:r>
            <a:r>
              <a:rPr lang="sq-AL" sz="2600" dirty="0">
                <a:latin typeface="Calibri" panose="020F0502020204030204" pitchFamily="34" charset="0"/>
                <a:ea typeface="Verdana" pitchFamily="34" charset="0"/>
                <a:cs typeface="Calibri" panose="020F0502020204030204" pitchFamily="34" charset="0"/>
              </a:rPr>
              <a:t>)</a:t>
            </a:r>
            <a:r>
              <a:rPr lang="en-US" sz="2600" dirty="0">
                <a:latin typeface="Calibri" panose="020F0502020204030204" pitchFamily="34" charset="0"/>
                <a:ea typeface="Verdana" pitchFamily="34" charset="0"/>
                <a:cs typeface="Calibri" panose="020F0502020204030204" pitchFamily="34" charset="0"/>
              </a:rPr>
              <a:t>;</a:t>
            </a:r>
            <a:endParaRPr lang="sq-AL" sz="2600" dirty="0">
              <a:latin typeface="Calibri" panose="020F0502020204030204" pitchFamily="34" charset="0"/>
              <a:ea typeface="Verdana" pitchFamily="34" charset="0"/>
              <a:cs typeface="Calibri" panose="020F0502020204030204" pitchFamily="34" charset="0"/>
            </a:endParaRPr>
          </a:p>
          <a:p>
            <a:pPr>
              <a:buFont typeface="Wingdings" pitchFamily="2" charset="2"/>
              <a:buChar char="q"/>
            </a:pPr>
            <a:endParaRPr lang="sq-AL" sz="2600" dirty="0">
              <a:latin typeface="Calibri" panose="020F0502020204030204" pitchFamily="34" charset="0"/>
              <a:ea typeface="Verdana" pitchFamily="34" charset="0"/>
              <a:cs typeface="Calibri" panose="020F0502020204030204" pitchFamily="34" charset="0"/>
            </a:endParaRPr>
          </a:p>
          <a:p>
            <a:pPr>
              <a:buFont typeface="Wingdings" pitchFamily="2" charset="2"/>
              <a:buChar char="q"/>
            </a:pPr>
            <a:r>
              <a:rPr lang="sq-AL" sz="2600" dirty="0">
                <a:latin typeface="Calibri" panose="020F0502020204030204" pitchFamily="34" charset="0"/>
                <a:ea typeface="Verdana" pitchFamily="34" charset="0"/>
                <a:cs typeface="Calibri" panose="020F0502020204030204" pitchFamily="34" charset="0"/>
              </a:rPr>
              <a:t>Ekipi për menaxhimin e kontratave me vlera të mëdha për punë mund të përfshijë ekspert të jashtëm e inxhinierë edhe sipas rregullave të FIDIC</a:t>
            </a:r>
            <a:r>
              <a:rPr lang="en-US" sz="2600" dirty="0">
                <a:latin typeface="Calibri" panose="020F0502020204030204" pitchFamily="34" charset="0"/>
                <a:ea typeface="Verdana" pitchFamily="34" charset="0"/>
                <a:cs typeface="Calibri" panose="020F0502020204030204" pitchFamily="34" charset="0"/>
              </a:rPr>
              <a:t> (fidic.org);</a:t>
            </a:r>
            <a:endParaRPr lang="sq-AL" sz="2600" dirty="0">
              <a:latin typeface="Calibri" panose="020F0502020204030204" pitchFamily="34" charset="0"/>
              <a:ea typeface="Verdana" pitchFamily="34" charset="0"/>
              <a:cs typeface="Calibri" panose="020F0502020204030204" pitchFamily="34" charset="0"/>
            </a:endParaRPr>
          </a:p>
          <a:p>
            <a:pPr>
              <a:buFont typeface="Wingdings" pitchFamily="2" charset="2"/>
              <a:buChar char="q"/>
            </a:pPr>
            <a:endParaRPr lang="sq-AL" sz="2600" dirty="0">
              <a:latin typeface="Calibri" panose="020F0502020204030204" pitchFamily="34" charset="0"/>
              <a:ea typeface="Verdana" pitchFamily="34" charset="0"/>
              <a:cs typeface="Calibri" panose="020F0502020204030204" pitchFamily="34" charset="0"/>
            </a:endParaRPr>
          </a:p>
          <a:p>
            <a:pPr>
              <a:buFont typeface="Wingdings" pitchFamily="2" charset="2"/>
              <a:buChar char="q"/>
            </a:pPr>
            <a:r>
              <a:rPr lang="sq-AL" sz="2600" dirty="0">
                <a:latin typeface="Calibri" panose="020F0502020204030204" pitchFamily="34" charset="0"/>
                <a:ea typeface="Verdana" pitchFamily="34" charset="0"/>
                <a:cs typeface="Calibri" panose="020F0502020204030204" pitchFamily="34" charset="0"/>
              </a:rPr>
              <a:t>Roli i zyrtarit të prokurimit në aktivitetet </a:t>
            </a:r>
            <a:r>
              <a:rPr lang="sq-AL" sz="2600" dirty="0" err="1">
                <a:latin typeface="Calibri" panose="020F0502020204030204" pitchFamily="34" charset="0"/>
                <a:ea typeface="Verdana" pitchFamily="34" charset="0"/>
                <a:cs typeface="Calibri" panose="020F0502020204030204" pitchFamily="34" charset="0"/>
              </a:rPr>
              <a:t>menaxhuese</a:t>
            </a:r>
            <a:r>
              <a:rPr lang="sq-AL" sz="2600" dirty="0">
                <a:latin typeface="Calibri" panose="020F0502020204030204" pitchFamily="34" charset="0"/>
                <a:ea typeface="Verdana" pitchFamily="34" charset="0"/>
                <a:cs typeface="Calibri" panose="020F0502020204030204" pitchFamily="34" charset="0"/>
              </a:rPr>
              <a:t> të kontratës</a:t>
            </a:r>
            <a:r>
              <a:rPr lang="en-US" sz="2600" dirty="0">
                <a:latin typeface="Calibri" panose="020F0502020204030204" pitchFamily="34" charset="0"/>
                <a:ea typeface="Verdana" pitchFamily="34" charset="0"/>
                <a:cs typeface="Calibri" panose="020F0502020204030204" pitchFamily="34" charset="0"/>
              </a:rPr>
              <a:t>.</a:t>
            </a:r>
            <a:endParaRPr lang="sq-AL" sz="2600" dirty="0">
              <a:latin typeface="Calibri" panose="020F0502020204030204" pitchFamily="34" charset="0"/>
              <a:ea typeface="Verdana"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CE7EC0EA-2259-48F7-8ABA-D727C5429950}" type="slidenum">
              <a:rPr lang="en-US" smtClean="0"/>
              <a:pPr/>
              <a:t>63</a:t>
            </a:fld>
            <a:endParaRPr lang="en-US"/>
          </a:p>
        </p:txBody>
      </p:sp>
    </p:spTree>
    <p:extLst>
      <p:ext uri="{BB962C8B-B14F-4D97-AF65-F5344CB8AC3E}">
        <p14:creationId xmlns:p14="http://schemas.microsoft.com/office/powerpoint/2010/main" val="231793744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lstStyle/>
          <a:p>
            <a:r>
              <a:rPr lang="en-US" sz="2800" b="1" i="1" dirty="0" smtClean="0">
                <a:solidFill>
                  <a:srgbClr val="FF0000"/>
                </a:solidFill>
              </a:rPr>
              <a:t/>
            </a:r>
            <a:br>
              <a:rPr lang="en-US" sz="2800" b="1" i="1" dirty="0" smtClean="0">
                <a:solidFill>
                  <a:srgbClr val="FF0000"/>
                </a:solidFill>
              </a:rPr>
            </a:br>
            <a:r>
              <a:rPr lang="sq-AL" sz="3200" b="1" dirty="0" smtClean="0">
                <a:solidFill>
                  <a:schemeClr val="accent1">
                    <a:lumMod val="50000"/>
                  </a:schemeClr>
                </a:solidFill>
                <a:latin typeface="Calibri" panose="020F0502020204030204" pitchFamily="34" charset="0"/>
                <a:cs typeface="Calibri" panose="020F0502020204030204" pitchFamily="34" charset="0"/>
              </a:rPr>
              <a:t>Menaxhimi i kontratës mund të përkufizohet si:</a:t>
            </a:r>
            <a:r>
              <a:rPr lang="en-US" sz="3200" b="1" dirty="0" smtClean="0">
                <a:solidFill>
                  <a:schemeClr val="accent1">
                    <a:lumMod val="50000"/>
                  </a:schemeClr>
                </a:solidFill>
                <a:latin typeface="Calibri" panose="020F0502020204030204" pitchFamily="34" charset="0"/>
                <a:cs typeface="Calibri" panose="020F0502020204030204" pitchFamily="34" charset="0"/>
              </a:rPr>
              <a:t/>
            </a:r>
            <a:br>
              <a:rPr lang="en-US" sz="3200" b="1" dirty="0" smtClean="0">
                <a:solidFill>
                  <a:schemeClr val="accent1">
                    <a:lumMod val="50000"/>
                  </a:schemeClr>
                </a:solidFill>
                <a:latin typeface="Calibri" panose="020F0502020204030204" pitchFamily="34" charset="0"/>
                <a:cs typeface="Calibri" panose="020F0502020204030204" pitchFamily="34" charset="0"/>
              </a:rPr>
            </a:br>
            <a:endParaRPr lang="en-US" sz="3200" b="1" dirty="0">
              <a:solidFill>
                <a:schemeClr val="accent1">
                  <a:lumMod val="50000"/>
                </a:schemeClr>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0" y="1447800"/>
            <a:ext cx="8933688" cy="5410200"/>
          </a:xfrm>
        </p:spPr>
        <p:txBody>
          <a:bodyPr/>
          <a:lstStyle/>
          <a:p>
            <a:pPr>
              <a:buFont typeface="Wingdings" panose="05000000000000000000" pitchFamily="2" charset="2"/>
              <a:buChar char="§"/>
            </a:pPr>
            <a:r>
              <a:rPr lang="sq-AL" sz="2400" dirty="0" smtClean="0">
                <a:latin typeface="Calibri" panose="020F0502020204030204" pitchFamily="34" charset="0"/>
                <a:cs typeface="Calibri" panose="020F0502020204030204" pitchFamily="34" charset="0"/>
              </a:rPr>
              <a:t>Kur </a:t>
            </a:r>
            <a:r>
              <a:rPr lang="sq-AL" sz="2400" dirty="0">
                <a:latin typeface="Calibri" panose="020F0502020204030204" pitchFamily="34" charset="0"/>
                <a:cs typeface="Calibri" panose="020F0502020204030204" pitchFamily="34" charset="0"/>
              </a:rPr>
              <a:t>një </a:t>
            </a:r>
            <a:r>
              <a:rPr lang="en-US" sz="2400" dirty="0">
                <a:latin typeface="Calibri" panose="020F0502020204030204" pitchFamily="34" charset="0"/>
                <a:cs typeface="Calibri" panose="020F0502020204030204" pitchFamily="34" charset="0"/>
              </a:rPr>
              <a:t>AK </a:t>
            </a:r>
            <a:r>
              <a:rPr lang="sq-AL" sz="2400" dirty="0">
                <a:latin typeface="Calibri" panose="020F0502020204030204" pitchFamily="34" charset="0"/>
                <a:cs typeface="Calibri" panose="020F0502020204030204" pitchFamily="34" charset="0"/>
              </a:rPr>
              <a:t>shpërblen një kontratë, ai duhet të monitoroj nëse mallrat, shërbimi ose punimet që janë duke u ofruar nga operatori ekonomik po ofrohen sipas specifikimeve. </a:t>
            </a:r>
            <a:endParaRPr lang="en-US" sz="2400" dirty="0" smtClean="0">
              <a:latin typeface="Calibri" panose="020F0502020204030204" pitchFamily="34" charset="0"/>
              <a:cs typeface="Calibri" panose="020F0502020204030204" pitchFamily="34" charset="0"/>
            </a:endParaRPr>
          </a:p>
          <a:p>
            <a:pPr>
              <a:buFont typeface="Wingdings" panose="05000000000000000000" pitchFamily="2" charset="2"/>
              <a:buChar char="§"/>
            </a:pPr>
            <a:r>
              <a:rPr lang="sq-AL" sz="2400" dirty="0" smtClean="0">
                <a:latin typeface="Calibri" panose="020F0502020204030204" pitchFamily="34" charset="0"/>
                <a:cs typeface="Calibri" panose="020F0502020204030204" pitchFamily="34" charset="0"/>
              </a:rPr>
              <a:t>Hapat që i mundësojnë </a:t>
            </a:r>
            <a:r>
              <a:rPr lang="en-US" sz="2400" dirty="0" smtClean="0">
                <a:latin typeface="Calibri" panose="020F0502020204030204" pitchFamily="34" charset="0"/>
                <a:cs typeface="Calibri" panose="020F0502020204030204" pitchFamily="34" charset="0"/>
              </a:rPr>
              <a:t>AK </a:t>
            </a:r>
            <a:r>
              <a:rPr lang="sq-AL" sz="2400" dirty="0" smtClean="0">
                <a:latin typeface="Calibri" panose="020F0502020204030204" pitchFamily="34" charset="0"/>
                <a:cs typeface="Calibri" panose="020F0502020204030204" pitchFamily="34" charset="0"/>
              </a:rPr>
              <a:t>dhe </a:t>
            </a:r>
            <a:r>
              <a:rPr lang="en-US" sz="2400" dirty="0" smtClean="0">
                <a:latin typeface="Calibri" panose="020F0502020204030204" pitchFamily="34" charset="0"/>
                <a:cs typeface="Calibri" panose="020F0502020204030204" pitchFamily="34" charset="0"/>
              </a:rPr>
              <a:t>OE</a:t>
            </a:r>
            <a:r>
              <a:rPr lang="sq-AL" sz="2400" dirty="0" smtClean="0">
                <a:latin typeface="Calibri" panose="020F0502020204030204" pitchFamily="34" charset="0"/>
                <a:cs typeface="Calibri" panose="020F0502020204030204" pitchFamily="34" charset="0"/>
              </a:rPr>
              <a:t> të përmbushin detyrimet e tyre brenda kontratës, në mënyrë që të arrijnë objektivat e përcaktuara nga kontrata</a:t>
            </a:r>
            <a:endParaRPr lang="en-US" sz="2400" dirty="0" smtClean="0">
              <a:latin typeface="Calibri" panose="020F0502020204030204" pitchFamily="34" charset="0"/>
              <a:cs typeface="Calibri" panose="020F0502020204030204" pitchFamily="34" charset="0"/>
            </a:endParaRPr>
          </a:p>
          <a:p>
            <a:r>
              <a:rPr lang="sq-AL" sz="2400" dirty="0">
                <a:latin typeface="Calibri" panose="020F0502020204030204" pitchFamily="34" charset="0"/>
                <a:cs typeface="Calibri" panose="020F0502020204030204" pitchFamily="34" charset="0"/>
              </a:rPr>
              <a:t>Veprimtaritë e menaxhimit të kontratës mund të grupohen gjerësisht në tre fusha që mbulojnë </a:t>
            </a:r>
            <a:r>
              <a:rPr lang="sq-AL" sz="2400" dirty="0" smtClean="0">
                <a:latin typeface="Calibri" panose="020F0502020204030204" pitchFamily="34" charset="0"/>
                <a:cs typeface="Calibri" panose="020F0502020204030204" pitchFamily="34" charset="0"/>
              </a:rPr>
              <a:t>fazat:</a:t>
            </a:r>
            <a:endParaRPr lang="en-US" sz="2400" dirty="0" smtClean="0">
              <a:latin typeface="Calibri" panose="020F0502020204030204" pitchFamily="34" charset="0"/>
              <a:cs typeface="Calibri" panose="020F0502020204030204" pitchFamily="34" charset="0"/>
            </a:endParaRPr>
          </a:p>
          <a:p>
            <a:pPr marL="0" indent="0">
              <a:buNone/>
            </a:pPr>
            <a:endParaRPr lang="en-US" sz="2400" dirty="0">
              <a:latin typeface="Calibri" panose="020F0502020204030204" pitchFamily="34" charset="0"/>
              <a:cs typeface="Calibri" panose="020F0502020204030204" pitchFamily="34" charset="0"/>
            </a:endParaRPr>
          </a:p>
          <a:p>
            <a:pPr marL="457200" lvl="0" indent="-457200">
              <a:buFont typeface="+mj-lt"/>
              <a:buAutoNum type="arabicPeriod"/>
            </a:pPr>
            <a:r>
              <a:rPr lang="sq-AL" sz="2400" dirty="0" smtClean="0">
                <a:latin typeface="Calibri" panose="020F0502020204030204" pitchFamily="34" charset="0"/>
                <a:cs typeface="Calibri" panose="020F0502020204030204" pitchFamily="34" charset="0"/>
              </a:rPr>
              <a:t>Menaxhimi </a:t>
            </a:r>
            <a:r>
              <a:rPr lang="sq-AL" sz="2400" dirty="0">
                <a:latin typeface="Calibri" panose="020F0502020204030204" pitchFamily="34" charset="0"/>
                <a:cs typeface="Calibri" panose="020F0502020204030204" pitchFamily="34" charset="0"/>
              </a:rPr>
              <a:t>i furnizimit të shërbimit</a:t>
            </a:r>
            <a:endParaRPr lang="en-US" sz="2400" dirty="0">
              <a:latin typeface="Calibri" panose="020F0502020204030204" pitchFamily="34" charset="0"/>
              <a:cs typeface="Calibri" panose="020F0502020204030204" pitchFamily="34" charset="0"/>
            </a:endParaRPr>
          </a:p>
          <a:p>
            <a:pPr marL="457200" lvl="0" indent="-457200">
              <a:buFont typeface="+mj-lt"/>
              <a:buAutoNum type="arabicPeriod"/>
            </a:pPr>
            <a:r>
              <a:rPr lang="sq-AL" sz="2400" dirty="0">
                <a:latin typeface="Calibri" panose="020F0502020204030204" pitchFamily="34" charset="0"/>
                <a:cs typeface="Calibri" panose="020F0502020204030204" pitchFamily="34" charset="0"/>
              </a:rPr>
              <a:t>Menaxhimi i marrëdhënieve</a:t>
            </a:r>
            <a:endParaRPr lang="en-US" sz="2400" dirty="0">
              <a:latin typeface="Calibri" panose="020F0502020204030204" pitchFamily="34" charset="0"/>
              <a:cs typeface="Calibri" panose="020F0502020204030204" pitchFamily="34" charset="0"/>
            </a:endParaRPr>
          </a:p>
          <a:p>
            <a:pPr marL="457200" lvl="0" indent="-457200">
              <a:buFont typeface="+mj-lt"/>
              <a:buAutoNum type="arabicPeriod"/>
            </a:pPr>
            <a:r>
              <a:rPr lang="sq-AL" sz="2400" dirty="0">
                <a:latin typeface="Calibri" panose="020F0502020204030204" pitchFamily="34" charset="0"/>
                <a:cs typeface="Calibri" panose="020F0502020204030204" pitchFamily="34" charset="0"/>
              </a:rPr>
              <a:t>Administrimi i kontratës </a:t>
            </a:r>
            <a:endParaRPr lang="en-US" sz="2400" dirty="0">
              <a:latin typeface="Calibri" panose="020F0502020204030204" pitchFamily="34" charset="0"/>
              <a:cs typeface="Calibri" panose="020F0502020204030204" pitchFamily="34" charset="0"/>
            </a:endParaRPr>
          </a:p>
          <a:p>
            <a:endParaRPr lang="en-US" sz="2800" dirty="0"/>
          </a:p>
        </p:txBody>
      </p:sp>
    </p:spTree>
    <p:extLst>
      <p:ext uri="{BB962C8B-B14F-4D97-AF65-F5344CB8AC3E}">
        <p14:creationId xmlns:p14="http://schemas.microsoft.com/office/powerpoint/2010/main" val="62488419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0" y="0"/>
            <a:ext cx="8839200" cy="12954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3200" b="1" dirty="0">
                <a:solidFill>
                  <a:schemeClr val="accent1">
                    <a:lumMod val="50000"/>
                  </a:schemeClr>
                </a:solidFill>
                <a:latin typeface="Calibri" panose="020F0502020204030204" pitchFamily="34" charset="0"/>
                <a:cs typeface="Calibri" panose="020F0502020204030204" pitchFamily="34" charset="0"/>
              </a:rPr>
              <a:t>Plani për menaxhimin e kontratës</a:t>
            </a:r>
            <a:r>
              <a:rPr lang="en-GB" sz="3200" b="1" dirty="0" smtClean="0">
                <a:solidFill>
                  <a:schemeClr val="accent1">
                    <a:lumMod val="50000"/>
                  </a:schemeClr>
                </a:solidFill>
                <a:latin typeface="Calibri" panose="020F0502020204030204" pitchFamily="34" charset="0"/>
                <a:cs typeface="Calibri" panose="020F0502020204030204" pitchFamily="34" charset="0"/>
              </a:rPr>
              <a:t/>
            </a:r>
            <a:br>
              <a:rPr lang="en-GB" sz="3200" b="1" dirty="0" smtClean="0">
                <a:solidFill>
                  <a:schemeClr val="accent1">
                    <a:lumMod val="50000"/>
                  </a:schemeClr>
                </a:solidFill>
                <a:latin typeface="Calibri" panose="020F0502020204030204" pitchFamily="34" charset="0"/>
                <a:cs typeface="Calibri" panose="020F0502020204030204" pitchFamily="34" charset="0"/>
              </a:rPr>
            </a:br>
            <a:endParaRPr lang="en-GB" sz="3200" b="1" dirty="0">
              <a:solidFill>
                <a:schemeClr val="accent1">
                  <a:lumMod val="50000"/>
                </a:schemeClr>
              </a:solidFill>
              <a:latin typeface="Calibri" panose="020F0502020204030204" pitchFamily="34" charset="0"/>
              <a:ea typeface="ＭＳ Ｐゴシック" charset="0"/>
              <a:cs typeface="Calibri" panose="020F0502020204030204" pitchFamily="34" charset="0"/>
            </a:endParaRPr>
          </a:p>
        </p:txBody>
      </p:sp>
      <p:sp>
        <p:nvSpPr>
          <p:cNvPr id="28675" name="Symbol zastępczy zawartości 2"/>
          <p:cNvSpPr>
            <a:spLocks noGrp="1"/>
          </p:cNvSpPr>
          <p:nvPr>
            <p:ph idx="1"/>
          </p:nvPr>
        </p:nvSpPr>
        <p:spPr bwMode="auto">
          <a:xfrm>
            <a:off x="0" y="1295400"/>
            <a:ext cx="9036050" cy="55626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Char char="§"/>
            </a:pPr>
            <a:r>
              <a:rPr lang="sq-AL" sz="2400" b="1" dirty="0" smtClean="0">
                <a:latin typeface="Calibri" panose="020F0502020204030204" pitchFamily="34" charset="0"/>
                <a:cs typeface="Calibri" panose="020F0502020204030204" pitchFamily="34" charset="0"/>
              </a:rPr>
              <a:t>Plani për menaxhimin e kontratës do të përgatitet para fillimit</a:t>
            </a:r>
            <a:r>
              <a:rPr lang="sq-AL" sz="2400" dirty="0" smtClean="0">
                <a:latin typeface="Calibri" panose="020F0502020204030204" pitchFamily="34" charset="0"/>
                <a:cs typeface="Calibri" panose="020F0502020204030204" pitchFamily="34" charset="0"/>
              </a:rPr>
              <a:t> të zbatimit të kontratës dhe me pajtimin e palëve të kontratës. </a:t>
            </a:r>
            <a:endParaRPr lang="en-US" sz="2400" dirty="0" smtClean="0">
              <a:latin typeface="Calibri" panose="020F0502020204030204" pitchFamily="34" charset="0"/>
              <a:cs typeface="Calibri" panose="020F0502020204030204" pitchFamily="34" charset="0"/>
            </a:endParaRPr>
          </a:p>
          <a:p>
            <a:pPr>
              <a:buFont typeface="Wingdings" panose="05000000000000000000" pitchFamily="2" charset="2"/>
              <a:buChar char="§"/>
            </a:pPr>
            <a:r>
              <a:rPr lang="sq-AL" sz="2400" dirty="0" smtClean="0">
                <a:latin typeface="Calibri" panose="020F0502020204030204" pitchFamily="34" charset="0"/>
                <a:cs typeface="Calibri" panose="020F0502020204030204" pitchFamily="34" charset="0"/>
              </a:rPr>
              <a:t>Menaxheri i Projektit, brenda </a:t>
            </a:r>
            <a:r>
              <a:rPr lang="sq-AL" sz="2400" dirty="0" smtClean="0">
                <a:solidFill>
                  <a:srgbClr val="FF0000"/>
                </a:solidFill>
                <a:latin typeface="Calibri" panose="020F0502020204030204" pitchFamily="34" charset="0"/>
                <a:cs typeface="Calibri" panose="020F0502020204030204" pitchFamily="34" charset="0"/>
              </a:rPr>
              <a:t>2 ditëve të punës</a:t>
            </a:r>
            <a:r>
              <a:rPr lang="sq-AL" sz="2400" dirty="0" smtClean="0">
                <a:latin typeface="Calibri" panose="020F0502020204030204" pitchFamily="34" charset="0"/>
                <a:cs typeface="Calibri" panose="020F0502020204030204" pitchFamily="34" charset="0"/>
              </a:rPr>
              <a:t>, do ta përcjell një kopje të planit për menaxhimin e kontratës departamentit të prokurimit.</a:t>
            </a:r>
            <a:r>
              <a:rPr lang="en-US" sz="2400" b="1" dirty="0" smtClean="0">
                <a:latin typeface="Calibri" panose="020F0502020204030204" pitchFamily="34" charset="0"/>
                <a:cs typeface="Calibri" panose="020F0502020204030204" pitchFamily="34" charset="0"/>
              </a:rPr>
              <a:t>        </a:t>
            </a:r>
          </a:p>
          <a:p>
            <a:pPr>
              <a:buFont typeface="Wingdings" panose="05000000000000000000" pitchFamily="2" charset="2"/>
              <a:buChar char="§"/>
            </a:pPr>
            <a:r>
              <a:rPr lang="en-US" sz="2400" b="1" dirty="0">
                <a:latin typeface="Calibri" panose="020F0502020204030204" pitchFamily="34" charset="0"/>
                <a:cs typeface="Calibri" panose="020F0502020204030204" pitchFamily="34" charset="0"/>
              </a:rPr>
              <a:t> </a:t>
            </a:r>
            <a:r>
              <a:rPr lang="sq-AL" sz="2400" b="1" dirty="0">
                <a:latin typeface="Calibri" panose="020F0502020204030204" pitchFamily="34" charset="0"/>
                <a:cs typeface="Calibri" panose="020F0502020204030204" pitchFamily="34" charset="0"/>
              </a:rPr>
              <a:t>ZP ia lëshon OE: </a:t>
            </a:r>
            <a:endParaRPr lang="en-US" sz="2400" dirty="0" smtClean="0">
              <a:latin typeface="Calibri" panose="020F0502020204030204" pitchFamily="34" charset="0"/>
              <a:cs typeface="Calibri" panose="020F0502020204030204" pitchFamily="34" charset="0"/>
            </a:endParaRPr>
          </a:p>
          <a:p>
            <a:pPr lvl="1">
              <a:buFont typeface="Wingdings" panose="05000000000000000000" pitchFamily="2" charset="2"/>
              <a:buChar char="§"/>
            </a:pPr>
            <a:r>
              <a:rPr lang="sq-AL" sz="2400" dirty="0" smtClean="0">
                <a:latin typeface="Calibri" panose="020F0502020204030204" pitchFamily="34" charset="0"/>
                <a:cs typeface="Calibri" panose="020F0502020204030204" pitchFamily="34" charset="0"/>
              </a:rPr>
              <a:t>Njoftimin për fillimin në rastin e kontratës për punë	</a:t>
            </a:r>
            <a:endParaRPr lang="en-US" sz="2400" dirty="0" smtClean="0">
              <a:latin typeface="Calibri" panose="020F0502020204030204" pitchFamily="34" charset="0"/>
              <a:cs typeface="Calibri" panose="020F0502020204030204" pitchFamily="34" charset="0"/>
            </a:endParaRPr>
          </a:p>
          <a:p>
            <a:pPr lvl="1">
              <a:buFont typeface="Wingdings" panose="05000000000000000000" pitchFamily="2" charset="2"/>
              <a:buChar char="§"/>
            </a:pPr>
            <a:r>
              <a:rPr lang="sq-AL" sz="2400" dirty="0" smtClean="0">
                <a:latin typeface="Calibri" panose="020F0502020204030204" pitchFamily="34" charset="0"/>
                <a:cs typeface="Calibri" panose="020F0502020204030204" pitchFamily="34" charset="0"/>
              </a:rPr>
              <a:t>Njoftimin për shërbimet</a:t>
            </a:r>
            <a:endParaRPr lang="en-US" sz="2400" dirty="0" smtClean="0">
              <a:latin typeface="Calibri" panose="020F0502020204030204" pitchFamily="34" charset="0"/>
              <a:cs typeface="Calibri" panose="020F0502020204030204" pitchFamily="34" charset="0"/>
            </a:endParaRPr>
          </a:p>
          <a:p>
            <a:pPr lvl="1">
              <a:buFont typeface="Wingdings" panose="05000000000000000000" pitchFamily="2" charset="2"/>
              <a:buChar char="§"/>
            </a:pPr>
            <a:r>
              <a:rPr lang="sq-AL" sz="2400" dirty="0" smtClean="0">
                <a:latin typeface="Calibri" panose="020F0502020204030204" pitchFamily="34" charset="0"/>
                <a:cs typeface="Calibri" panose="020F0502020204030204" pitchFamily="34" charset="0"/>
              </a:rPr>
              <a:t>Fletëporosinë për kontratën për furnizim</a:t>
            </a:r>
            <a:endParaRPr lang="en-US" sz="2400" dirty="0" smtClean="0">
              <a:latin typeface="Calibri" panose="020F0502020204030204" pitchFamily="34" charset="0"/>
              <a:cs typeface="Calibri" panose="020F0502020204030204" pitchFamily="34" charset="0"/>
            </a:endParaRPr>
          </a:p>
          <a:p>
            <a:pPr lvl="1">
              <a:buFont typeface="Wingdings" panose="05000000000000000000" pitchFamily="2" charset="2"/>
              <a:buChar char="§"/>
            </a:pPr>
            <a:r>
              <a:rPr lang="sq-AL" sz="2400" dirty="0" smtClean="0">
                <a:latin typeface="Calibri" panose="020F0502020204030204" pitchFamily="34" charset="0"/>
                <a:cs typeface="Calibri" panose="020F0502020204030204" pitchFamily="34" charset="0"/>
              </a:rPr>
              <a:t>Në rast të kontratës publike kornizë, Zyrtari i Prokurimit  do të lëshojë Urdhër Blerjen</a:t>
            </a:r>
            <a:endParaRPr lang="en-US" sz="2400" dirty="0" smtClean="0">
              <a:latin typeface="Calibri" panose="020F0502020204030204" pitchFamily="34" charset="0"/>
              <a:cs typeface="Calibri" panose="020F0502020204030204" pitchFamily="34" charset="0"/>
            </a:endParaRPr>
          </a:p>
          <a:p>
            <a:pPr marL="0" indent="0">
              <a:buNone/>
            </a:pPr>
            <a:r>
              <a:rPr lang="en-GB" sz="2400" dirty="0" smtClean="0"/>
              <a:t> </a:t>
            </a:r>
            <a:endParaRPr lang="en-US" sz="2400" b="1" dirty="0" smtClean="0"/>
          </a:p>
        </p:txBody>
      </p:sp>
    </p:spTree>
    <p:extLst>
      <p:ext uri="{BB962C8B-B14F-4D97-AF65-F5344CB8AC3E}">
        <p14:creationId xmlns:p14="http://schemas.microsoft.com/office/powerpoint/2010/main" val="2299918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0" y="304801"/>
            <a:ext cx="8839200" cy="838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3200" b="1" dirty="0">
                <a:solidFill>
                  <a:schemeClr val="accent1">
                    <a:lumMod val="50000"/>
                  </a:schemeClr>
                </a:solidFill>
                <a:latin typeface="Calibri" panose="020F0502020204030204" pitchFamily="34" charset="0"/>
                <a:cs typeface="Calibri" panose="020F0502020204030204" pitchFamily="34" charset="0"/>
              </a:rPr>
              <a:t>Emërimi i Menaxherit të Projektit</a:t>
            </a:r>
            <a:r>
              <a:rPr lang="en-US" sz="3200" b="1" dirty="0">
                <a:solidFill>
                  <a:schemeClr val="accent1">
                    <a:lumMod val="50000"/>
                  </a:schemeClr>
                </a:solidFill>
                <a:latin typeface="Calibri" panose="020F0502020204030204" pitchFamily="34" charset="0"/>
                <a:cs typeface="Calibri" panose="020F0502020204030204" pitchFamily="34" charset="0"/>
              </a:rPr>
              <a:t/>
            </a:r>
            <a:br>
              <a:rPr lang="en-US" sz="3200" b="1" dirty="0">
                <a:solidFill>
                  <a:schemeClr val="accent1">
                    <a:lumMod val="50000"/>
                  </a:schemeClr>
                </a:solidFill>
                <a:latin typeface="Calibri" panose="020F0502020204030204" pitchFamily="34" charset="0"/>
                <a:cs typeface="Calibri" panose="020F0502020204030204" pitchFamily="34" charset="0"/>
              </a:rPr>
            </a:br>
            <a:endParaRPr lang="en-GB" sz="3200" b="1" dirty="0">
              <a:solidFill>
                <a:schemeClr val="accent1">
                  <a:lumMod val="50000"/>
                </a:schemeClr>
              </a:solidFill>
              <a:latin typeface="Calibri" panose="020F0502020204030204" pitchFamily="34" charset="0"/>
              <a:ea typeface="ＭＳ Ｐゴシック" charset="0"/>
              <a:cs typeface="Calibri" panose="020F0502020204030204" pitchFamily="34" charset="0"/>
            </a:endParaRPr>
          </a:p>
        </p:txBody>
      </p:sp>
      <p:sp>
        <p:nvSpPr>
          <p:cNvPr id="28675" name="Symbol zastępczy zawartości 2"/>
          <p:cNvSpPr>
            <a:spLocks noGrp="1"/>
          </p:cNvSpPr>
          <p:nvPr>
            <p:ph idx="1"/>
          </p:nvPr>
        </p:nvSpPr>
        <p:spPr bwMode="auto">
          <a:xfrm>
            <a:off x="0" y="1295400"/>
            <a:ext cx="9036050" cy="54864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None/>
            </a:pPr>
            <a:r>
              <a:rPr lang="en-US" sz="2400" b="1" i="1" dirty="0" smtClean="0">
                <a:solidFill>
                  <a:srgbClr val="FF0000"/>
                </a:solidFill>
              </a:rPr>
              <a:t>                  </a:t>
            </a:r>
            <a:endParaRPr lang="en-US" sz="2400" dirty="0" smtClean="0">
              <a:solidFill>
                <a:srgbClr val="FF0000"/>
              </a:solidFill>
            </a:endParaRPr>
          </a:p>
          <a:p>
            <a:pPr>
              <a:buFont typeface="Wingdings" panose="05000000000000000000" pitchFamily="2" charset="2"/>
              <a:buChar char="§"/>
            </a:pPr>
            <a:r>
              <a:rPr lang="sq-AL" sz="2400" dirty="0" smtClean="0">
                <a:latin typeface="Calibri" panose="020F0502020204030204" pitchFamily="34" charset="0"/>
                <a:cs typeface="Calibri" panose="020F0502020204030204" pitchFamily="34" charset="0"/>
              </a:rPr>
              <a:t>ZKA do ta emërojë një anëtar të personelit nga Njësia Kërkuese, me shkathtësi dhe përvojë të duhur</a:t>
            </a:r>
            <a:r>
              <a:rPr lang="en-US" sz="2400" dirty="0" smtClean="0">
                <a:latin typeface="Calibri" panose="020F0502020204030204" pitchFamily="34" charset="0"/>
                <a:cs typeface="Calibri" panose="020F0502020204030204" pitchFamily="34" charset="0"/>
              </a:rPr>
              <a:t> .</a:t>
            </a:r>
          </a:p>
          <a:p>
            <a:pPr>
              <a:buFont typeface="Wingdings" panose="05000000000000000000" pitchFamily="2" charset="2"/>
              <a:buChar char="§"/>
            </a:pPr>
            <a:r>
              <a:rPr lang="sq-AL" sz="2400" dirty="0" smtClean="0">
                <a:latin typeface="Calibri" panose="020F0502020204030204" pitchFamily="34" charset="0"/>
                <a:cs typeface="Calibri" panose="020F0502020204030204" pitchFamily="34" charset="0"/>
              </a:rPr>
              <a:t>Ku është e përshtatshme, ZKA mund të emërojë një anëtar të personelit nga një departament tjetër si Menaxher të Projektit. </a:t>
            </a:r>
            <a:endParaRPr lang="en-US" sz="2400" dirty="0" smtClean="0">
              <a:latin typeface="Calibri" panose="020F0502020204030204" pitchFamily="34" charset="0"/>
              <a:cs typeface="Calibri" panose="020F0502020204030204" pitchFamily="34" charset="0"/>
            </a:endParaRPr>
          </a:p>
          <a:p>
            <a:pPr>
              <a:buFont typeface="Wingdings" panose="05000000000000000000" pitchFamily="2" charset="2"/>
              <a:buChar char="§"/>
            </a:pPr>
            <a:r>
              <a:rPr lang="sq-AL" sz="2400" dirty="0" smtClean="0">
                <a:latin typeface="Calibri" panose="020F0502020204030204" pitchFamily="34" charset="0"/>
                <a:cs typeface="Calibri" panose="020F0502020204030204" pitchFamily="34" charset="0"/>
              </a:rPr>
              <a:t>Një kontratë </a:t>
            </a:r>
            <a:r>
              <a:rPr lang="sq-AL" sz="2400" b="1" dirty="0" smtClean="0">
                <a:latin typeface="Calibri" panose="020F0502020204030204" pitchFamily="34" charset="0"/>
                <a:cs typeface="Calibri" panose="020F0502020204030204" pitchFamily="34" charset="0"/>
              </a:rPr>
              <a:t>me vlerë të madhe </a:t>
            </a:r>
            <a:r>
              <a:rPr lang="sq-AL" sz="2400" dirty="0" smtClean="0">
                <a:latin typeface="Calibri" panose="020F0502020204030204" pitchFamily="34" charset="0"/>
                <a:cs typeface="Calibri" panose="020F0502020204030204" pitchFamily="34" charset="0"/>
              </a:rPr>
              <a:t>që është komplekse ose është pjesë e një projekti më të madh, mund t’i jepet një </a:t>
            </a:r>
            <a:r>
              <a:rPr lang="sq-AL" sz="2400" b="1" i="1" dirty="0" smtClean="0">
                <a:latin typeface="Calibri" panose="020F0502020204030204" pitchFamily="34" charset="0"/>
                <a:cs typeface="Calibri" panose="020F0502020204030204" pitchFamily="34" charset="0"/>
              </a:rPr>
              <a:t>Ekipi për Menaxhimin e Kontratës</a:t>
            </a:r>
            <a:r>
              <a:rPr lang="en-US" sz="2400" b="1" i="1" dirty="0" smtClean="0">
                <a:latin typeface="Calibri" panose="020F0502020204030204" pitchFamily="34" charset="0"/>
                <a:cs typeface="Calibri" panose="020F0502020204030204" pitchFamily="34" charset="0"/>
              </a:rPr>
              <a:t>.</a:t>
            </a:r>
          </a:p>
          <a:p>
            <a:pPr>
              <a:buFont typeface="Wingdings" panose="05000000000000000000" pitchFamily="2" charset="2"/>
              <a:buChar char="§"/>
            </a:pPr>
            <a:r>
              <a:rPr lang="sq-AL" sz="2400" dirty="0" smtClean="0">
                <a:latin typeface="Calibri" panose="020F0502020204030204" pitchFamily="34" charset="0"/>
                <a:cs typeface="Calibri" panose="020F0502020204030204" pitchFamily="34" charset="0"/>
              </a:rPr>
              <a:t>Kontrata mund të menaxhohet nga </a:t>
            </a:r>
            <a:r>
              <a:rPr lang="sq-AL" sz="2400" b="1" dirty="0" smtClean="0">
                <a:latin typeface="Calibri" panose="020F0502020204030204" pitchFamily="34" charset="0"/>
                <a:cs typeface="Calibri" panose="020F0502020204030204" pitchFamily="34" charset="0"/>
              </a:rPr>
              <a:t>një organ apo person jashtë </a:t>
            </a:r>
            <a:r>
              <a:rPr lang="en-US" sz="2400" b="1" dirty="0" smtClean="0">
                <a:latin typeface="Calibri" panose="020F0502020204030204" pitchFamily="34" charset="0"/>
                <a:cs typeface="Calibri" panose="020F0502020204030204" pitchFamily="34" charset="0"/>
              </a:rPr>
              <a:t>AK</a:t>
            </a:r>
            <a:r>
              <a:rPr lang="sq-AL" sz="2400" dirty="0" smtClean="0">
                <a:latin typeface="Calibri" panose="020F0502020204030204" pitchFamily="34" charset="0"/>
                <a:cs typeface="Calibri" panose="020F0502020204030204" pitchFamily="34" charset="0"/>
              </a:rPr>
              <a:t>, me kusht që Njësia Kërkuese mbikëqyr </a:t>
            </a:r>
            <a:r>
              <a:rPr lang="sq-AL" sz="2400" b="1" dirty="0" smtClean="0">
                <a:latin typeface="Calibri" panose="020F0502020204030204" pitchFamily="34" charset="0"/>
                <a:cs typeface="Calibri" panose="020F0502020204030204" pitchFamily="34" charset="0"/>
              </a:rPr>
              <a:t>Menaxherin e jashtëm të Projektit. </a:t>
            </a:r>
            <a:endParaRPr lang="en-US" sz="2400" b="1" dirty="0" smtClean="0">
              <a:latin typeface="Calibri" panose="020F0502020204030204" pitchFamily="34" charset="0"/>
              <a:cs typeface="Calibri" panose="020F0502020204030204" pitchFamily="34" charset="0"/>
            </a:endParaRPr>
          </a:p>
          <a:p>
            <a:pPr>
              <a:buFont typeface="Wingdings" panose="05000000000000000000" pitchFamily="2" charset="2"/>
              <a:buChar char="§"/>
            </a:pPr>
            <a:r>
              <a:rPr lang="sq-AL" sz="2400" dirty="0" smtClean="0">
                <a:latin typeface="Calibri" panose="020F0502020204030204" pitchFamily="34" charset="0"/>
                <a:cs typeface="Calibri" panose="020F0502020204030204" pitchFamily="34" charset="0"/>
              </a:rPr>
              <a:t>Emërimi i organit apo personit të jashtëm do të bëhet duke përdorur </a:t>
            </a:r>
            <a:r>
              <a:rPr lang="sq-AL" sz="2400" b="1" dirty="0" smtClean="0">
                <a:latin typeface="Calibri" panose="020F0502020204030204" pitchFamily="34" charset="0"/>
                <a:cs typeface="Calibri" panose="020F0502020204030204" pitchFamily="34" charset="0"/>
              </a:rPr>
              <a:t>procedurat e përshtatshme të prokurimit për shërbime</a:t>
            </a:r>
            <a:r>
              <a:rPr lang="en-US" sz="2400" b="1" dirty="0" smtClean="0">
                <a:latin typeface="Calibri" panose="020F0502020204030204" pitchFamily="34" charset="0"/>
                <a:cs typeface="Calibri" panose="020F0502020204030204" pitchFamily="34" charset="0"/>
              </a:rPr>
              <a:t>.</a:t>
            </a:r>
            <a:endParaRPr lang="en-GB" sz="2400" b="1" i="1"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09980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0" y="304801"/>
            <a:ext cx="8839200" cy="609599"/>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3200" b="1" dirty="0" smtClean="0">
                <a:solidFill>
                  <a:schemeClr val="accent1">
                    <a:lumMod val="50000"/>
                  </a:schemeClr>
                </a:solidFill>
                <a:latin typeface="Calibri" panose="020F0502020204030204" pitchFamily="34" charset="0"/>
                <a:cs typeface="Calibri" panose="020F0502020204030204" pitchFamily="34" charset="0"/>
              </a:rPr>
              <a:t>Funksionet e Menaxherit të Projektit janë:</a:t>
            </a:r>
            <a:endParaRPr lang="en-US" sz="3200" b="1" dirty="0">
              <a:solidFill>
                <a:schemeClr val="accent1">
                  <a:lumMod val="50000"/>
                </a:schemeClr>
              </a:solidFill>
              <a:latin typeface="Calibri" panose="020F0502020204030204" pitchFamily="34" charset="0"/>
              <a:cs typeface="Calibri" panose="020F0502020204030204" pitchFamily="34" charset="0"/>
            </a:endParaRPr>
          </a:p>
        </p:txBody>
      </p:sp>
      <p:sp>
        <p:nvSpPr>
          <p:cNvPr id="28675" name="Symbol zastępczy zawartości 2"/>
          <p:cNvSpPr>
            <a:spLocks noGrp="1"/>
          </p:cNvSpPr>
          <p:nvPr>
            <p:ph idx="1"/>
          </p:nvPr>
        </p:nvSpPr>
        <p:spPr bwMode="auto">
          <a:xfrm>
            <a:off x="0" y="914400"/>
            <a:ext cx="9036050" cy="59436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buFont typeface="Wingdings" panose="05000000000000000000" pitchFamily="2" charset="2"/>
              <a:buChar char="§"/>
            </a:pPr>
            <a:r>
              <a:rPr lang="sq-AL" sz="2400" dirty="0" smtClean="0">
                <a:latin typeface="Calibri" panose="020F0502020204030204" pitchFamily="34" charset="0"/>
                <a:cs typeface="Calibri" panose="020F0502020204030204" pitchFamily="34" charset="0"/>
              </a:rPr>
              <a:t>Të sigurojë që operatori ekonomik </a:t>
            </a:r>
            <a:r>
              <a:rPr lang="sq-AL" sz="2400" b="1" dirty="0" smtClean="0">
                <a:latin typeface="Calibri" panose="020F0502020204030204" pitchFamily="34" charset="0"/>
                <a:cs typeface="Calibri" panose="020F0502020204030204" pitchFamily="34" charset="0"/>
              </a:rPr>
              <a:t>i përmbush të gjitha obligimet e </a:t>
            </a:r>
            <a:r>
              <a:rPr lang="sq-AL" sz="2400" b="1" dirty="0" err="1" smtClean="0">
                <a:latin typeface="Calibri" panose="020F0502020204030204" pitchFamily="34" charset="0"/>
                <a:cs typeface="Calibri" panose="020F0502020204030204" pitchFamily="34" charset="0"/>
              </a:rPr>
              <a:t>performancës</a:t>
            </a:r>
            <a:r>
              <a:rPr lang="sq-AL" sz="2400" b="1" dirty="0" smtClean="0">
                <a:latin typeface="Calibri" panose="020F0502020204030204" pitchFamily="34" charset="0"/>
                <a:cs typeface="Calibri" panose="020F0502020204030204" pitchFamily="34" charset="0"/>
              </a:rPr>
              <a:t> apo dërgesës </a:t>
            </a:r>
            <a:r>
              <a:rPr lang="sq-AL" sz="2400" dirty="0" smtClean="0">
                <a:latin typeface="Calibri" panose="020F0502020204030204" pitchFamily="34" charset="0"/>
                <a:cs typeface="Calibri" panose="020F0502020204030204" pitchFamily="34" charset="0"/>
              </a:rPr>
              <a:t>në përputhje me termat dhe kushtet e kontratës;</a:t>
            </a:r>
            <a:endParaRPr lang="en-US" sz="2400" dirty="0" smtClean="0">
              <a:latin typeface="Calibri" panose="020F0502020204030204" pitchFamily="34" charset="0"/>
              <a:cs typeface="Calibri" panose="020F0502020204030204" pitchFamily="34" charset="0"/>
            </a:endParaRPr>
          </a:p>
          <a:p>
            <a:pPr lvl="0">
              <a:buFont typeface="Wingdings" panose="05000000000000000000" pitchFamily="2" charset="2"/>
              <a:buChar char="§"/>
            </a:pPr>
            <a:r>
              <a:rPr lang="sq-AL" sz="2400" dirty="0" smtClean="0">
                <a:latin typeface="Calibri" panose="020F0502020204030204" pitchFamily="34" charset="0"/>
                <a:cs typeface="Calibri" panose="020F0502020204030204" pitchFamily="34" charset="0"/>
              </a:rPr>
              <a:t>Të sigurojë që operatori ekonomik </a:t>
            </a:r>
            <a:r>
              <a:rPr lang="sq-AL" sz="2400" b="1" dirty="0" smtClean="0">
                <a:latin typeface="Calibri" panose="020F0502020204030204" pitchFamily="34" charset="0"/>
                <a:cs typeface="Calibri" panose="020F0502020204030204" pitchFamily="34" charset="0"/>
              </a:rPr>
              <a:t>e dorëzon tërë dokumentacionin e kërkuar </a:t>
            </a:r>
            <a:r>
              <a:rPr lang="sq-AL" sz="2400" dirty="0" smtClean="0">
                <a:latin typeface="Calibri" panose="020F0502020204030204" pitchFamily="34" charset="0"/>
                <a:cs typeface="Calibri" panose="020F0502020204030204" pitchFamily="34" charset="0"/>
              </a:rPr>
              <a:t>në përputhje me termat dhe kushtet e kontratës;</a:t>
            </a:r>
            <a:endParaRPr lang="en-US" sz="2400" dirty="0" smtClean="0">
              <a:latin typeface="Calibri" panose="020F0502020204030204" pitchFamily="34" charset="0"/>
              <a:cs typeface="Calibri" panose="020F0502020204030204" pitchFamily="34" charset="0"/>
            </a:endParaRPr>
          </a:p>
          <a:p>
            <a:pPr lvl="0">
              <a:buFont typeface="Wingdings" panose="05000000000000000000" pitchFamily="2" charset="2"/>
              <a:buChar char="§"/>
            </a:pPr>
            <a:r>
              <a:rPr lang="sq-AL" sz="2400" dirty="0" smtClean="0">
                <a:latin typeface="Calibri" panose="020F0502020204030204" pitchFamily="34" charset="0"/>
                <a:cs typeface="Calibri" panose="020F0502020204030204" pitchFamily="34" charset="0"/>
              </a:rPr>
              <a:t>të sigurojë që </a:t>
            </a:r>
            <a:r>
              <a:rPr lang="en-US" sz="2400" dirty="0" smtClean="0">
                <a:latin typeface="Calibri" panose="020F0502020204030204" pitchFamily="34" charset="0"/>
                <a:cs typeface="Calibri" panose="020F0502020204030204" pitchFamily="34" charset="0"/>
              </a:rPr>
              <a:t>AK </a:t>
            </a:r>
            <a:r>
              <a:rPr lang="sq-AL" sz="2400" b="1" dirty="0" smtClean="0">
                <a:latin typeface="Calibri" panose="020F0502020204030204" pitchFamily="34" charset="0"/>
                <a:cs typeface="Calibri" panose="020F0502020204030204" pitchFamily="34" charset="0"/>
              </a:rPr>
              <a:t>i përmbush të gjitha pagesat dhe obligimet </a:t>
            </a:r>
            <a:r>
              <a:rPr lang="en-US" sz="2400" b="1" dirty="0" smtClean="0">
                <a:latin typeface="Calibri" panose="020F0502020204030204" pitchFamily="34" charset="0"/>
                <a:cs typeface="Calibri" panose="020F0502020204030204" pitchFamily="34" charset="0"/>
              </a:rPr>
              <a:t>n</a:t>
            </a:r>
            <a:r>
              <a:rPr lang="sq-AL" sz="2400" dirty="0" smtClean="0">
                <a:latin typeface="Calibri" panose="020F0502020204030204" pitchFamily="34" charset="0"/>
                <a:cs typeface="Calibri" panose="020F0502020204030204" pitchFamily="34" charset="0"/>
              </a:rPr>
              <a:t>ë përputhje me termat dhe kushtet e kontratës;</a:t>
            </a:r>
            <a:endParaRPr lang="en-US" sz="2400" dirty="0" smtClean="0">
              <a:latin typeface="Calibri" panose="020F0502020204030204" pitchFamily="34" charset="0"/>
              <a:cs typeface="Calibri" panose="020F0502020204030204" pitchFamily="34" charset="0"/>
            </a:endParaRPr>
          </a:p>
          <a:p>
            <a:pPr lvl="0">
              <a:buFont typeface="Wingdings" panose="05000000000000000000" pitchFamily="2" charset="2"/>
              <a:buChar char="§"/>
            </a:pPr>
            <a:r>
              <a:rPr lang="sq-AL" sz="2400" dirty="0" smtClean="0">
                <a:latin typeface="Calibri" panose="020F0502020204030204" pitchFamily="34" charset="0"/>
                <a:cs typeface="Calibri" panose="020F0502020204030204" pitchFamily="34" charset="0"/>
              </a:rPr>
              <a:t>Të sigurojë se </a:t>
            </a:r>
            <a:r>
              <a:rPr lang="sq-AL" sz="2400" b="1" dirty="0" smtClean="0">
                <a:latin typeface="Calibri" panose="020F0502020204030204" pitchFamily="34" charset="0"/>
                <a:cs typeface="Calibri" panose="020F0502020204030204" pitchFamily="34" charset="0"/>
              </a:rPr>
              <a:t>ka kontroll adekuat të kostove, cilësisë, dhe kohës </a:t>
            </a:r>
            <a:r>
              <a:rPr lang="sq-AL" sz="2400" dirty="0" smtClean="0">
                <a:latin typeface="Calibri" panose="020F0502020204030204" pitchFamily="34" charset="0"/>
                <a:cs typeface="Calibri" panose="020F0502020204030204" pitchFamily="34" charset="0"/>
              </a:rPr>
              <a:t>aty ku është e </a:t>
            </a:r>
            <a:r>
              <a:rPr lang="en-US" sz="2400" dirty="0" err="1" smtClean="0">
                <a:latin typeface="Calibri" panose="020F0502020204030204" pitchFamily="34" charset="0"/>
                <a:cs typeface="Calibri" panose="020F0502020204030204" pitchFamily="34" charset="0"/>
              </a:rPr>
              <a:t>nevojshme</a:t>
            </a:r>
            <a:r>
              <a:rPr lang="en-US" sz="2400" dirty="0" smtClean="0">
                <a:latin typeface="Calibri" panose="020F0502020204030204" pitchFamily="34" charset="0"/>
                <a:cs typeface="Calibri" panose="020F0502020204030204" pitchFamily="34" charset="0"/>
              </a:rPr>
              <a:t> </a:t>
            </a:r>
            <a:r>
              <a:rPr lang="sq-AL" sz="2400" dirty="0" smtClean="0">
                <a:latin typeface="Calibri" panose="020F0502020204030204" pitchFamily="34" charset="0"/>
                <a:cs typeface="Calibri" panose="020F0502020204030204" pitchFamily="34" charset="0"/>
              </a:rPr>
              <a:t>;</a:t>
            </a:r>
            <a:endParaRPr lang="en-US" sz="2400" dirty="0" smtClean="0">
              <a:latin typeface="Calibri" panose="020F0502020204030204" pitchFamily="34" charset="0"/>
              <a:cs typeface="Calibri" panose="020F0502020204030204" pitchFamily="34" charset="0"/>
            </a:endParaRPr>
          </a:p>
          <a:p>
            <a:pPr lvl="0">
              <a:buFont typeface="Wingdings" panose="05000000000000000000" pitchFamily="2" charset="2"/>
              <a:buChar char="§"/>
            </a:pPr>
            <a:r>
              <a:rPr lang="sq-AL" sz="2400" dirty="0" smtClean="0">
                <a:latin typeface="Calibri" panose="020F0502020204030204" pitchFamily="34" charset="0"/>
                <a:cs typeface="Calibri" panose="020F0502020204030204" pitchFamily="34" charset="0"/>
              </a:rPr>
              <a:t>Të sigurojë që </a:t>
            </a:r>
            <a:r>
              <a:rPr lang="sq-AL" sz="2400" b="1" dirty="0" smtClean="0">
                <a:latin typeface="Calibri" panose="020F0502020204030204" pitchFamily="34" charset="0"/>
                <a:cs typeface="Calibri" panose="020F0502020204030204" pitchFamily="34" charset="0"/>
              </a:rPr>
              <a:t>të gjitha obligimet janë kompletuar </a:t>
            </a:r>
            <a:r>
              <a:rPr lang="sq-AL" sz="2400" dirty="0" smtClean="0">
                <a:latin typeface="Calibri" panose="020F0502020204030204" pitchFamily="34" charset="0"/>
                <a:cs typeface="Calibri" panose="020F0502020204030204" pitchFamily="34" charset="0"/>
              </a:rPr>
              <a:t>para mbylljes së dosjes së kontratës;</a:t>
            </a:r>
            <a:endParaRPr lang="en-US" sz="24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69106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0" y="304801"/>
            <a:ext cx="8839200" cy="838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3200" b="1" dirty="0" smtClean="0">
                <a:solidFill>
                  <a:schemeClr val="accent1">
                    <a:lumMod val="50000"/>
                  </a:schemeClr>
                </a:solidFill>
                <a:latin typeface="Calibri" panose="020F0502020204030204" pitchFamily="34" charset="0"/>
                <a:cs typeface="Calibri" panose="020F0502020204030204" pitchFamily="34" charset="0"/>
              </a:rPr>
              <a:t>Funksionet e Menaxherit të Projektit janë</a:t>
            </a:r>
            <a:r>
              <a:rPr lang="en-GB" sz="3200" b="1" dirty="0" smtClean="0">
                <a:solidFill>
                  <a:schemeClr val="accent1">
                    <a:lumMod val="50000"/>
                  </a:schemeClr>
                </a:solidFill>
                <a:latin typeface="Calibri" panose="020F0502020204030204" pitchFamily="34" charset="0"/>
                <a:cs typeface="Calibri" panose="020F0502020204030204" pitchFamily="34" charset="0"/>
              </a:rPr>
              <a:t>: </a:t>
            </a:r>
            <a:endParaRPr lang="en-US" sz="3200" b="1" dirty="0">
              <a:solidFill>
                <a:schemeClr val="accent1">
                  <a:lumMod val="50000"/>
                </a:schemeClr>
              </a:solidFill>
              <a:latin typeface="Calibri" panose="020F0502020204030204" pitchFamily="34" charset="0"/>
              <a:cs typeface="Calibri" panose="020F0502020204030204" pitchFamily="34" charset="0"/>
            </a:endParaRPr>
          </a:p>
        </p:txBody>
      </p:sp>
      <p:sp>
        <p:nvSpPr>
          <p:cNvPr id="28675" name="Symbol zastępczy zawartości 2"/>
          <p:cNvSpPr>
            <a:spLocks noGrp="1"/>
          </p:cNvSpPr>
          <p:nvPr>
            <p:ph idx="1"/>
          </p:nvPr>
        </p:nvSpPr>
        <p:spPr bwMode="auto">
          <a:xfrm>
            <a:off x="0" y="1295400"/>
            <a:ext cx="9036050" cy="5410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Char char="§"/>
            </a:pPr>
            <a:r>
              <a:rPr lang="sq-AL" sz="2400" dirty="0">
                <a:latin typeface="Calibri" panose="020F0502020204030204" pitchFamily="34" charset="0"/>
                <a:cs typeface="Calibri" panose="020F0502020204030204" pitchFamily="34" charset="0"/>
              </a:rPr>
              <a:t>Të sigurojë </a:t>
            </a:r>
            <a:r>
              <a:rPr lang="sq-AL" sz="2400" b="1" dirty="0">
                <a:latin typeface="Calibri" panose="020F0502020204030204" pitchFamily="34" charset="0"/>
                <a:cs typeface="Calibri" panose="020F0502020204030204" pitchFamily="34" charset="0"/>
              </a:rPr>
              <a:t>që të gjitha regjistrat e menaxhimit të kontratës të mbahen dhe arkivohen siç kërkohet</a:t>
            </a:r>
            <a:r>
              <a:rPr lang="sq-AL" sz="2400" b="1" dirty="0" smtClean="0">
                <a:latin typeface="Calibri" panose="020F0502020204030204" pitchFamily="34" charset="0"/>
                <a:cs typeface="Calibri" panose="020F0502020204030204" pitchFamily="34" charset="0"/>
              </a:rPr>
              <a:t>;</a:t>
            </a:r>
            <a:endParaRPr lang="en-US" sz="2400" b="1" dirty="0">
              <a:latin typeface="Calibri" panose="020F0502020204030204" pitchFamily="34" charset="0"/>
              <a:cs typeface="Calibri" panose="020F0502020204030204" pitchFamily="34" charset="0"/>
            </a:endParaRPr>
          </a:p>
          <a:p>
            <a:pPr lvl="0">
              <a:buFont typeface="Wingdings" panose="05000000000000000000" pitchFamily="2" charset="2"/>
              <a:buChar char="§"/>
            </a:pPr>
            <a:r>
              <a:rPr lang="sq-AL" sz="2400" b="1" dirty="0" smtClean="0">
                <a:latin typeface="Calibri" panose="020F0502020204030204" pitchFamily="34" charset="0"/>
                <a:cs typeface="Calibri" panose="020F0502020204030204" pitchFamily="34" charset="0"/>
              </a:rPr>
              <a:t>Të nxjerr variacione apo urdhra për ndryshim nëse kërkohet</a:t>
            </a:r>
            <a:r>
              <a:rPr lang="sq-AL" sz="2400" dirty="0" smtClean="0">
                <a:latin typeface="Calibri" panose="020F0502020204030204" pitchFamily="34" charset="0"/>
                <a:cs typeface="Calibri" panose="020F0502020204030204" pitchFamily="34" charset="0"/>
              </a:rPr>
              <a:t>, në përputhje me termat dhe kushtet e kontratës;</a:t>
            </a:r>
            <a:endParaRPr lang="en-US" sz="2400" dirty="0" smtClean="0">
              <a:latin typeface="Calibri" panose="020F0502020204030204" pitchFamily="34" charset="0"/>
              <a:cs typeface="Calibri" panose="020F0502020204030204" pitchFamily="34" charset="0"/>
            </a:endParaRPr>
          </a:p>
          <a:p>
            <a:pPr lvl="0">
              <a:buFont typeface="Wingdings" panose="05000000000000000000" pitchFamily="2" charset="2"/>
              <a:buChar char="§"/>
            </a:pPr>
            <a:r>
              <a:rPr lang="sq-AL" sz="2400" b="1" dirty="0" smtClean="0">
                <a:latin typeface="Calibri" panose="020F0502020204030204" pitchFamily="34" charset="0"/>
                <a:cs typeface="Calibri" panose="020F0502020204030204" pitchFamily="34" charset="0"/>
              </a:rPr>
              <a:t>T’i sigurojë detaje të plota të një ndryshimi të kërkuar të kontratës </a:t>
            </a:r>
            <a:r>
              <a:rPr lang="sq-AL" sz="2400" dirty="0" smtClean="0">
                <a:latin typeface="Calibri" panose="020F0502020204030204" pitchFamily="34" charset="0"/>
                <a:cs typeface="Calibri" panose="020F0502020204030204" pitchFamily="34" charset="0"/>
              </a:rPr>
              <a:t>Departamentit të Prokurimit dhe ta merr miratimin;</a:t>
            </a:r>
            <a:endParaRPr lang="en-US" sz="2400" dirty="0" smtClean="0">
              <a:latin typeface="Calibri" panose="020F0502020204030204" pitchFamily="34" charset="0"/>
              <a:cs typeface="Calibri" panose="020F0502020204030204" pitchFamily="34" charset="0"/>
            </a:endParaRPr>
          </a:p>
          <a:p>
            <a:pPr lvl="0">
              <a:buFont typeface="Wingdings" panose="05000000000000000000" pitchFamily="2" charset="2"/>
              <a:buChar char="§"/>
            </a:pPr>
            <a:r>
              <a:rPr lang="sq-AL" sz="2400" b="1" dirty="0" smtClean="0">
                <a:latin typeface="Calibri" panose="020F0502020204030204" pitchFamily="34" charset="0"/>
                <a:cs typeface="Calibri" panose="020F0502020204030204" pitchFamily="34" charset="0"/>
              </a:rPr>
              <a:t>Te jep detaje të plota për ndonjë ndërprerjeje të propozuar të kontratës </a:t>
            </a:r>
            <a:r>
              <a:rPr lang="en-US" sz="2400" b="1" dirty="0" smtClean="0">
                <a:latin typeface="Calibri" panose="020F0502020204030204" pitchFamily="34" charset="0"/>
                <a:cs typeface="Calibri" panose="020F0502020204030204" pitchFamily="34" charset="0"/>
              </a:rPr>
              <a:t>per </a:t>
            </a:r>
            <a:r>
              <a:rPr lang="sq-AL" sz="2400" dirty="0" smtClean="0">
                <a:latin typeface="Calibri" panose="020F0502020204030204" pitchFamily="34" charset="0"/>
                <a:cs typeface="Calibri" panose="020F0502020204030204" pitchFamily="34" charset="0"/>
              </a:rPr>
              <a:t>Departamenti</a:t>
            </a:r>
            <a:r>
              <a:rPr lang="en-US" sz="2400" dirty="0" smtClean="0">
                <a:latin typeface="Calibri" panose="020F0502020204030204" pitchFamily="34" charset="0"/>
                <a:cs typeface="Calibri" panose="020F0502020204030204" pitchFamily="34" charset="0"/>
              </a:rPr>
              <a:t>n e</a:t>
            </a:r>
            <a:r>
              <a:rPr lang="sq-AL" sz="2400" dirty="0" smtClean="0">
                <a:latin typeface="Calibri" panose="020F0502020204030204" pitchFamily="34" charset="0"/>
                <a:cs typeface="Calibri" panose="020F0502020204030204" pitchFamily="34" charset="0"/>
              </a:rPr>
              <a:t> Prokurimi; dhe</a:t>
            </a:r>
            <a:endParaRPr lang="en-US" sz="2400" dirty="0" smtClean="0">
              <a:latin typeface="Calibri" panose="020F0502020204030204" pitchFamily="34" charset="0"/>
              <a:cs typeface="Calibri" panose="020F0502020204030204" pitchFamily="34" charset="0"/>
            </a:endParaRPr>
          </a:p>
          <a:p>
            <a:pPr lvl="0">
              <a:buFont typeface="Wingdings" panose="05000000000000000000" pitchFamily="2" charset="2"/>
              <a:buChar char="§"/>
            </a:pPr>
            <a:r>
              <a:rPr lang="sq-AL" sz="2400" b="1" dirty="0" smtClean="0">
                <a:latin typeface="Calibri" panose="020F0502020204030204" pitchFamily="34" charset="0"/>
                <a:cs typeface="Calibri" panose="020F0502020204030204" pitchFamily="34" charset="0"/>
              </a:rPr>
              <a:t>T’i dorëzojë raportet mbi progresin ose kompletimin e një kont</a:t>
            </a:r>
            <a:r>
              <a:rPr lang="sq-AL" sz="2400" dirty="0" smtClean="0">
                <a:latin typeface="Calibri" panose="020F0502020204030204" pitchFamily="34" charset="0"/>
                <a:cs typeface="Calibri" panose="020F0502020204030204" pitchFamily="34" charset="0"/>
              </a:rPr>
              <a:t>rate siç kërkohet nga Departamenti i Prokurimit ose nga ZKA</a:t>
            </a:r>
            <a:r>
              <a:rPr lang="en-US" sz="2400" dirty="0" smtClean="0">
                <a:latin typeface="Calibri" panose="020F0502020204030204" pitchFamily="34" charset="0"/>
                <a:cs typeface="Calibri" panose="020F0502020204030204" pitchFamily="34" charset="0"/>
              </a:rPr>
              <a:t> .</a:t>
            </a:r>
          </a:p>
          <a:p>
            <a:pPr marL="0" lvl="0" indent="0">
              <a:buNone/>
            </a:pPr>
            <a:endParaRPr lang="en-US" sz="2000" dirty="0"/>
          </a:p>
        </p:txBody>
      </p:sp>
    </p:spTree>
    <p:extLst>
      <p:ext uri="{BB962C8B-B14F-4D97-AF65-F5344CB8AC3E}">
        <p14:creationId xmlns:p14="http://schemas.microsoft.com/office/powerpoint/2010/main" val="31932715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 name="Picture 11" descr="Change-Orders-Construction-Variation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24000"/>
            <a:ext cx="9144000" cy="2362200"/>
          </a:xfrm>
          <a:prstGeom prst="rect">
            <a:avLst/>
          </a:prstGeom>
          <a:noFill/>
          <a:ln>
            <a:noFill/>
          </a:ln>
        </p:spPr>
      </p:pic>
      <p:sp>
        <p:nvSpPr>
          <p:cNvPr id="4" name="Rectangle 3"/>
          <p:cNvSpPr/>
          <p:nvPr/>
        </p:nvSpPr>
        <p:spPr>
          <a:xfrm>
            <a:off x="0" y="0"/>
            <a:ext cx="9144000" cy="1138773"/>
          </a:xfrm>
          <a:prstGeom prst="rect">
            <a:avLst/>
          </a:prstGeom>
        </p:spPr>
        <p:txBody>
          <a:bodyPr wrap="square">
            <a:spAutoFit/>
          </a:bodyPr>
          <a:lstStyle/>
          <a:p>
            <a:pPr algn="ctr" eaLnBrk="1" hangingPunct="1"/>
            <a:endParaRPr lang="en-US" altLang="en-US" b="1" dirty="0" smtClean="0"/>
          </a:p>
          <a:p>
            <a:pPr algn="ctr" eaLnBrk="1" hangingPunct="1"/>
            <a:endParaRPr lang="en-US" altLang="en-US" b="1" dirty="0"/>
          </a:p>
          <a:p>
            <a:pPr algn="ctr" eaLnBrk="1" hangingPunct="1"/>
            <a:r>
              <a:rPr lang="sq-AL" altLang="en-US" sz="3200" b="1" dirty="0" smtClean="0">
                <a:solidFill>
                  <a:schemeClr val="bg2">
                    <a:lumMod val="60000"/>
                    <a:lumOff val="40000"/>
                  </a:schemeClr>
                </a:solidFill>
                <a:latin typeface="Calibri" panose="020F0502020204030204" pitchFamily="34" charset="0"/>
                <a:cs typeface="Calibri" panose="020F0502020204030204" pitchFamily="34" charset="0"/>
              </a:rPr>
              <a:t>Pasqyra </a:t>
            </a:r>
            <a:r>
              <a:rPr lang="sq-AL" altLang="en-US" sz="3200" b="1" dirty="0">
                <a:solidFill>
                  <a:schemeClr val="bg2">
                    <a:lumMod val="60000"/>
                    <a:lumOff val="40000"/>
                  </a:schemeClr>
                </a:solidFill>
                <a:latin typeface="Calibri" panose="020F0502020204030204" pitchFamily="34" charset="0"/>
                <a:cs typeface="Calibri" panose="020F0502020204030204" pitchFamily="34" charset="0"/>
              </a:rPr>
              <a:t>e ndryshimit t</a:t>
            </a:r>
            <a:r>
              <a:rPr lang="en-US" altLang="en-US" sz="3200" b="1" dirty="0">
                <a:solidFill>
                  <a:schemeClr val="bg2">
                    <a:lumMod val="60000"/>
                    <a:lumOff val="40000"/>
                  </a:schemeClr>
                </a:solidFill>
                <a:latin typeface="Calibri" panose="020F0502020204030204" pitchFamily="34" charset="0"/>
                <a:cs typeface="Calibri" panose="020F0502020204030204" pitchFamily="34" charset="0"/>
              </a:rPr>
              <a:t>ë</a:t>
            </a:r>
            <a:r>
              <a:rPr lang="sq-AL" altLang="en-US" sz="3200" b="1" dirty="0">
                <a:solidFill>
                  <a:schemeClr val="bg2">
                    <a:lumMod val="60000"/>
                    <a:lumOff val="40000"/>
                  </a:schemeClr>
                </a:solidFill>
                <a:latin typeface="Calibri" panose="020F0502020204030204" pitchFamily="34" charset="0"/>
                <a:cs typeface="Calibri" panose="020F0502020204030204" pitchFamily="34" charset="0"/>
              </a:rPr>
              <a:t> kontratës </a:t>
            </a:r>
          </a:p>
        </p:txBody>
      </p:sp>
      <p:sp>
        <p:nvSpPr>
          <p:cNvPr id="5" name="Rectangle 4"/>
          <p:cNvSpPr/>
          <p:nvPr/>
        </p:nvSpPr>
        <p:spPr>
          <a:xfrm>
            <a:off x="0" y="4243718"/>
            <a:ext cx="9144000" cy="954107"/>
          </a:xfrm>
          <a:prstGeom prst="rect">
            <a:avLst/>
          </a:prstGeom>
        </p:spPr>
        <p:txBody>
          <a:bodyPr wrap="square">
            <a:spAutoFit/>
          </a:bodyPr>
          <a:lstStyle/>
          <a:p>
            <a:r>
              <a:rPr lang="en-US" sz="2800" b="1" dirty="0" smtClean="0">
                <a:solidFill>
                  <a:schemeClr val="accent1">
                    <a:lumMod val="50000"/>
                  </a:schemeClr>
                </a:solidFill>
                <a:latin typeface="Calibri" panose="020F0502020204030204" pitchFamily="34" charset="0"/>
                <a:cs typeface="Calibri" panose="020F0502020204030204" pitchFamily="34" charset="0"/>
              </a:rPr>
              <a:t>“</a:t>
            </a:r>
            <a:r>
              <a:rPr lang="sq-AL" sz="2800" b="1" dirty="0" smtClean="0">
                <a:solidFill>
                  <a:schemeClr val="accent1">
                    <a:lumMod val="50000"/>
                  </a:schemeClr>
                </a:solidFill>
                <a:latin typeface="Calibri" panose="020F0502020204030204" pitchFamily="34" charset="0"/>
                <a:cs typeface="Calibri" panose="020F0502020204030204" pitchFamily="34" charset="0"/>
              </a:rPr>
              <a:t>Ndryshimet </a:t>
            </a:r>
            <a:r>
              <a:rPr lang="sq-AL" sz="2800" b="1" dirty="0">
                <a:solidFill>
                  <a:schemeClr val="accent1">
                    <a:lumMod val="50000"/>
                  </a:schemeClr>
                </a:solidFill>
                <a:latin typeface="Calibri" panose="020F0502020204030204" pitchFamily="34" charset="0"/>
                <a:cs typeface="Calibri" panose="020F0502020204030204" pitchFamily="34" charset="0"/>
              </a:rPr>
              <a:t>janë përshkruar si një </a:t>
            </a:r>
            <a:r>
              <a:rPr lang="sq-AL" sz="2800" b="1" dirty="0" smtClean="0">
                <a:solidFill>
                  <a:schemeClr val="accent1">
                    <a:lumMod val="50000"/>
                  </a:schemeClr>
                </a:solidFill>
                <a:latin typeface="Calibri" panose="020F0502020204030204" pitchFamily="34" charset="0"/>
                <a:cs typeface="Calibri" panose="020F0502020204030204" pitchFamily="34" charset="0"/>
              </a:rPr>
              <a:t>sëmundje</a:t>
            </a:r>
            <a:r>
              <a:rPr lang="en-US" sz="2800" b="1" dirty="0" smtClean="0">
                <a:solidFill>
                  <a:schemeClr val="accent1">
                    <a:lumMod val="50000"/>
                  </a:schemeClr>
                </a:solidFill>
                <a:latin typeface="Calibri" panose="020F0502020204030204" pitchFamily="34" charset="0"/>
                <a:cs typeface="Calibri" panose="020F0502020204030204" pitchFamily="34" charset="0"/>
              </a:rPr>
              <a:t>,</a:t>
            </a:r>
            <a:r>
              <a:rPr lang="sq-AL" sz="2800" b="1" dirty="0" smtClean="0">
                <a:solidFill>
                  <a:schemeClr val="accent1">
                    <a:lumMod val="50000"/>
                  </a:schemeClr>
                </a:solidFill>
                <a:latin typeface="Calibri" panose="020F0502020204030204" pitchFamily="34" charset="0"/>
                <a:cs typeface="Calibri" panose="020F0502020204030204" pitchFamily="34" charset="0"/>
              </a:rPr>
              <a:t> </a:t>
            </a:r>
            <a:r>
              <a:rPr lang="sq-AL" sz="2800" b="1" dirty="0">
                <a:solidFill>
                  <a:schemeClr val="accent1">
                    <a:lumMod val="50000"/>
                  </a:schemeClr>
                </a:solidFill>
                <a:latin typeface="Calibri" panose="020F0502020204030204" pitchFamily="34" charset="0"/>
                <a:cs typeface="Calibri" panose="020F0502020204030204" pitchFamily="34" charset="0"/>
              </a:rPr>
              <a:t>Ilaçi më i mirë për këtë sëmundje është parandalimi </a:t>
            </a:r>
            <a:r>
              <a:rPr lang="en-US" sz="2800" b="1" dirty="0" smtClean="0">
                <a:solidFill>
                  <a:schemeClr val="accent1">
                    <a:lumMod val="50000"/>
                  </a:schemeClr>
                </a:solidFill>
                <a:latin typeface="Calibri" panose="020F0502020204030204" pitchFamily="34" charset="0"/>
                <a:cs typeface="Calibri" panose="020F0502020204030204" pitchFamily="34" charset="0"/>
              </a:rPr>
              <a:t>“</a:t>
            </a:r>
            <a:endParaRPr lang="sq-AL" sz="2800" dirty="0">
              <a:solidFill>
                <a:schemeClr val="accent1">
                  <a:lumMod val="50000"/>
                </a:schemeClr>
              </a:solidFill>
            </a:endParaRPr>
          </a:p>
        </p:txBody>
      </p:sp>
    </p:spTree>
    <p:extLst>
      <p:ext uri="{BB962C8B-B14F-4D97-AF65-F5344CB8AC3E}">
        <p14:creationId xmlns:p14="http://schemas.microsoft.com/office/powerpoint/2010/main" val="3418693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sq-AL" sz="2800" b="1" dirty="0">
                <a:solidFill>
                  <a:srgbClr val="002060"/>
                </a:solidFill>
              </a:rPr>
              <a:t>Menaxhimi i kontratës  për mes platformës – e prokurimit </a:t>
            </a:r>
            <a:endParaRPr lang="sq-AL" sz="2800" dirty="0"/>
          </a:p>
        </p:txBody>
      </p:sp>
      <p:sp>
        <p:nvSpPr>
          <p:cNvPr id="3" name="Content Placeholder 2"/>
          <p:cNvSpPr>
            <a:spLocks noGrp="1"/>
          </p:cNvSpPr>
          <p:nvPr>
            <p:ph idx="1"/>
          </p:nvPr>
        </p:nvSpPr>
        <p:spPr>
          <a:xfrm>
            <a:off x="0" y="838200"/>
            <a:ext cx="8686800" cy="5715000"/>
          </a:xfrm>
        </p:spPr>
        <p:txBody>
          <a:bodyPr/>
          <a:lstStyle/>
          <a:p>
            <a:r>
              <a:rPr lang="sq-AL" sz="2000" dirty="0" smtClean="0">
                <a:latin typeface="Cambria" panose="02040503050406030204" pitchFamily="18" charset="0"/>
                <a:ea typeface="Cambria" panose="02040503050406030204" pitchFamily="18" charset="0"/>
              </a:rPr>
              <a:t>Pas </a:t>
            </a:r>
            <a:r>
              <a:rPr lang="sq-AL" sz="2000" dirty="0">
                <a:latin typeface="Cambria" panose="02040503050406030204" pitchFamily="18" charset="0"/>
                <a:ea typeface="Cambria" panose="02040503050406030204" pitchFamily="18" charset="0"/>
              </a:rPr>
              <a:t>pranimit të njoftimit për emërim si menaxher i kontratës, menaxheri i kontratës duhet të kyçet në sistem të prokurimit elektronik dhe duhet të filloj me fazat e menaxhimit të kontratës nëpërmjet funksioneve për menaxhim të kontratës</a:t>
            </a:r>
            <a:r>
              <a:rPr lang="sq-AL" sz="2000" dirty="0" smtClean="0">
                <a:latin typeface="Cambria" panose="02040503050406030204" pitchFamily="18" charset="0"/>
                <a:ea typeface="Cambria" panose="02040503050406030204" pitchFamily="18" charset="0"/>
              </a:rPr>
              <a:t>.</a:t>
            </a:r>
          </a:p>
          <a:p>
            <a:r>
              <a:rPr lang="sq-AL" sz="2000" dirty="0" smtClean="0">
                <a:latin typeface="Cambria" panose="02040503050406030204" pitchFamily="18" charset="0"/>
                <a:ea typeface="Cambria" panose="02040503050406030204" pitchFamily="18" charset="0"/>
              </a:rPr>
              <a:t>Si </a:t>
            </a:r>
            <a:r>
              <a:rPr lang="sq-AL" sz="2000" dirty="0">
                <a:latin typeface="Cambria" panose="02040503050406030204" pitchFamily="18" charset="0"/>
                <a:ea typeface="Cambria" panose="02040503050406030204" pitchFamily="18" charset="0"/>
              </a:rPr>
              <a:t>fazë e parë menaxheri i kontratës duhet do të përgatis dhe krijoj një plan për menaxhimin e kontratës, duke përdorur funksionin “ Fillimi/mobilizimi i kontratës</a:t>
            </a:r>
            <a:r>
              <a:rPr lang="sq-AL" sz="2000" dirty="0" smtClean="0">
                <a:latin typeface="Cambria" panose="02040503050406030204" pitchFamily="18" charset="0"/>
                <a:ea typeface="Cambria" panose="02040503050406030204" pitchFamily="18" charset="0"/>
              </a:rPr>
              <a:t>”.</a:t>
            </a:r>
          </a:p>
          <a:p>
            <a:r>
              <a:rPr lang="sq-AL" sz="2000" dirty="0" smtClean="0">
                <a:latin typeface="Cambria" panose="02040503050406030204" pitchFamily="18" charset="0"/>
                <a:ea typeface="Cambria" panose="02040503050406030204" pitchFamily="18" charset="0"/>
              </a:rPr>
              <a:t>Plani </a:t>
            </a:r>
            <a:r>
              <a:rPr lang="sq-AL" sz="2000" dirty="0">
                <a:latin typeface="Cambria" panose="02040503050406030204" pitchFamily="18" charset="0"/>
                <a:ea typeface="Cambria" panose="02040503050406030204" pitchFamily="18" charset="0"/>
              </a:rPr>
              <a:t>i menaxhimit të kontratës do të krijohet nga sistemi i prokurimit elektronik dhe duhet të përgatitet për të gjitha kontratat me vlere të madhe, të mesme dhe të vogël</a:t>
            </a:r>
            <a:r>
              <a:rPr lang="sq-AL" sz="2000" dirty="0" smtClean="0">
                <a:latin typeface="Cambria" panose="02040503050406030204" pitchFamily="18" charset="0"/>
                <a:ea typeface="Cambria" panose="02040503050406030204" pitchFamily="18" charset="0"/>
              </a:rPr>
              <a:t>.</a:t>
            </a:r>
          </a:p>
          <a:p>
            <a:r>
              <a:rPr lang="sq-AL" sz="2000" dirty="0" smtClean="0">
                <a:latin typeface="Cambria" panose="02040503050406030204" pitchFamily="18" charset="0"/>
                <a:ea typeface="Cambria" panose="02040503050406030204" pitchFamily="18" charset="0"/>
              </a:rPr>
              <a:t>Plani </a:t>
            </a:r>
            <a:r>
              <a:rPr lang="sq-AL" sz="2000" dirty="0">
                <a:latin typeface="Cambria" panose="02040503050406030204" pitchFamily="18" charset="0"/>
                <a:ea typeface="Cambria" panose="02040503050406030204" pitchFamily="18" charset="0"/>
              </a:rPr>
              <a:t>për menaxhimin e kontratës do të përgatitet para fillimit të zbatimit të kontratës dhe me pajtimin e palëve të kontratës</a:t>
            </a:r>
            <a:r>
              <a:rPr lang="sq-AL" sz="2000" dirty="0" smtClean="0">
                <a:latin typeface="Cambria" panose="02040503050406030204" pitchFamily="18" charset="0"/>
                <a:ea typeface="Cambria" panose="02040503050406030204" pitchFamily="18" charset="0"/>
              </a:rPr>
              <a:t>.</a:t>
            </a:r>
          </a:p>
          <a:p>
            <a:r>
              <a:rPr lang="sq-AL" sz="2000" dirty="0" smtClean="0">
                <a:latin typeface="Cambria" panose="02040503050406030204" pitchFamily="18" charset="0"/>
                <a:ea typeface="Cambria" panose="02040503050406030204" pitchFamily="18" charset="0"/>
              </a:rPr>
              <a:t>Kjo </a:t>
            </a:r>
            <a:r>
              <a:rPr lang="sq-AL" sz="2000" dirty="0">
                <a:latin typeface="Cambria" panose="02040503050406030204" pitchFamily="18" charset="0"/>
                <a:ea typeface="Cambria" panose="02040503050406030204" pitchFamily="18" charset="0"/>
              </a:rPr>
              <a:t>do të dokumentohet me nënshkrimet e të dy palëve, përkatësisht të Menaxherit të Kontratës nga ana e AK dhe menaxherit të kontratës nga ana e Operatorit Ekonomik</a:t>
            </a:r>
            <a:r>
              <a:rPr lang="sq-AL" sz="2000" dirty="0" smtClean="0">
                <a:latin typeface="Cambria" panose="02040503050406030204" pitchFamily="18" charset="0"/>
                <a:ea typeface="Cambria" panose="02040503050406030204" pitchFamily="18" charset="0"/>
              </a:rPr>
              <a:t>.</a:t>
            </a:r>
          </a:p>
        </p:txBody>
      </p:sp>
      <p:sp>
        <p:nvSpPr>
          <p:cNvPr id="4" name="Footer Placeholder 3"/>
          <p:cNvSpPr>
            <a:spLocks noGrp="1"/>
          </p:cNvSpPr>
          <p:nvPr>
            <p:ph type="ftr" sz="quarter" idx="11"/>
          </p:nvPr>
        </p:nvSpPr>
        <p:spPr>
          <a:xfrm>
            <a:off x="2590800" y="6492875"/>
            <a:ext cx="4191000" cy="365125"/>
          </a:xfrm>
        </p:spPr>
        <p:txBody>
          <a:bodyPr/>
          <a:lstStyle/>
          <a:p>
            <a:r>
              <a:rPr lang="en-US" dirty="0" err="1" smtClean="0">
                <a:solidFill>
                  <a:srgbClr val="000000"/>
                </a:solidFill>
              </a:rPr>
              <a:t>Departamenti</a:t>
            </a:r>
            <a:r>
              <a:rPr lang="en-US" dirty="0" smtClean="0">
                <a:solidFill>
                  <a:srgbClr val="000000"/>
                </a:solidFill>
              </a:rPr>
              <a:t> per Trajnime / KRPP</a:t>
            </a:r>
            <a:endParaRPr lang="en-US" dirty="0">
              <a:solidFill>
                <a:srgbClr val="000000"/>
              </a:solidFill>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solidFill>
                  <a:srgbClr val="000000"/>
                </a:solidFill>
              </a:rPr>
              <a:pPr/>
              <a:t>7</a:t>
            </a:fld>
            <a:endParaRPr lang="en-US">
              <a:solidFill>
                <a:srgbClr val="000000"/>
              </a:solidFill>
            </a:endParaRPr>
          </a:p>
        </p:txBody>
      </p:sp>
    </p:spTree>
    <p:extLst>
      <p:ext uri="{BB962C8B-B14F-4D97-AF65-F5344CB8AC3E}">
        <p14:creationId xmlns:p14="http://schemas.microsoft.com/office/powerpoint/2010/main" val="75628559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857488" cy="1143000"/>
          </a:xfrm>
        </p:spPr>
        <p:txBody>
          <a:bodyPr/>
          <a:lstStyle/>
          <a:p>
            <a:r>
              <a:rPr lang="sq-AL" altLang="el-GR" sz="3200" b="1" dirty="0">
                <a:solidFill>
                  <a:schemeClr val="accent1">
                    <a:lumMod val="50000"/>
                  </a:schemeClr>
                </a:solidFill>
                <a:latin typeface="Calibri" panose="020F0502020204030204" pitchFamily="34" charset="0"/>
                <a:cs typeface="Calibri" panose="020F0502020204030204" pitchFamily="34" charset="0"/>
              </a:rPr>
              <a:t>Çfarë është ndryshimi i kontratës?</a:t>
            </a:r>
            <a:br>
              <a:rPr lang="sq-AL" altLang="el-GR" sz="3200" b="1" dirty="0">
                <a:solidFill>
                  <a:schemeClr val="accent1">
                    <a:lumMod val="50000"/>
                  </a:schemeClr>
                </a:solidFill>
                <a:latin typeface="Calibri" panose="020F0502020204030204" pitchFamily="34" charset="0"/>
                <a:cs typeface="Calibri" panose="020F0502020204030204" pitchFamily="34" charset="0"/>
              </a:rPr>
            </a:br>
            <a:endParaRPr lang="sq-AL" sz="3200" b="1" dirty="0">
              <a:solidFill>
                <a:schemeClr val="accent1">
                  <a:lumMod val="50000"/>
                </a:schemeClr>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0" y="1447800"/>
            <a:ext cx="8933688" cy="5410200"/>
          </a:xfrm>
        </p:spPr>
        <p:txBody>
          <a:bodyPr/>
          <a:lstStyle/>
          <a:p>
            <a:r>
              <a:rPr lang="sq-AL" sz="2400" dirty="0">
                <a:latin typeface="Calibri" panose="020F0502020204030204" pitchFamily="34" charset="0"/>
                <a:cs typeface="Calibri" panose="020F0502020204030204" pitchFamily="34" charset="0"/>
              </a:rPr>
              <a:t>Në mënyrë ideale, nëse kontratat janë të dizajnuara mirë, ato duhet të realizohen pa ndryshime. </a:t>
            </a:r>
            <a:endParaRPr lang="en-US" sz="2400" dirty="0" smtClean="0">
              <a:latin typeface="Calibri" panose="020F0502020204030204" pitchFamily="34" charset="0"/>
              <a:cs typeface="Calibri" panose="020F0502020204030204" pitchFamily="34" charset="0"/>
            </a:endParaRPr>
          </a:p>
          <a:p>
            <a:pPr marL="0" indent="0">
              <a:buNone/>
            </a:pPr>
            <a:endParaRPr lang="en-US" sz="2400" dirty="0" smtClean="0">
              <a:latin typeface="Calibri" panose="020F0502020204030204" pitchFamily="34" charset="0"/>
              <a:cs typeface="Calibri" panose="020F0502020204030204" pitchFamily="34" charset="0"/>
            </a:endParaRPr>
          </a:p>
          <a:p>
            <a:r>
              <a:rPr lang="sq-AL" sz="2400" dirty="0">
                <a:latin typeface="Calibri" panose="020F0502020204030204" pitchFamily="34" charset="0"/>
                <a:cs typeface="Calibri" panose="020F0502020204030204" pitchFamily="34" charset="0"/>
              </a:rPr>
              <a:t>Në kuptim të përgjithshëm një ndryshim kontrate mund të </a:t>
            </a:r>
            <a:r>
              <a:rPr lang="sq-AL" sz="2400" b="1" dirty="0">
                <a:latin typeface="Calibri" panose="020F0502020204030204" pitchFamily="34" charset="0"/>
                <a:cs typeface="Calibri" panose="020F0502020204030204" pitchFamily="34" charset="0"/>
              </a:rPr>
              <a:t>përkufizohet si një ndryshim në objektivin origjinal të punës</a:t>
            </a:r>
            <a:r>
              <a:rPr lang="sq-AL" sz="2400" dirty="0">
                <a:latin typeface="Calibri" panose="020F0502020204030204" pitchFamily="34" charset="0"/>
                <a:cs typeface="Calibri" panose="020F0502020204030204" pitchFamily="34" charset="0"/>
              </a:rPr>
              <a:t>, për të cilin </a:t>
            </a:r>
            <a:r>
              <a:rPr lang="en-US" sz="2400" dirty="0" smtClean="0">
                <a:latin typeface="Calibri" panose="020F0502020204030204" pitchFamily="34" charset="0"/>
                <a:cs typeface="Calibri" panose="020F0502020204030204" pitchFamily="34" charset="0"/>
              </a:rPr>
              <a:t>jane </a:t>
            </a:r>
            <a:r>
              <a:rPr lang="sq-AL" sz="2400" dirty="0" smtClean="0">
                <a:latin typeface="Calibri" panose="020F0502020204030204" pitchFamily="34" charset="0"/>
                <a:cs typeface="Calibri" panose="020F0502020204030204" pitchFamily="34" charset="0"/>
              </a:rPr>
              <a:t>rënë </a:t>
            </a:r>
            <a:r>
              <a:rPr lang="sq-AL" sz="2400" dirty="0">
                <a:latin typeface="Calibri" panose="020F0502020204030204" pitchFamily="34" charset="0"/>
                <a:cs typeface="Calibri" panose="020F0502020204030204" pitchFamily="34" charset="0"/>
              </a:rPr>
              <a:t>dakord </a:t>
            </a:r>
            <a:r>
              <a:rPr lang="sq-AL" sz="2400" dirty="0" smtClean="0">
                <a:latin typeface="Calibri" panose="020F0502020204030204" pitchFamily="34" charset="0"/>
                <a:cs typeface="Calibri" panose="020F0502020204030204" pitchFamily="34" charset="0"/>
              </a:rPr>
              <a:t>të </a:t>
            </a:r>
            <a:r>
              <a:rPr lang="sq-AL" sz="2400" dirty="0">
                <a:latin typeface="Calibri" panose="020F0502020204030204" pitchFamily="34" charset="0"/>
                <a:cs typeface="Calibri" panose="020F0502020204030204" pitchFamily="34" charset="0"/>
              </a:rPr>
              <a:t>dyja </a:t>
            </a:r>
            <a:r>
              <a:rPr lang="sq-AL" sz="2400" dirty="0" smtClean="0">
                <a:latin typeface="Calibri" panose="020F0502020204030204" pitchFamily="34" charset="0"/>
                <a:cs typeface="Calibri" panose="020F0502020204030204" pitchFamily="34" charset="0"/>
              </a:rPr>
              <a:t>palët</a:t>
            </a:r>
            <a:r>
              <a:rPr lang="en-US" sz="2400" dirty="0" smtClean="0">
                <a:latin typeface="Calibri" panose="020F0502020204030204" pitchFamily="34" charset="0"/>
                <a:cs typeface="Calibri" panose="020F0502020204030204" pitchFamily="34" charset="0"/>
              </a:rPr>
              <a:t>.</a:t>
            </a:r>
            <a:endParaRPr lang="sq-AL" sz="2400" dirty="0">
              <a:latin typeface="Calibri" panose="020F0502020204030204" pitchFamily="34" charset="0"/>
              <a:cs typeface="Calibri" panose="020F0502020204030204" pitchFamily="34" charset="0"/>
            </a:endParaRPr>
          </a:p>
          <a:p>
            <a:r>
              <a:rPr lang="sq-AL" altLang="el-GR" sz="2400" dirty="0">
                <a:latin typeface="Calibri" panose="020F0502020204030204" pitchFamily="34" charset="0"/>
                <a:ea typeface="Verdana" panose="020B0604030504040204" pitchFamily="34" charset="0"/>
                <a:cs typeface="Calibri" panose="020F0502020204030204" pitchFamily="34" charset="0"/>
              </a:rPr>
              <a:t>Ndryshimet e kontratës origjinale janë të </a:t>
            </a:r>
            <a:r>
              <a:rPr lang="sq-AL" altLang="el-GR" sz="2400" b="1" dirty="0">
                <a:latin typeface="Calibri" panose="020F0502020204030204" pitchFamily="34" charset="0"/>
                <a:ea typeface="Verdana" panose="020B0604030504040204" pitchFamily="34" charset="0"/>
                <a:cs typeface="Calibri" panose="020F0502020204030204" pitchFamily="34" charset="0"/>
              </a:rPr>
              <a:t>mundshme gjatë zhvillimit të çdo projekti</a:t>
            </a:r>
            <a:r>
              <a:rPr lang="sq-AL" altLang="el-GR" sz="2400" dirty="0">
                <a:latin typeface="Calibri" panose="020F0502020204030204" pitchFamily="34" charset="0"/>
                <a:ea typeface="Verdana" panose="020B0604030504040204" pitchFamily="34" charset="0"/>
                <a:cs typeface="Calibri" panose="020F0502020204030204" pitchFamily="34" charset="0"/>
              </a:rPr>
              <a:t>, pasi që, gjatë kohës së zbatimit të projektit, mund të </a:t>
            </a:r>
            <a:r>
              <a:rPr lang="sq-AL" altLang="el-GR" sz="2400" b="1" dirty="0">
                <a:latin typeface="Calibri" panose="020F0502020204030204" pitchFamily="34" charset="0"/>
                <a:ea typeface="Verdana" panose="020B0604030504040204" pitchFamily="34" charset="0"/>
                <a:cs typeface="Calibri" panose="020F0502020204030204" pitchFamily="34" charset="0"/>
              </a:rPr>
              <a:t>lindin çështje të reja</a:t>
            </a:r>
            <a:r>
              <a:rPr lang="sq-AL" altLang="el-GR" sz="2400" dirty="0">
                <a:latin typeface="Calibri" panose="020F0502020204030204" pitchFamily="34" charset="0"/>
                <a:ea typeface="Verdana" panose="020B0604030504040204" pitchFamily="34" charset="0"/>
                <a:cs typeface="Calibri" panose="020F0502020204030204" pitchFamily="34" charset="0"/>
              </a:rPr>
              <a:t>, </a:t>
            </a:r>
            <a:r>
              <a:rPr lang="sq-AL" altLang="el-GR" sz="2400" b="1" dirty="0">
                <a:latin typeface="Calibri" panose="020F0502020204030204" pitchFamily="34" charset="0"/>
                <a:ea typeface="Verdana" panose="020B0604030504040204" pitchFamily="34" charset="0"/>
                <a:cs typeface="Calibri" panose="020F0502020204030204" pitchFamily="34" charset="0"/>
              </a:rPr>
              <a:t>parametrat mund të ndryshojnë </a:t>
            </a:r>
            <a:r>
              <a:rPr lang="sq-AL" altLang="el-GR" sz="2400" dirty="0">
                <a:latin typeface="Calibri" panose="020F0502020204030204" pitchFamily="34" charset="0"/>
                <a:ea typeface="Verdana" panose="020B0604030504040204" pitchFamily="34" charset="0"/>
                <a:cs typeface="Calibri" panose="020F0502020204030204" pitchFamily="34" charset="0"/>
              </a:rPr>
              <a:t>dhe mund të zhvillohen kushte</a:t>
            </a:r>
            <a:r>
              <a:rPr lang="en-US" altLang="el-GR" sz="2400" dirty="0" smtClean="0">
                <a:latin typeface="Calibri" panose="020F0502020204030204" pitchFamily="34" charset="0"/>
                <a:ea typeface="Verdana" panose="020B0604030504040204" pitchFamily="34" charset="0"/>
                <a:cs typeface="Calibri" panose="020F0502020204030204" pitchFamily="34" charset="0"/>
              </a:rPr>
              <a:t>; </a:t>
            </a:r>
            <a:endParaRPr lang="en-US" altLang="el-GR" sz="2400" dirty="0">
              <a:latin typeface="Calibri" panose="020F0502020204030204" pitchFamily="34" charset="0"/>
              <a:ea typeface="Verdana" panose="020B0604030504040204" pitchFamily="34" charset="0"/>
              <a:cs typeface="Calibri" panose="020F0502020204030204" pitchFamily="34" charset="0"/>
            </a:endParaRPr>
          </a:p>
          <a:p>
            <a:endParaRPr lang="en-US" sz="2400" dirty="0" smtClean="0">
              <a:latin typeface="Calibri" panose="020F0502020204030204" pitchFamily="34" charset="0"/>
              <a:cs typeface="Calibri" panose="020F0502020204030204" pitchFamily="34" charset="0"/>
            </a:endParaRPr>
          </a:p>
          <a:p>
            <a:endParaRPr lang="en-US" sz="2400" dirty="0" smtClean="0">
              <a:latin typeface="Calibri" panose="020F0502020204030204" pitchFamily="34" charset="0"/>
              <a:cs typeface="Calibri" panose="020F0502020204030204" pitchFamily="34" charset="0"/>
            </a:endParaRPr>
          </a:p>
          <a:p>
            <a:endParaRPr lang="sq-AL" sz="2400" dirty="0">
              <a:latin typeface="Calibri" panose="020F0502020204030204" pitchFamily="34" charset="0"/>
              <a:cs typeface="Calibri" panose="020F0502020204030204" pitchFamily="34" charset="0"/>
            </a:endParaRPr>
          </a:p>
          <a:p>
            <a:endParaRPr lang="sq-AL"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733789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1524000"/>
            <a:ext cx="9144000" cy="3637919"/>
          </a:xfrm>
          <a:prstGeom prst="rect">
            <a:avLst/>
          </a:prstGeom>
          <a:extLst/>
        </p:spPr>
        <p:txBody>
          <a:bodyPr wrap="square">
            <a:spAutoFit/>
          </a:bodyPr>
          <a:lstStyle/>
          <a:p>
            <a:pPr marL="342900" indent="-342900" eaLnBrk="0" hangingPunct="0">
              <a:spcBef>
                <a:spcPct val="20000"/>
              </a:spcBef>
              <a:buClr>
                <a:schemeClr val="bg2"/>
              </a:buClr>
              <a:buSzPct val="75000"/>
              <a:buFont typeface="Wingdings" pitchFamily="2" charset="2"/>
              <a:buChar char="n"/>
            </a:pPr>
            <a:r>
              <a:rPr lang="en-US" altLang="el-GR" sz="2400" kern="0" dirty="0" smtClean="0">
                <a:latin typeface="Calibri" panose="020F0502020204030204" pitchFamily="34" charset="0"/>
                <a:ea typeface="Verdana" panose="020B0604030504040204" pitchFamily="34" charset="0"/>
                <a:cs typeface="Calibri" panose="020F0502020204030204" pitchFamily="34" charset="0"/>
              </a:rPr>
              <a:t>N</a:t>
            </a:r>
            <a:r>
              <a:rPr lang="sq-AL" altLang="el-GR" sz="2400" kern="0" dirty="0" smtClean="0">
                <a:latin typeface="Calibri" panose="020F0502020204030204" pitchFamily="34" charset="0"/>
                <a:ea typeface="Verdana" panose="020B0604030504040204" pitchFamily="34" charset="0"/>
                <a:cs typeface="Calibri" panose="020F0502020204030204" pitchFamily="34" charset="0"/>
              </a:rPr>
              <a:t>ë </a:t>
            </a:r>
            <a:r>
              <a:rPr lang="sq-AL" altLang="el-GR" sz="2400" kern="0" dirty="0">
                <a:latin typeface="Calibri" panose="020F0502020204030204" pitchFamily="34" charset="0"/>
                <a:ea typeface="Verdana" panose="020B0604030504040204" pitchFamily="34" charset="0"/>
                <a:cs typeface="Calibri" panose="020F0502020204030204" pitchFamily="34" charset="0"/>
              </a:rPr>
              <a:t>fushën e punës ne shpesh e përdorin termin "variacione</a:t>
            </a:r>
            <a:r>
              <a:rPr lang="sq-AL" altLang="el-GR" sz="2400" kern="0" dirty="0" smtClean="0">
                <a:latin typeface="Calibri" panose="020F0502020204030204" pitchFamily="34" charset="0"/>
                <a:ea typeface="Verdana" panose="020B0604030504040204" pitchFamily="34" charset="0"/>
                <a:cs typeface="Calibri" panose="020F0502020204030204" pitchFamily="34" charset="0"/>
              </a:rPr>
              <a:t>“</a:t>
            </a:r>
            <a:r>
              <a:rPr lang="en-US" altLang="el-GR" sz="2400" kern="0" dirty="0" smtClean="0">
                <a:latin typeface="Calibri" panose="020F0502020204030204" pitchFamily="34" charset="0"/>
                <a:ea typeface="Verdana" panose="020B0604030504040204" pitchFamily="34" charset="0"/>
                <a:cs typeface="Calibri" panose="020F0502020204030204" pitchFamily="34" charset="0"/>
              </a:rPr>
              <a:t>,</a:t>
            </a:r>
            <a:r>
              <a:rPr lang="sq-AL" altLang="el-GR" sz="2400" kern="0" dirty="0">
                <a:latin typeface="Calibri" panose="020F0502020204030204" pitchFamily="34" charset="0"/>
                <a:ea typeface="Verdana" panose="020B0604030504040204" pitchFamily="34" charset="0"/>
                <a:cs typeface="Calibri" panose="020F0502020204030204" pitchFamily="34" charset="0"/>
              </a:rPr>
              <a:t> </a:t>
            </a:r>
            <a:r>
              <a:rPr lang="en-US" altLang="el-GR" sz="2400" kern="0" dirty="0" smtClean="0">
                <a:latin typeface="Calibri" panose="020F0502020204030204" pitchFamily="34" charset="0"/>
                <a:ea typeface="Verdana" panose="020B0604030504040204" pitchFamily="34" charset="0"/>
                <a:cs typeface="Calibri" panose="020F0502020204030204" pitchFamily="34" charset="0"/>
              </a:rPr>
              <a:t>p</a:t>
            </a:r>
            <a:r>
              <a:rPr lang="sq-AL" altLang="el-GR" sz="2400" kern="0" dirty="0" err="1" smtClean="0">
                <a:latin typeface="Calibri" panose="020F0502020204030204" pitchFamily="34" charset="0"/>
                <a:ea typeface="Verdana" panose="020B0604030504040204" pitchFamily="34" charset="0"/>
                <a:cs typeface="Calibri" panose="020F0502020204030204" pitchFamily="34" charset="0"/>
              </a:rPr>
              <a:t>ër</a:t>
            </a:r>
            <a:r>
              <a:rPr lang="sq-AL" altLang="el-GR" sz="2400" kern="0" dirty="0" smtClean="0">
                <a:latin typeface="Calibri" panose="020F0502020204030204" pitchFamily="34" charset="0"/>
                <a:ea typeface="Verdana" panose="020B0604030504040204" pitchFamily="34" charset="0"/>
                <a:cs typeface="Calibri" panose="020F0502020204030204" pitchFamily="34" charset="0"/>
              </a:rPr>
              <a:t> ndryshime</a:t>
            </a:r>
            <a:r>
              <a:rPr lang="en-US" altLang="el-GR" sz="2400" kern="0" dirty="0" smtClean="0">
                <a:latin typeface="Calibri" panose="020F0502020204030204" pitchFamily="34" charset="0"/>
                <a:ea typeface="Verdana" panose="020B0604030504040204" pitchFamily="34" charset="0"/>
                <a:cs typeface="Calibri" panose="020F0502020204030204" pitchFamily="34" charset="0"/>
              </a:rPr>
              <a:t>.</a:t>
            </a:r>
            <a:r>
              <a:rPr lang="sq-AL" altLang="el-GR" sz="2400" kern="0" dirty="0" smtClean="0">
                <a:latin typeface="Calibri" panose="020F0502020204030204" pitchFamily="34" charset="0"/>
                <a:ea typeface="Verdana" panose="020B0604030504040204" pitchFamily="34" charset="0"/>
                <a:cs typeface="Calibri" panose="020F0502020204030204" pitchFamily="34" charset="0"/>
              </a:rPr>
              <a:t> </a:t>
            </a:r>
            <a:endParaRPr lang="en-US" altLang="el-GR" sz="2400" b="1" dirty="0" smtClean="0">
              <a:latin typeface="Calibri" panose="020F0502020204030204" pitchFamily="34" charset="0"/>
              <a:ea typeface="Verdana" panose="020B0604030504040204" pitchFamily="34" charset="0"/>
              <a:cs typeface="Calibri" panose="020F0502020204030204" pitchFamily="34" charset="0"/>
            </a:endParaRPr>
          </a:p>
          <a:p>
            <a:pPr marL="342900" indent="-342900" eaLnBrk="0" hangingPunct="0">
              <a:spcBef>
                <a:spcPct val="20000"/>
              </a:spcBef>
              <a:buClr>
                <a:schemeClr val="bg2"/>
              </a:buClr>
              <a:buSzPct val="75000"/>
              <a:buFont typeface="Wingdings" pitchFamily="2" charset="2"/>
              <a:buChar char="n"/>
            </a:pPr>
            <a:r>
              <a:rPr lang="en-US" altLang="el-GR" sz="2400" dirty="0" err="1" smtClean="0">
                <a:latin typeface="Calibri" panose="020F0502020204030204" pitchFamily="34" charset="0"/>
                <a:ea typeface="Verdana" panose="020B0604030504040204" pitchFamily="34" charset="0"/>
                <a:cs typeface="Calibri" panose="020F0502020204030204" pitchFamily="34" charset="0"/>
              </a:rPr>
              <a:t>Cdo</a:t>
            </a:r>
            <a:r>
              <a:rPr lang="en-US" altLang="el-GR" sz="2400" dirty="0" smtClean="0">
                <a:latin typeface="Calibri" panose="020F0502020204030204" pitchFamily="34" charset="0"/>
                <a:ea typeface="Verdana" panose="020B0604030504040204" pitchFamily="34" charset="0"/>
                <a:cs typeface="Calibri" panose="020F0502020204030204" pitchFamily="34" charset="0"/>
              </a:rPr>
              <a:t> n</a:t>
            </a:r>
            <a:r>
              <a:rPr lang="sq-AL" altLang="el-GR" sz="2400" dirty="0" err="1" smtClean="0">
                <a:latin typeface="Calibri" panose="020F0502020204030204" pitchFamily="34" charset="0"/>
                <a:ea typeface="Verdana" panose="020B0604030504040204" pitchFamily="34" charset="0"/>
                <a:cs typeface="Calibri" panose="020F0502020204030204" pitchFamily="34" charset="0"/>
              </a:rPr>
              <a:t>dryshim</a:t>
            </a:r>
            <a:r>
              <a:rPr lang="en-US" altLang="el-GR" sz="2400" dirty="0" smtClean="0">
                <a:latin typeface="Calibri" panose="020F0502020204030204" pitchFamily="34" charset="0"/>
                <a:ea typeface="Verdana" panose="020B0604030504040204" pitchFamily="34" charset="0"/>
                <a:cs typeface="Calibri" panose="020F0502020204030204" pitchFamily="34" charset="0"/>
              </a:rPr>
              <a:t> ne </a:t>
            </a:r>
            <a:r>
              <a:rPr lang="sq-AL" altLang="el-GR" sz="2400" dirty="0" smtClean="0">
                <a:latin typeface="Calibri" panose="020F0502020204030204" pitchFamily="34" charset="0"/>
                <a:ea typeface="Verdana" panose="020B0604030504040204" pitchFamily="34" charset="0"/>
                <a:cs typeface="Calibri" panose="020F0502020204030204" pitchFamily="34" charset="0"/>
              </a:rPr>
              <a:t>kontratës </a:t>
            </a:r>
            <a:r>
              <a:rPr lang="sq-AL" altLang="el-GR" sz="2400" dirty="0">
                <a:latin typeface="Calibri" panose="020F0502020204030204" pitchFamily="34" charset="0"/>
                <a:ea typeface="Verdana" panose="020B0604030504040204" pitchFamily="34" charset="0"/>
                <a:cs typeface="Calibri" panose="020F0502020204030204" pitchFamily="34" charset="0"/>
              </a:rPr>
              <a:t>mund të </a:t>
            </a:r>
            <a:r>
              <a:rPr lang="sq-AL" altLang="el-GR" sz="2400" dirty="0" smtClean="0">
                <a:latin typeface="Calibri" panose="020F0502020204030204" pitchFamily="34" charset="0"/>
                <a:ea typeface="Verdana" panose="020B0604030504040204" pitchFamily="34" charset="0"/>
                <a:cs typeface="Calibri" panose="020F0502020204030204" pitchFamily="34" charset="0"/>
              </a:rPr>
              <a:t>ke</a:t>
            </a:r>
            <a:r>
              <a:rPr lang="en-US" altLang="el-GR" sz="2400" dirty="0" err="1" smtClean="0">
                <a:latin typeface="Calibri" panose="020F0502020204030204" pitchFamily="34" charset="0"/>
                <a:ea typeface="Verdana" panose="020B0604030504040204" pitchFamily="34" charset="0"/>
                <a:cs typeface="Calibri" panose="020F0502020204030204" pitchFamily="34" charset="0"/>
              </a:rPr>
              <a:t>të</a:t>
            </a:r>
            <a:r>
              <a:rPr lang="sq-AL" altLang="el-GR" sz="2400" dirty="0" smtClean="0">
                <a:latin typeface="Calibri" panose="020F0502020204030204" pitchFamily="34" charset="0"/>
                <a:ea typeface="Verdana" panose="020B0604030504040204" pitchFamily="34" charset="0"/>
                <a:cs typeface="Calibri" panose="020F0502020204030204" pitchFamily="34" charset="0"/>
              </a:rPr>
              <a:t> </a:t>
            </a:r>
            <a:r>
              <a:rPr lang="sq-AL" altLang="el-GR" sz="2400" b="1" dirty="0">
                <a:latin typeface="Calibri" panose="020F0502020204030204" pitchFamily="34" charset="0"/>
                <a:ea typeface="Verdana" panose="020B0604030504040204" pitchFamily="34" charset="0"/>
                <a:cs typeface="Calibri" panose="020F0502020204030204" pitchFamily="34" charset="0"/>
              </a:rPr>
              <a:t>ndikime ne kohë </a:t>
            </a:r>
            <a:r>
              <a:rPr lang="sq-AL" altLang="el-GR" sz="2400" dirty="0">
                <a:latin typeface="Calibri" panose="020F0502020204030204" pitchFamily="34" charset="0"/>
                <a:ea typeface="Verdana" panose="020B0604030504040204" pitchFamily="34" charset="0"/>
                <a:cs typeface="Calibri" panose="020F0502020204030204" pitchFamily="34" charset="0"/>
              </a:rPr>
              <a:t>(orar), </a:t>
            </a:r>
            <a:r>
              <a:rPr lang="sq-AL" altLang="el-GR" sz="2400" b="1" dirty="0">
                <a:latin typeface="Calibri" panose="020F0502020204030204" pitchFamily="34" charset="0"/>
                <a:ea typeface="Verdana" panose="020B0604030504040204" pitchFamily="34" charset="0"/>
                <a:cs typeface="Calibri" panose="020F0502020204030204" pitchFamily="34" charset="0"/>
              </a:rPr>
              <a:t>kosto dhe cilësi</a:t>
            </a:r>
            <a:r>
              <a:rPr lang="en-US" altLang="el-GR" sz="2400" b="1" dirty="0">
                <a:latin typeface="Calibri" panose="020F0502020204030204" pitchFamily="34" charset="0"/>
                <a:ea typeface="Verdana" panose="020B0604030504040204" pitchFamily="34" charset="0"/>
                <a:cs typeface="Calibri" panose="020F0502020204030204" pitchFamily="34" charset="0"/>
              </a:rPr>
              <a:t>;</a:t>
            </a:r>
          </a:p>
          <a:p>
            <a:pPr marL="342900" indent="-342900" eaLnBrk="0" hangingPunct="0">
              <a:spcBef>
                <a:spcPct val="20000"/>
              </a:spcBef>
              <a:buClr>
                <a:schemeClr val="bg2"/>
              </a:buClr>
              <a:buSzPct val="75000"/>
              <a:buFont typeface="Wingdings" pitchFamily="2" charset="2"/>
              <a:buChar char="n"/>
            </a:pPr>
            <a:r>
              <a:rPr lang="sq-AL" altLang="el-GR" sz="2400" dirty="0">
                <a:latin typeface="Calibri" panose="020F0502020204030204" pitchFamily="34" charset="0"/>
                <a:ea typeface="Verdana" panose="020B0604030504040204" pitchFamily="34" charset="0"/>
                <a:cs typeface="Calibri" panose="020F0502020204030204" pitchFamily="34" charset="0"/>
              </a:rPr>
              <a:t>Ballafaqimi me ndryshimet e kontratës </a:t>
            </a:r>
            <a:r>
              <a:rPr lang="sq-AL" altLang="el-GR" sz="2400" b="1" dirty="0">
                <a:latin typeface="Calibri" panose="020F0502020204030204" pitchFamily="34" charset="0"/>
                <a:ea typeface="Verdana" panose="020B0604030504040204" pitchFamily="34" charset="0"/>
                <a:cs typeface="Calibri" panose="020F0502020204030204" pitchFamily="34" charset="0"/>
              </a:rPr>
              <a:t>me kohe </a:t>
            </a:r>
            <a:r>
              <a:rPr lang="sq-AL" altLang="el-GR" sz="2400" dirty="0">
                <a:latin typeface="Calibri" panose="020F0502020204030204" pitchFamily="34" charset="0"/>
                <a:ea typeface="Verdana" panose="020B0604030504040204" pitchFamily="34" charset="0"/>
                <a:cs typeface="Calibri" panose="020F0502020204030204" pitchFamily="34" charset="0"/>
              </a:rPr>
              <a:t>do të ketë </a:t>
            </a:r>
            <a:r>
              <a:rPr lang="sq-AL" altLang="el-GR" sz="2400" b="1" dirty="0">
                <a:latin typeface="Calibri" panose="020F0502020204030204" pitchFamily="34" charset="0"/>
                <a:ea typeface="Verdana" panose="020B0604030504040204" pitchFamily="34" charset="0"/>
                <a:cs typeface="Calibri" panose="020F0502020204030204" pitchFamily="34" charset="0"/>
              </a:rPr>
              <a:t>sa më pak ndikim në buxhet</a:t>
            </a:r>
            <a:r>
              <a:rPr lang="sq-AL" altLang="el-GR" sz="2400" dirty="0">
                <a:latin typeface="Calibri" panose="020F0502020204030204" pitchFamily="34" charset="0"/>
                <a:ea typeface="Verdana" panose="020B0604030504040204" pitchFamily="34" charset="0"/>
                <a:cs typeface="Calibri" panose="020F0502020204030204" pitchFamily="34" charset="0"/>
              </a:rPr>
              <a:t>, </a:t>
            </a:r>
            <a:r>
              <a:rPr lang="sq-AL" altLang="el-GR" sz="2400" b="1" dirty="0">
                <a:latin typeface="Calibri" panose="020F0502020204030204" pitchFamily="34" charset="0"/>
                <a:ea typeface="Verdana" panose="020B0604030504040204" pitchFamily="34" charset="0"/>
                <a:cs typeface="Calibri" panose="020F0502020204030204" pitchFamily="34" charset="0"/>
              </a:rPr>
              <a:t>orar dhe cilësi te rezultatit të kontratës</a:t>
            </a:r>
            <a:r>
              <a:rPr lang="en-US" altLang="el-GR" sz="2400" dirty="0">
                <a:latin typeface="Calibri" panose="020F0502020204030204" pitchFamily="34" charset="0"/>
                <a:ea typeface="Verdana" panose="020B0604030504040204" pitchFamily="34" charset="0"/>
                <a:cs typeface="Calibri" panose="020F0502020204030204" pitchFamily="34" charset="0"/>
              </a:rPr>
              <a:t>;</a:t>
            </a:r>
          </a:p>
          <a:p>
            <a:pPr marL="342900" indent="-342900" eaLnBrk="0" hangingPunct="0">
              <a:spcBef>
                <a:spcPct val="20000"/>
              </a:spcBef>
              <a:buClr>
                <a:schemeClr val="bg2"/>
              </a:buClr>
              <a:buSzPct val="75000"/>
              <a:buFont typeface="Wingdings" pitchFamily="2" charset="2"/>
              <a:buChar char="n"/>
            </a:pPr>
            <a:r>
              <a:rPr lang="sq-AL" altLang="el-GR" sz="2400" b="1" dirty="0">
                <a:latin typeface="Calibri" panose="020F0502020204030204" pitchFamily="34" charset="0"/>
                <a:ea typeface="Verdana" panose="020B0604030504040204" pitchFamily="34" charset="0"/>
                <a:cs typeface="Calibri" panose="020F0502020204030204" pitchFamily="34" charset="0"/>
              </a:rPr>
              <a:t>Shtyrja e </a:t>
            </a:r>
            <a:r>
              <a:rPr lang="en-US" altLang="el-GR" sz="2400" b="1" dirty="0" err="1" smtClean="0">
                <a:latin typeface="Calibri" panose="020F0502020204030204" pitchFamily="34" charset="0"/>
                <a:ea typeface="Verdana" panose="020B0604030504040204" pitchFamily="34" charset="0"/>
                <a:cs typeface="Calibri" panose="020F0502020204030204" pitchFamily="34" charset="0"/>
              </a:rPr>
              <a:t>shqyrtimit</a:t>
            </a:r>
            <a:r>
              <a:rPr lang="en-US" altLang="el-GR" sz="2400" b="1" dirty="0" smtClean="0">
                <a:latin typeface="Calibri" panose="020F0502020204030204" pitchFamily="34" charset="0"/>
                <a:ea typeface="Verdana" panose="020B0604030504040204" pitchFamily="34" charset="0"/>
                <a:cs typeface="Calibri" panose="020F0502020204030204" pitchFamily="34" charset="0"/>
              </a:rPr>
              <a:t> </a:t>
            </a:r>
            <a:r>
              <a:rPr lang="en-US" altLang="el-GR" sz="2400" b="1" dirty="0" err="1" smtClean="0">
                <a:latin typeface="Calibri" panose="020F0502020204030204" pitchFamily="34" charset="0"/>
                <a:ea typeface="Verdana" panose="020B0604030504040204" pitchFamily="34" charset="0"/>
                <a:cs typeface="Calibri" panose="020F0502020204030204" pitchFamily="34" charset="0"/>
              </a:rPr>
              <a:t>te</a:t>
            </a:r>
            <a:r>
              <a:rPr lang="en-US" altLang="el-GR" sz="2400" b="1" dirty="0" smtClean="0">
                <a:latin typeface="Calibri" panose="020F0502020204030204" pitchFamily="34" charset="0"/>
                <a:ea typeface="Verdana" panose="020B0604030504040204" pitchFamily="34" charset="0"/>
                <a:cs typeface="Calibri" panose="020F0502020204030204" pitchFamily="34" charset="0"/>
              </a:rPr>
              <a:t> </a:t>
            </a:r>
            <a:r>
              <a:rPr lang="en-US" altLang="el-GR" sz="2400" b="1" dirty="0" err="1" smtClean="0">
                <a:latin typeface="Calibri" panose="020F0502020204030204" pitchFamily="34" charset="0"/>
                <a:ea typeface="Verdana" panose="020B0604030504040204" pitchFamily="34" charset="0"/>
                <a:cs typeface="Calibri" panose="020F0502020204030204" pitchFamily="34" charset="0"/>
              </a:rPr>
              <a:t>ndryshimit</a:t>
            </a:r>
            <a:r>
              <a:rPr lang="en-US" altLang="el-GR" sz="2400" b="1" dirty="0" smtClean="0">
                <a:latin typeface="Calibri" panose="020F0502020204030204" pitchFamily="34" charset="0"/>
                <a:ea typeface="Verdana" panose="020B0604030504040204" pitchFamily="34" charset="0"/>
                <a:cs typeface="Calibri" panose="020F0502020204030204" pitchFamily="34" charset="0"/>
              </a:rPr>
              <a:t> </a:t>
            </a:r>
            <a:r>
              <a:rPr lang="sq-AL" altLang="el-GR" sz="2400" b="1" dirty="0" smtClean="0">
                <a:latin typeface="Calibri" panose="020F0502020204030204" pitchFamily="34" charset="0"/>
                <a:ea typeface="Verdana" panose="020B0604030504040204" pitchFamily="34" charset="0"/>
                <a:cs typeface="Calibri" panose="020F0502020204030204" pitchFamily="34" charset="0"/>
              </a:rPr>
              <a:t> </a:t>
            </a:r>
            <a:r>
              <a:rPr lang="sq-AL" altLang="el-GR" sz="2400" dirty="0">
                <a:latin typeface="Calibri" panose="020F0502020204030204" pitchFamily="34" charset="0"/>
                <a:ea typeface="Verdana" panose="020B0604030504040204" pitchFamily="34" charset="0"/>
                <a:cs typeface="Calibri" panose="020F0502020204030204" pitchFamily="34" charset="0"/>
              </a:rPr>
              <a:t>mund të rrisë shpenzimet, te vonojë përfundimin e projektit, të rezultojë me fërkimet ndërmjet palëve dhe mundësisht në një mosmarrëveshje.</a:t>
            </a:r>
          </a:p>
        </p:txBody>
      </p:sp>
      <p:sp>
        <p:nvSpPr>
          <p:cNvPr id="4" name="Rectangle 2"/>
          <p:cNvSpPr txBox="1">
            <a:spLocks noChangeArrowheads="1"/>
          </p:cNvSpPr>
          <p:nvPr/>
        </p:nvSpPr>
        <p:spPr>
          <a:xfrm>
            <a:off x="0" y="57742"/>
            <a:ext cx="9144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l-GR"/>
            </a:defPPr>
            <a:lvl1pPr>
              <a:defRPr sz="2400" b="1"/>
            </a:lvl1pPr>
          </a:lstStyle>
          <a:p>
            <a:r>
              <a:rPr lang="en-US" altLang="el-GR" sz="3200" dirty="0" smtClean="0">
                <a:solidFill>
                  <a:schemeClr val="accent1">
                    <a:lumMod val="50000"/>
                  </a:schemeClr>
                </a:solidFill>
                <a:latin typeface="Calibri" panose="020F0502020204030204" pitchFamily="34" charset="0"/>
                <a:cs typeface="Calibri" panose="020F0502020204030204" pitchFamily="34" charset="0"/>
              </a:rPr>
              <a:t>                </a:t>
            </a:r>
            <a:r>
              <a:rPr lang="sq-AL" altLang="el-GR" sz="3200" dirty="0" smtClean="0">
                <a:solidFill>
                  <a:schemeClr val="accent1">
                    <a:lumMod val="50000"/>
                  </a:schemeClr>
                </a:solidFill>
                <a:latin typeface="Calibri" panose="020F0502020204030204" pitchFamily="34" charset="0"/>
                <a:cs typeface="Calibri" panose="020F0502020204030204" pitchFamily="34" charset="0"/>
              </a:rPr>
              <a:t>Çfarë </a:t>
            </a:r>
            <a:r>
              <a:rPr lang="sq-AL" altLang="el-GR" sz="3200" dirty="0">
                <a:solidFill>
                  <a:schemeClr val="accent1">
                    <a:lumMod val="50000"/>
                  </a:schemeClr>
                </a:solidFill>
                <a:latin typeface="Calibri" panose="020F0502020204030204" pitchFamily="34" charset="0"/>
                <a:cs typeface="Calibri" panose="020F0502020204030204" pitchFamily="34" charset="0"/>
              </a:rPr>
              <a:t>është ndryshimi i kontratës?</a:t>
            </a:r>
            <a:endParaRPr lang="en-US" altLang="el-GR" sz="3200" dirty="0">
              <a:solidFill>
                <a:schemeClr val="accent1">
                  <a:lumMod val="50000"/>
                </a:schemeClr>
              </a:solidFill>
              <a:latin typeface="Calibri" panose="020F0502020204030204" pitchFamily="34" charset="0"/>
              <a:cs typeface="Calibri" panose="020F0502020204030204" pitchFamily="34" charset="0"/>
            </a:endParaRPr>
          </a:p>
          <a:p>
            <a:r>
              <a:rPr lang="en-US" altLang="el-GR" sz="3200" dirty="0">
                <a:solidFill>
                  <a:schemeClr val="accent1">
                    <a:lumMod val="50000"/>
                  </a:schemeClr>
                </a:solidFill>
                <a:latin typeface="Calibri" panose="020F0502020204030204" pitchFamily="34" charset="0"/>
                <a:cs typeface="Calibri" panose="020F0502020204030204" pitchFamily="34" charset="0"/>
              </a:rPr>
              <a:t>                     </a:t>
            </a:r>
            <a:r>
              <a:rPr lang="sq-AL" altLang="el-GR" sz="3200" dirty="0">
                <a:solidFill>
                  <a:schemeClr val="accent1">
                    <a:lumMod val="50000"/>
                  </a:schemeClr>
                </a:solidFill>
                <a:latin typeface="Calibri" panose="020F0502020204030204" pitchFamily="34" charset="0"/>
                <a:cs typeface="Calibri" panose="020F0502020204030204" pitchFamily="34" charset="0"/>
              </a:rPr>
              <a:t>   </a:t>
            </a:r>
            <a:r>
              <a:rPr lang="en-US" altLang="el-GR" sz="3200" dirty="0" smtClean="0">
                <a:solidFill>
                  <a:schemeClr val="accent1">
                    <a:lumMod val="50000"/>
                  </a:schemeClr>
                </a:solidFill>
                <a:latin typeface="Calibri" panose="020F0502020204030204" pitchFamily="34" charset="0"/>
                <a:cs typeface="Calibri" panose="020F0502020204030204" pitchFamily="34" charset="0"/>
              </a:rPr>
              <a:t>              </a:t>
            </a:r>
            <a:r>
              <a:rPr lang="en-US" altLang="el-GR" sz="3200" dirty="0">
                <a:solidFill>
                  <a:schemeClr val="accent1">
                    <a:lumMod val="50000"/>
                  </a:schemeClr>
                </a:solidFill>
                <a:latin typeface="Calibri" panose="020F0502020204030204" pitchFamily="34" charset="0"/>
                <a:cs typeface="Calibri" panose="020F0502020204030204" pitchFamily="34" charset="0"/>
              </a:rPr>
              <a:t>(</a:t>
            </a:r>
            <a:r>
              <a:rPr lang="en-US" altLang="el-GR" sz="3200" dirty="0" err="1">
                <a:solidFill>
                  <a:schemeClr val="accent1">
                    <a:lumMod val="50000"/>
                  </a:schemeClr>
                </a:solidFill>
                <a:latin typeface="Calibri" panose="020F0502020204030204" pitchFamily="34" charset="0"/>
                <a:cs typeface="Calibri" panose="020F0502020204030204" pitchFamily="34" charset="0"/>
              </a:rPr>
              <a:t>vazhdim</a:t>
            </a:r>
            <a:r>
              <a:rPr lang="en-US" altLang="el-GR" sz="3200" dirty="0">
                <a:solidFill>
                  <a:schemeClr val="accent1">
                    <a:lumMod val="50000"/>
                  </a:schemeClr>
                </a:solidFill>
                <a:latin typeface="Calibri" panose="020F0502020204030204" pitchFamily="34" charset="0"/>
                <a:cs typeface="Calibri" panose="020F0502020204030204" pitchFamily="34" charset="0"/>
              </a:rPr>
              <a:t>)</a:t>
            </a:r>
            <a:endParaRPr lang="sq-AL" altLang="el-GR" sz="3200" dirty="0">
              <a:solidFill>
                <a:schemeClr val="accent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1138798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94048" y="496956"/>
            <a:ext cx="864995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l-GR"/>
            </a:defPPr>
            <a:lvl1pPr>
              <a:defRPr sz="2400" b="1"/>
            </a:lvl1pPr>
          </a:lstStyle>
          <a:p>
            <a:r>
              <a:rPr lang="sq-AL" altLang="ar-SA" sz="3200" dirty="0">
                <a:solidFill>
                  <a:schemeClr val="accent1">
                    <a:lumMod val="50000"/>
                  </a:schemeClr>
                </a:solidFill>
                <a:latin typeface="Calibri" panose="020F0502020204030204" pitchFamily="34" charset="0"/>
                <a:cs typeface="Calibri" panose="020F0502020204030204" pitchFamily="34" charset="0"/>
              </a:rPr>
              <a:t>Fushat e rrezikut </a:t>
            </a:r>
          </a:p>
        </p:txBody>
      </p:sp>
      <p:sp>
        <p:nvSpPr>
          <p:cNvPr id="3" name="Rectangle 3"/>
          <p:cNvSpPr txBox="1">
            <a:spLocks noChangeArrowheads="1"/>
          </p:cNvSpPr>
          <p:nvPr/>
        </p:nvSpPr>
        <p:spPr>
          <a:xfrm>
            <a:off x="0" y="1496488"/>
            <a:ext cx="8763000" cy="2973122"/>
          </a:xfrm>
          <a:prstGeom prst="rect">
            <a:avLst/>
          </a:prstGeom>
        </p:spPr>
        <p:txBody>
          <a:bodyPr wrap="square">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sq-AL" altLang="ar-SA" sz="2400" u="sng" kern="0" dirty="0">
                <a:latin typeface="Calibri" panose="020F0502020204030204" pitchFamily="34" charset="0"/>
                <a:ea typeface="Verdana" panose="020B0604030504040204" pitchFamily="34" charset="0"/>
                <a:cs typeface="Calibri" panose="020F0502020204030204" pitchFamily="34" charset="0"/>
              </a:rPr>
              <a:t>Kosto</a:t>
            </a:r>
            <a:r>
              <a:rPr lang="sq-AL" altLang="ar-SA" sz="2400" kern="0" dirty="0">
                <a:latin typeface="Calibri" panose="020F0502020204030204" pitchFamily="34" charset="0"/>
                <a:ea typeface="Verdana" panose="020B0604030504040204" pitchFamily="34" charset="0"/>
                <a:cs typeface="Calibri" panose="020F0502020204030204" pitchFamily="34" charset="0"/>
              </a:rPr>
              <a:t> - mundësia e tejkalimit dhe humbjet e tjera financiare</a:t>
            </a:r>
            <a:r>
              <a:rPr lang="en-US" altLang="ar-SA" sz="2400" kern="0" dirty="0">
                <a:latin typeface="Calibri" panose="020F0502020204030204" pitchFamily="34" charset="0"/>
                <a:ea typeface="Verdana" panose="020B0604030504040204" pitchFamily="34" charset="0"/>
                <a:cs typeface="Calibri" panose="020F0502020204030204" pitchFamily="34" charset="0"/>
              </a:rPr>
              <a:t>;</a:t>
            </a:r>
          </a:p>
          <a:p>
            <a:pPr marL="0" indent="0">
              <a:buNone/>
            </a:pPr>
            <a:endParaRPr lang="sq-AL" altLang="ar-SA" sz="2400" kern="0" dirty="0">
              <a:latin typeface="Calibri" panose="020F0502020204030204" pitchFamily="34" charset="0"/>
              <a:ea typeface="Verdana" panose="020B0604030504040204" pitchFamily="34" charset="0"/>
              <a:cs typeface="Calibri" panose="020F0502020204030204" pitchFamily="34" charset="0"/>
            </a:endParaRPr>
          </a:p>
          <a:p>
            <a:r>
              <a:rPr lang="sq-AL" altLang="ar-SA" sz="2400" u="sng" kern="0" dirty="0">
                <a:latin typeface="Calibri" panose="020F0502020204030204" pitchFamily="34" charset="0"/>
                <a:ea typeface="Verdana" panose="020B0604030504040204" pitchFamily="34" charset="0"/>
                <a:cs typeface="Calibri" panose="020F0502020204030204" pitchFamily="34" charset="0"/>
              </a:rPr>
              <a:t>Koha </a:t>
            </a:r>
            <a:r>
              <a:rPr lang="sq-AL" altLang="ar-SA" sz="2400" kern="0" dirty="0">
                <a:latin typeface="Calibri" panose="020F0502020204030204" pitchFamily="34" charset="0"/>
                <a:ea typeface="Verdana" panose="020B0604030504040204" pitchFamily="34" charset="0"/>
                <a:cs typeface="Calibri" panose="020F0502020204030204" pitchFamily="34" charset="0"/>
              </a:rPr>
              <a:t>- vonesat në orarin e dërgesave dhe humbjet e mundësive rezultuese</a:t>
            </a:r>
            <a:r>
              <a:rPr lang="en-US" altLang="ar-SA" sz="2400" kern="0" dirty="0">
                <a:latin typeface="Calibri" panose="020F0502020204030204" pitchFamily="34" charset="0"/>
                <a:ea typeface="Verdana" panose="020B0604030504040204" pitchFamily="34" charset="0"/>
                <a:cs typeface="Calibri" panose="020F0502020204030204" pitchFamily="34" charset="0"/>
              </a:rPr>
              <a:t>;</a:t>
            </a:r>
          </a:p>
          <a:p>
            <a:pPr marL="0" indent="0">
              <a:buNone/>
            </a:pPr>
            <a:endParaRPr lang="sq-AL" altLang="ar-SA" sz="2400" kern="0" dirty="0">
              <a:latin typeface="Calibri" panose="020F0502020204030204" pitchFamily="34" charset="0"/>
              <a:ea typeface="Verdana" panose="020B0604030504040204" pitchFamily="34" charset="0"/>
              <a:cs typeface="Calibri" panose="020F0502020204030204" pitchFamily="34" charset="0"/>
            </a:endParaRPr>
          </a:p>
          <a:p>
            <a:r>
              <a:rPr lang="sq-AL" altLang="ar-SA" sz="2400" u="sng" kern="0" dirty="0">
                <a:latin typeface="Calibri" panose="020F0502020204030204" pitchFamily="34" charset="0"/>
                <a:ea typeface="Verdana" panose="020B0604030504040204" pitchFamily="34" charset="0"/>
                <a:cs typeface="Calibri" panose="020F0502020204030204" pitchFamily="34" charset="0"/>
              </a:rPr>
              <a:t>Cilësia</a:t>
            </a:r>
            <a:r>
              <a:rPr lang="sq-AL" altLang="ar-SA" sz="2400" kern="0" dirty="0">
                <a:latin typeface="Calibri" panose="020F0502020204030204" pitchFamily="34" charset="0"/>
                <a:ea typeface="Verdana" panose="020B0604030504040204" pitchFamily="34" charset="0"/>
                <a:cs typeface="Calibri" panose="020F0502020204030204" pitchFamily="34" charset="0"/>
              </a:rPr>
              <a:t> - humbja e cilësisë së dëshiruar te mallrave, shërbimeve apo punëve ndërtimore</a:t>
            </a:r>
          </a:p>
        </p:txBody>
      </p:sp>
    </p:spTree>
    <p:extLst>
      <p:ext uri="{BB962C8B-B14F-4D97-AF65-F5344CB8AC3E}">
        <p14:creationId xmlns:p14="http://schemas.microsoft.com/office/powerpoint/2010/main" val="392299280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3"/>
          <p:cNvSpPr txBox="1">
            <a:spLocks noChangeArrowheads="1"/>
          </p:cNvSpPr>
          <p:nvPr/>
        </p:nvSpPr>
        <p:spPr>
          <a:xfrm>
            <a:off x="323850" y="1229846"/>
            <a:ext cx="8515350" cy="2923877"/>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just">
              <a:spcBef>
                <a:spcPts val="2400"/>
              </a:spcBef>
            </a:pPr>
            <a:r>
              <a:rPr lang="sq-AL" sz="2400" kern="0" dirty="0">
                <a:latin typeface="Calibri" panose="020F0502020204030204" pitchFamily="34" charset="0"/>
                <a:ea typeface="Verdana" panose="020B0604030504040204" pitchFamily="34" charset="0"/>
                <a:cs typeface="Calibri" panose="020F0502020204030204" pitchFamily="34" charset="0"/>
              </a:rPr>
              <a:t>Jo të gjitha </a:t>
            </a:r>
            <a:r>
              <a:rPr lang="sq-AL" sz="2400" b="1" kern="0" dirty="0">
                <a:latin typeface="Calibri" panose="020F0502020204030204" pitchFamily="34" charset="0"/>
                <a:ea typeface="Verdana" panose="020B0604030504040204" pitchFamily="34" charset="0"/>
                <a:cs typeface="Calibri" panose="020F0502020204030204" pitchFamily="34" charset="0"/>
              </a:rPr>
              <a:t>ndryshimet e propozuara </a:t>
            </a:r>
            <a:r>
              <a:rPr lang="sq-AL" sz="2400" kern="0" dirty="0">
                <a:latin typeface="Calibri" panose="020F0502020204030204" pitchFamily="34" charset="0"/>
                <a:ea typeface="Verdana" panose="020B0604030504040204" pitchFamily="34" charset="0"/>
                <a:cs typeface="Calibri" panose="020F0502020204030204" pitchFamily="34" charset="0"/>
              </a:rPr>
              <a:t>janë të realizueshme në kuadër të kontratës ekzistuese</a:t>
            </a:r>
            <a:r>
              <a:rPr lang="en-US" sz="2400" kern="0" dirty="0">
                <a:latin typeface="Calibri" panose="020F0502020204030204" pitchFamily="34" charset="0"/>
                <a:ea typeface="Verdana" panose="020B0604030504040204" pitchFamily="34" charset="0"/>
                <a:cs typeface="Calibri" panose="020F0502020204030204" pitchFamily="34" charset="0"/>
              </a:rPr>
              <a:t>;</a:t>
            </a:r>
            <a:endParaRPr lang="sq-AL" sz="2400" kern="0" dirty="0">
              <a:latin typeface="Calibri" panose="020F0502020204030204" pitchFamily="34" charset="0"/>
              <a:ea typeface="Verdana" panose="020B0604030504040204" pitchFamily="34" charset="0"/>
              <a:cs typeface="Calibri" panose="020F0502020204030204" pitchFamily="34" charset="0"/>
            </a:endParaRPr>
          </a:p>
          <a:p>
            <a:pPr algn="just">
              <a:spcBef>
                <a:spcPts val="2400"/>
              </a:spcBef>
            </a:pPr>
            <a:r>
              <a:rPr lang="sq-AL" sz="2400" kern="0" dirty="0">
                <a:latin typeface="Calibri" panose="020F0502020204030204" pitchFamily="34" charset="0"/>
                <a:ea typeface="Verdana" panose="020B0604030504040204" pitchFamily="34" charset="0"/>
                <a:cs typeface="Calibri" panose="020F0502020204030204" pitchFamily="34" charset="0"/>
              </a:rPr>
              <a:t>Jo të gjitha ndryshimet e propozuara mund të vendoset në </a:t>
            </a:r>
            <a:r>
              <a:rPr lang="sq-AL" sz="2400" b="1" kern="0" dirty="0">
                <a:latin typeface="Calibri" panose="020F0502020204030204" pitchFamily="34" charset="0"/>
                <a:ea typeface="Verdana" panose="020B0604030504040204" pitchFamily="34" charset="0"/>
                <a:cs typeface="Calibri" panose="020F0502020204030204" pitchFamily="34" charset="0"/>
              </a:rPr>
              <a:t>nivel të palëve </a:t>
            </a:r>
            <a:r>
              <a:rPr lang="sq-AL" sz="2400" kern="0" dirty="0">
                <a:latin typeface="Calibri" panose="020F0502020204030204" pitchFamily="34" charset="0"/>
                <a:ea typeface="Verdana" panose="020B0604030504040204" pitchFamily="34" charset="0"/>
                <a:cs typeface="Calibri" panose="020F0502020204030204" pitchFamily="34" charset="0"/>
              </a:rPr>
              <a:t>kontraktuese</a:t>
            </a:r>
            <a:r>
              <a:rPr lang="en-US" sz="2400" kern="0" dirty="0">
                <a:latin typeface="Calibri" panose="020F0502020204030204" pitchFamily="34" charset="0"/>
                <a:ea typeface="Verdana" panose="020B0604030504040204" pitchFamily="34" charset="0"/>
                <a:cs typeface="Calibri" panose="020F0502020204030204" pitchFamily="34" charset="0"/>
              </a:rPr>
              <a:t>;</a:t>
            </a:r>
            <a:endParaRPr lang="sq-AL" sz="2400" kern="0" dirty="0">
              <a:latin typeface="Calibri" panose="020F0502020204030204" pitchFamily="34" charset="0"/>
              <a:ea typeface="Verdana" panose="020B0604030504040204" pitchFamily="34" charset="0"/>
              <a:cs typeface="Calibri" panose="020F0502020204030204" pitchFamily="34" charset="0"/>
            </a:endParaRPr>
          </a:p>
          <a:p>
            <a:pPr algn="just">
              <a:spcBef>
                <a:spcPts val="2400"/>
              </a:spcBef>
            </a:pPr>
            <a:r>
              <a:rPr lang="sq-AL" sz="2400" b="1" kern="0" dirty="0">
                <a:latin typeface="Calibri" panose="020F0502020204030204" pitchFamily="34" charset="0"/>
                <a:ea typeface="Verdana" panose="020B0604030504040204" pitchFamily="34" charset="0"/>
                <a:cs typeface="Calibri" panose="020F0502020204030204" pitchFamily="34" charset="0"/>
              </a:rPr>
              <a:t>Konsensusi i palëve kontraktuese </a:t>
            </a:r>
            <a:r>
              <a:rPr lang="sq-AL" sz="2400" kern="0" dirty="0">
                <a:latin typeface="Calibri" panose="020F0502020204030204" pitchFamily="34" charset="0"/>
                <a:ea typeface="Verdana" panose="020B0604030504040204" pitchFamily="34" charset="0"/>
                <a:cs typeface="Calibri" panose="020F0502020204030204" pitchFamily="34" charset="0"/>
              </a:rPr>
              <a:t>është i nevojshëm për të zbatuar ndryshimet.</a:t>
            </a:r>
          </a:p>
        </p:txBody>
      </p:sp>
      <p:sp>
        <p:nvSpPr>
          <p:cNvPr id="3" name="Rectangle 2"/>
          <p:cNvSpPr txBox="1">
            <a:spLocks noChangeArrowheads="1"/>
          </p:cNvSpPr>
          <p:nvPr/>
        </p:nvSpPr>
        <p:spPr>
          <a:xfrm>
            <a:off x="467544" y="437030"/>
            <a:ext cx="655904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l-GR"/>
            </a:defPPr>
            <a:lvl1pPr>
              <a:defRPr sz="2400" b="1"/>
            </a:lvl1pPr>
          </a:lstStyle>
          <a:p>
            <a:r>
              <a:rPr lang="en-US" sz="3200" dirty="0" smtClean="0">
                <a:solidFill>
                  <a:schemeClr val="accent1">
                    <a:lumMod val="50000"/>
                  </a:schemeClr>
                </a:solidFill>
                <a:latin typeface="Calibri" panose="020F0502020204030204" pitchFamily="34" charset="0"/>
                <a:cs typeface="Calibri" panose="020F0502020204030204" pitchFamily="34" charset="0"/>
              </a:rPr>
              <a:t>  Me </a:t>
            </a:r>
            <a:r>
              <a:rPr lang="en-US" sz="3200" dirty="0" err="1" smtClean="0">
                <a:solidFill>
                  <a:schemeClr val="accent1">
                    <a:lumMod val="50000"/>
                  </a:schemeClr>
                </a:solidFill>
                <a:latin typeface="Calibri" panose="020F0502020204030204" pitchFamily="34" charset="0"/>
                <a:cs typeface="Calibri" panose="020F0502020204030204" pitchFamily="34" charset="0"/>
              </a:rPr>
              <a:t>randsi</a:t>
            </a:r>
            <a:r>
              <a:rPr lang="en-US" sz="3200" dirty="0" smtClean="0">
                <a:solidFill>
                  <a:schemeClr val="accent1">
                    <a:lumMod val="50000"/>
                  </a:schemeClr>
                </a:solidFill>
                <a:latin typeface="Calibri" panose="020F0502020204030204" pitchFamily="34" charset="0"/>
                <a:cs typeface="Calibri" panose="020F0502020204030204" pitchFamily="34" charset="0"/>
              </a:rPr>
              <a:t> </a:t>
            </a:r>
            <a:r>
              <a:rPr lang="en-US" sz="3200" dirty="0" err="1" smtClean="0">
                <a:solidFill>
                  <a:schemeClr val="accent1">
                    <a:lumMod val="50000"/>
                  </a:schemeClr>
                </a:solidFill>
                <a:latin typeface="Calibri" panose="020F0502020204030204" pitchFamily="34" charset="0"/>
                <a:cs typeface="Calibri" panose="020F0502020204030204" pitchFamily="34" charset="0"/>
              </a:rPr>
              <a:t>te</a:t>
            </a:r>
            <a:r>
              <a:rPr lang="en-US" sz="3200" dirty="0" smtClean="0">
                <a:solidFill>
                  <a:schemeClr val="accent1">
                    <a:lumMod val="50000"/>
                  </a:schemeClr>
                </a:solidFill>
                <a:latin typeface="Calibri" panose="020F0502020204030204" pitchFamily="34" charset="0"/>
                <a:cs typeface="Calibri" panose="020F0502020204030204" pitchFamily="34" charset="0"/>
              </a:rPr>
              <a:t> </a:t>
            </a:r>
            <a:r>
              <a:rPr lang="en-US" sz="3200" dirty="0" err="1" smtClean="0">
                <a:solidFill>
                  <a:schemeClr val="accent1">
                    <a:lumMod val="50000"/>
                  </a:schemeClr>
                </a:solidFill>
                <a:latin typeface="Calibri" panose="020F0502020204030204" pitchFamily="34" charset="0"/>
                <a:cs typeface="Calibri" panose="020F0502020204030204" pitchFamily="34" charset="0"/>
              </a:rPr>
              <a:t>ndryshimi</a:t>
            </a:r>
            <a:r>
              <a:rPr lang="en-US" sz="3200" dirty="0" smtClean="0">
                <a:solidFill>
                  <a:schemeClr val="accent1">
                    <a:lumMod val="50000"/>
                  </a:schemeClr>
                </a:solidFill>
                <a:latin typeface="Calibri" panose="020F0502020204030204" pitchFamily="34" charset="0"/>
                <a:cs typeface="Calibri" panose="020F0502020204030204" pitchFamily="34" charset="0"/>
              </a:rPr>
              <a:t> </a:t>
            </a:r>
            <a:r>
              <a:rPr lang="en-US" sz="3200" dirty="0" err="1" smtClean="0">
                <a:solidFill>
                  <a:schemeClr val="accent1">
                    <a:lumMod val="50000"/>
                  </a:schemeClr>
                </a:solidFill>
                <a:latin typeface="Calibri" panose="020F0502020204030204" pitchFamily="34" charset="0"/>
                <a:cs typeface="Calibri" panose="020F0502020204030204" pitchFamily="34" charset="0"/>
              </a:rPr>
              <a:t>i</a:t>
            </a:r>
            <a:r>
              <a:rPr lang="en-US" sz="3200" dirty="0" smtClean="0">
                <a:solidFill>
                  <a:schemeClr val="accent1">
                    <a:lumMod val="50000"/>
                  </a:schemeClr>
                </a:solidFill>
                <a:latin typeface="Calibri" panose="020F0502020204030204" pitchFamily="34" charset="0"/>
                <a:cs typeface="Calibri" panose="020F0502020204030204" pitchFamily="34" charset="0"/>
              </a:rPr>
              <a:t> </a:t>
            </a:r>
            <a:r>
              <a:rPr lang="en-US" sz="3200" dirty="0" err="1" smtClean="0">
                <a:solidFill>
                  <a:schemeClr val="accent1">
                    <a:lumMod val="50000"/>
                  </a:schemeClr>
                </a:solidFill>
                <a:latin typeface="Calibri" panose="020F0502020204030204" pitchFamily="34" charset="0"/>
                <a:cs typeface="Calibri" panose="020F0502020204030204" pitchFamily="34" charset="0"/>
              </a:rPr>
              <a:t>Kontrateve</a:t>
            </a:r>
            <a:r>
              <a:rPr lang="en-US" sz="3200" dirty="0" smtClean="0">
                <a:solidFill>
                  <a:schemeClr val="accent1">
                    <a:lumMod val="50000"/>
                  </a:schemeClr>
                </a:solidFill>
                <a:latin typeface="Calibri" panose="020F0502020204030204" pitchFamily="34" charset="0"/>
                <a:cs typeface="Calibri" panose="020F0502020204030204" pitchFamily="34" charset="0"/>
              </a:rPr>
              <a:t> </a:t>
            </a:r>
            <a:endParaRPr lang="sq-AL" sz="3200" dirty="0">
              <a:solidFill>
                <a:schemeClr val="accent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7973856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1"/>
            <a:ext cx="914399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l-GR"/>
            </a:defPPr>
            <a:lvl1pPr>
              <a:defRPr sz="2400" b="1"/>
            </a:lvl1pPr>
          </a:lstStyle>
          <a:p>
            <a:r>
              <a:rPr lang="en-US" dirty="0" smtClean="0"/>
              <a:t>               </a:t>
            </a:r>
            <a:r>
              <a:rPr lang="sq-AL" sz="2800" dirty="0" smtClean="0">
                <a:solidFill>
                  <a:schemeClr val="accent1">
                    <a:lumMod val="50000"/>
                  </a:schemeClr>
                </a:solidFill>
              </a:rPr>
              <a:t>Arsyet </a:t>
            </a:r>
            <a:r>
              <a:rPr lang="sq-AL" sz="2800" dirty="0">
                <a:solidFill>
                  <a:schemeClr val="accent1">
                    <a:lumMod val="50000"/>
                  </a:schemeClr>
                </a:solidFill>
              </a:rPr>
              <a:t>për ndryshimet e kontratës </a:t>
            </a:r>
          </a:p>
        </p:txBody>
      </p:sp>
      <p:sp>
        <p:nvSpPr>
          <p:cNvPr id="3" name="Rectangle 3"/>
          <p:cNvSpPr txBox="1">
            <a:spLocks noChangeArrowheads="1"/>
          </p:cNvSpPr>
          <p:nvPr/>
        </p:nvSpPr>
        <p:spPr>
          <a:xfrm>
            <a:off x="0" y="914400"/>
            <a:ext cx="8892480" cy="5561522"/>
          </a:xfrm>
          <a:prstGeom prst="rect">
            <a:avLst/>
          </a:prstGeom>
        </p:spPr>
        <p:txBody>
          <a:bodyPr wrap="square">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eaLnBrk="1" hangingPunct="1">
              <a:spcBef>
                <a:spcPts val="600"/>
              </a:spcBef>
              <a:buNone/>
            </a:pPr>
            <a:r>
              <a:rPr lang="sq-AL" altLang="el-GR" sz="2400" b="1" kern="0" dirty="0" smtClean="0">
                <a:latin typeface="Calibri" panose="020F0502020204030204" pitchFamily="34" charset="0"/>
                <a:ea typeface="Verdana" panose="020B0604030504040204" pitchFamily="34" charset="0"/>
                <a:cs typeface="Calibri" panose="020F0502020204030204" pitchFamily="34" charset="0"/>
              </a:rPr>
              <a:t>Disa </a:t>
            </a:r>
            <a:r>
              <a:rPr lang="sq-AL" altLang="el-GR" sz="2400" b="1" kern="0" dirty="0">
                <a:latin typeface="Calibri" panose="020F0502020204030204" pitchFamily="34" charset="0"/>
                <a:ea typeface="Verdana" panose="020B0604030504040204" pitchFamily="34" charset="0"/>
                <a:cs typeface="Calibri" panose="020F0502020204030204" pitchFamily="34" charset="0"/>
              </a:rPr>
              <a:t>nga arsyet më të zakonshme përfshijnë</a:t>
            </a:r>
            <a:r>
              <a:rPr lang="sq-AL" altLang="el-GR" sz="2400" b="1" kern="0" dirty="0" smtClean="0">
                <a:latin typeface="Calibri" panose="020F0502020204030204" pitchFamily="34" charset="0"/>
                <a:ea typeface="Verdana" panose="020B0604030504040204" pitchFamily="34" charset="0"/>
                <a:cs typeface="Calibri" panose="020F0502020204030204" pitchFamily="34" charset="0"/>
              </a:rPr>
              <a:t>:</a:t>
            </a:r>
            <a:endParaRPr lang="en-US" altLang="el-GR" sz="2400" b="1" kern="0" dirty="0" smtClean="0">
              <a:latin typeface="Calibri" panose="020F0502020204030204" pitchFamily="34" charset="0"/>
              <a:ea typeface="Verdana" panose="020B0604030504040204" pitchFamily="34" charset="0"/>
              <a:cs typeface="Calibri" panose="020F0502020204030204" pitchFamily="34" charset="0"/>
            </a:endParaRPr>
          </a:p>
          <a:p>
            <a:pPr marL="0" indent="0" eaLnBrk="1" hangingPunct="1">
              <a:spcBef>
                <a:spcPts val="600"/>
              </a:spcBef>
              <a:buNone/>
            </a:pPr>
            <a:endParaRPr lang="sq-AL" altLang="el-GR" sz="2400" b="1" kern="0" dirty="0">
              <a:latin typeface="Calibri" panose="020F0502020204030204" pitchFamily="34" charset="0"/>
              <a:ea typeface="Verdana" panose="020B0604030504040204" pitchFamily="34" charset="0"/>
              <a:cs typeface="Calibri" panose="020F0502020204030204" pitchFamily="34" charset="0"/>
            </a:endParaRPr>
          </a:p>
          <a:p>
            <a:pPr lvl="0"/>
            <a:r>
              <a:rPr lang="sq-AL" sz="2400" dirty="0" smtClean="0">
                <a:latin typeface="Calibri" panose="020F0502020204030204" pitchFamily="34" charset="0"/>
                <a:cs typeface="Calibri" panose="020F0502020204030204" pitchFamily="34" charset="0"/>
              </a:rPr>
              <a:t>Mungese </a:t>
            </a:r>
            <a:r>
              <a:rPr lang="sq-AL" sz="2400" dirty="0">
                <a:latin typeface="Calibri" panose="020F0502020204030204" pitchFamily="34" charset="0"/>
                <a:cs typeface="Calibri" panose="020F0502020204030204" pitchFamily="34" charset="0"/>
              </a:rPr>
              <a:t>te Informacioneve, gabime dhe lëshime në dokumentet e tenderit.</a:t>
            </a:r>
          </a:p>
          <a:p>
            <a:r>
              <a:rPr lang="en-US" sz="2400" b="1" kern="0" dirty="0" smtClean="0">
                <a:latin typeface="Calibri" panose="020F0502020204030204" pitchFamily="34" charset="0"/>
                <a:ea typeface="Verdana" panose="020B0604030504040204" pitchFamily="34" charset="0"/>
                <a:cs typeface="Calibri" panose="020F0502020204030204" pitchFamily="34" charset="0"/>
              </a:rPr>
              <a:t>P</a:t>
            </a:r>
            <a:r>
              <a:rPr lang="sq-AL" sz="2400" b="1" kern="0" dirty="0" err="1">
                <a:latin typeface="Calibri" panose="020F0502020204030204" pitchFamily="34" charset="0"/>
                <a:ea typeface="Verdana" panose="020B0604030504040204" pitchFamily="34" charset="0"/>
                <a:cs typeface="Calibri" panose="020F0502020204030204" pitchFamily="34" charset="0"/>
              </a:rPr>
              <a:t>ërcaktimi</a:t>
            </a:r>
            <a:r>
              <a:rPr lang="sq-AL" sz="2400" b="1" kern="0" dirty="0">
                <a:latin typeface="Calibri" panose="020F0502020204030204" pitchFamily="34" charset="0"/>
                <a:ea typeface="Verdana" panose="020B0604030504040204" pitchFamily="34" charset="0"/>
                <a:cs typeface="Calibri" panose="020F0502020204030204" pitchFamily="34" charset="0"/>
              </a:rPr>
              <a:t> i paqartë i fushëveprimit të kontratës </a:t>
            </a:r>
            <a:r>
              <a:rPr lang="sq-AL" sz="2400" kern="0" dirty="0">
                <a:latin typeface="Calibri" panose="020F0502020204030204" pitchFamily="34" charset="0"/>
                <a:ea typeface="Verdana" panose="020B0604030504040204" pitchFamily="34" charset="0"/>
                <a:cs typeface="Calibri" panose="020F0502020204030204" pitchFamily="34" charset="0"/>
              </a:rPr>
              <a:t>(specifikimet, planet, etj.) </a:t>
            </a:r>
            <a:endParaRPr lang="en-US" sz="2400" kern="0" dirty="0" smtClean="0">
              <a:latin typeface="Calibri" panose="020F0502020204030204" pitchFamily="34" charset="0"/>
              <a:ea typeface="Verdana" panose="020B0604030504040204" pitchFamily="34" charset="0"/>
              <a:cs typeface="Calibri" panose="020F0502020204030204" pitchFamily="34" charset="0"/>
            </a:endParaRPr>
          </a:p>
          <a:p>
            <a:r>
              <a:rPr lang="sq-AL" sz="2400" dirty="0">
                <a:latin typeface="Calibri" panose="020F0502020204030204" pitchFamily="34" charset="0"/>
                <a:cs typeface="Calibri" panose="020F0502020204030204" pitchFamily="34" charset="0"/>
              </a:rPr>
              <a:t>Ndryshimet e kushteve </a:t>
            </a:r>
            <a:r>
              <a:rPr lang="sq-AL" sz="2400" b="1" dirty="0" smtClean="0">
                <a:latin typeface="Calibri" panose="020F0502020204030204" pitchFamily="34" charset="0"/>
                <a:cs typeface="Calibri" panose="020F0502020204030204" pitchFamily="34" charset="0"/>
              </a:rPr>
              <a:t>te </a:t>
            </a:r>
            <a:r>
              <a:rPr lang="sq-AL" sz="2400" b="1" dirty="0">
                <a:latin typeface="Calibri" panose="020F0502020204030204" pitchFamily="34" charset="0"/>
                <a:cs typeface="Calibri" panose="020F0502020204030204" pitchFamily="34" charset="0"/>
              </a:rPr>
              <a:t>zbatimit të projektit </a:t>
            </a:r>
            <a:r>
              <a:rPr lang="sq-AL" sz="2400" dirty="0">
                <a:latin typeface="Calibri" panose="020F0502020204030204" pitchFamily="34" charset="0"/>
                <a:cs typeface="Calibri" panose="020F0502020204030204" pitchFamily="34" charset="0"/>
              </a:rPr>
              <a:t>me ato të përshkruara në dokumentet e tenderit. </a:t>
            </a:r>
            <a:endParaRPr lang="en-US" sz="2400" dirty="0" smtClean="0">
              <a:latin typeface="Calibri" panose="020F0502020204030204" pitchFamily="34" charset="0"/>
              <a:cs typeface="Calibri" panose="020F0502020204030204" pitchFamily="34" charset="0"/>
            </a:endParaRPr>
          </a:p>
          <a:p>
            <a:r>
              <a:rPr lang="sq-AL" sz="2400" dirty="0">
                <a:latin typeface="Calibri" panose="020F0502020204030204" pitchFamily="34" charset="0"/>
                <a:cs typeface="Calibri" panose="020F0502020204030204" pitchFamily="34" charset="0"/>
              </a:rPr>
              <a:t>Ndryshimet </a:t>
            </a:r>
            <a:r>
              <a:rPr lang="sq-AL" sz="2400" dirty="0" err="1">
                <a:latin typeface="Calibri" panose="020F0502020204030204" pitchFamily="34" charset="0"/>
                <a:cs typeface="Calibri" panose="020F0502020204030204" pitchFamily="34" charset="0"/>
              </a:rPr>
              <a:t>rregullative</a:t>
            </a:r>
            <a:r>
              <a:rPr lang="sq-AL" sz="2400" dirty="0">
                <a:latin typeface="Calibri" panose="020F0502020204030204" pitchFamily="34" charset="0"/>
                <a:cs typeface="Calibri" panose="020F0502020204030204" pitchFamily="34" charset="0"/>
              </a:rPr>
              <a:t> </a:t>
            </a:r>
            <a:endParaRPr lang="en-US" sz="2400" dirty="0">
              <a:latin typeface="Calibri" panose="020F0502020204030204" pitchFamily="34" charset="0"/>
              <a:cs typeface="Calibri" panose="020F0502020204030204" pitchFamily="34" charset="0"/>
            </a:endParaRPr>
          </a:p>
          <a:p>
            <a:endParaRPr lang="sq-AL" sz="2400" dirty="0">
              <a:latin typeface="Calibri" panose="020F0502020204030204" pitchFamily="34" charset="0"/>
              <a:cs typeface="Calibri" panose="020F0502020204030204" pitchFamily="34" charset="0"/>
            </a:endParaRPr>
          </a:p>
          <a:p>
            <a:pPr marL="0" indent="0">
              <a:buNone/>
            </a:pPr>
            <a:endParaRPr lang="sq-AL" sz="2400" kern="0" dirty="0">
              <a:latin typeface="Calibri" panose="020F0502020204030204" pitchFamily="34" charset="0"/>
              <a:ea typeface="Verdana" panose="020B0604030504040204" pitchFamily="34" charset="0"/>
              <a:cs typeface="Calibri" panose="020F0502020204030204" pitchFamily="34" charset="0"/>
            </a:endParaRPr>
          </a:p>
          <a:p>
            <a:pPr marL="0" lvl="0" indent="0">
              <a:buNone/>
            </a:pPr>
            <a:endParaRPr lang="sq-AL" sz="2400" dirty="0">
              <a:latin typeface="Calibri" panose="020F0502020204030204" pitchFamily="34" charset="0"/>
              <a:cs typeface="Calibri" panose="020F0502020204030204" pitchFamily="34" charset="0"/>
            </a:endParaRPr>
          </a:p>
          <a:p>
            <a:pPr lvl="0"/>
            <a:endParaRPr lang="sq-AL" sz="2400" dirty="0"/>
          </a:p>
        </p:txBody>
      </p:sp>
    </p:spTree>
    <p:extLst>
      <p:ext uri="{BB962C8B-B14F-4D97-AF65-F5344CB8AC3E}">
        <p14:creationId xmlns:p14="http://schemas.microsoft.com/office/powerpoint/2010/main" val="36318333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34636"/>
            <a:ext cx="9143999"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l-GR"/>
            </a:defPPr>
            <a:lvl1pPr>
              <a:defRPr sz="2400" b="1"/>
            </a:lvl1pPr>
          </a:lstStyle>
          <a:p>
            <a:r>
              <a:rPr lang="en-US" sz="3200" dirty="0" smtClean="0">
                <a:solidFill>
                  <a:schemeClr val="accent1">
                    <a:lumMod val="50000"/>
                  </a:schemeClr>
                </a:solidFill>
              </a:rPr>
              <a:t>       </a:t>
            </a:r>
            <a:r>
              <a:rPr lang="sq-AL" sz="3200" dirty="0" smtClean="0">
                <a:solidFill>
                  <a:schemeClr val="accent1">
                    <a:lumMod val="50000"/>
                  </a:schemeClr>
                </a:solidFill>
              </a:rPr>
              <a:t>Arsyet </a:t>
            </a:r>
            <a:r>
              <a:rPr lang="sq-AL" sz="3200" dirty="0">
                <a:solidFill>
                  <a:schemeClr val="accent1">
                    <a:lumMod val="50000"/>
                  </a:schemeClr>
                </a:solidFill>
              </a:rPr>
              <a:t>për ndryshimet e kontratës</a:t>
            </a:r>
            <a:endParaRPr lang="en-US" sz="3200" dirty="0">
              <a:solidFill>
                <a:schemeClr val="accent1">
                  <a:lumMod val="50000"/>
                </a:schemeClr>
              </a:solidFill>
            </a:endParaRPr>
          </a:p>
          <a:p>
            <a:pPr algn="ctr"/>
            <a:r>
              <a:rPr lang="en-US" sz="3200" dirty="0">
                <a:solidFill>
                  <a:schemeClr val="accent1">
                    <a:lumMod val="50000"/>
                  </a:schemeClr>
                </a:solidFill>
              </a:rPr>
              <a:t>(</a:t>
            </a:r>
            <a:r>
              <a:rPr lang="en-US" sz="3200" dirty="0" err="1">
                <a:solidFill>
                  <a:schemeClr val="accent1">
                    <a:lumMod val="50000"/>
                  </a:schemeClr>
                </a:solidFill>
              </a:rPr>
              <a:t>vazhdim</a:t>
            </a:r>
            <a:r>
              <a:rPr lang="en-US" sz="3200" dirty="0">
                <a:solidFill>
                  <a:schemeClr val="accent1">
                    <a:lumMod val="50000"/>
                  </a:schemeClr>
                </a:solidFill>
              </a:rPr>
              <a:t>)</a:t>
            </a:r>
            <a:r>
              <a:rPr lang="sq-AL" sz="3200" dirty="0">
                <a:solidFill>
                  <a:schemeClr val="accent1">
                    <a:lumMod val="50000"/>
                  </a:schemeClr>
                </a:solidFill>
              </a:rPr>
              <a:t> </a:t>
            </a:r>
          </a:p>
        </p:txBody>
      </p:sp>
      <p:sp>
        <p:nvSpPr>
          <p:cNvPr id="3" name="Rectangle 2"/>
          <p:cNvSpPr/>
          <p:nvPr/>
        </p:nvSpPr>
        <p:spPr>
          <a:xfrm>
            <a:off x="0" y="990600"/>
            <a:ext cx="8945760" cy="4632037"/>
          </a:xfrm>
          <a:prstGeom prst="rect">
            <a:avLst/>
          </a:prstGeom>
        </p:spPr>
        <p:txBody>
          <a:bodyPr wrap="square">
            <a:spAutoFit/>
          </a:bodyPr>
          <a:lstStyle/>
          <a:p>
            <a:pPr marL="342900" indent="-342900">
              <a:spcBef>
                <a:spcPts val="600"/>
              </a:spcBef>
              <a:buClr>
                <a:schemeClr val="bg2"/>
              </a:buClr>
              <a:buSzPct val="75000"/>
              <a:buFont typeface="Wingdings" pitchFamily="2" charset="2"/>
              <a:buChar char="n"/>
            </a:pPr>
            <a:endParaRPr lang="sq-AL" sz="2000" kern="0" dirty="0" smtClean="0">
              <a:ea typeface="Verdana" panose="020B0604030504040204" pitchFamily="34" charset="0"/>
              <a:cs typeface="Verdana" panose="020B0604030504040204" pitchFamily="34" charset="0"/>
            </a:endParaRPr>
          </a:p>
          <a:p>
            <a:pPr marL="342900" indent="-342900">
              <a:spcBef>
                <a:spcPts val="600"/>
              </a:spcBef>
              <a:buClr>
                <a:schemeClr val="bg2"/>
              </a:buClr>
              <a:buSzPct val="75000"/>
              <a:buFont typeface="Wingdings" pitchFamily="2" charset="2"/>
              <a:buChar char="n"/>
            </a:pPr>
            <a:r>
              <a:rPr lang="sq-AL" sz="2400" kern="0" dirty="0" smtClean="0">
                <a:latin typeface="Calibri" panose="020F0502020204030204" pitchFamily="34" charset="0"/>
                <a:ea typeface="Verdana" panose="020B0604030504040204" pitchFamily="34" charset="0"/>
                <a:cs typeface="Calibri" panose="020F0502020204030204" pitchFamily="34" charset="0"/>
              </a:rPr>
              <a:t>Ndryshimet </a:t>
            </a:r>
            <a:r>
              <a:rPr lang="sq-AL" sz="2400" kern="0" dirty="0">
                <a:latin typeface="Calibri" panose="020F0502020204030204" pitchFamily="34" charset="0"/>
                <a:ea typeface="Verdana" panose="020B0604030504040204" pitchFamily="34" charset="0"/>
                <a:cs typeface="Calibri" panose="020F0502020204030204" pitchFamily="34" charset="0"/>
              </a:rPr>
              <a:t>e </a:t>
            </a:r>
            <a:r>
              <a:rPr lang="sq-AL" sz="2400" b="1" kern="0" dirty="0" err="1">
                <a:latin typeface="Calibri" panose="020F0502020204030204" pitchFamily="34" charset="0"/>
                <a:ea typeface="Verdana" panose="020B0604030504040204" pitchFamily="34" charset="0"/>
                <a:cs typeface="Calibri" panose="020F0502020204030204" pitchFamily="34" charset="0"/>
              </a:rPr>
              <a:t>destinacionit</a:t>
            </a:r>
            <a:r>
              <a:rPr lang="sq-AL" sz="2400" b="1" kern="0" dirty="0">
                <a:latin typeface="Calibri" panose="020F0502020204030204" pitchFamily="34" charset="0"/>
                <a:ea typeface="Verdana" panose="020B0604030504040204" pitchFamily="34" charset="0"/>
                <a:cs typeface="Calibri" panose="020F0502020204030204" pitchFamily="34" charset="0"/>
              </a:rPr>
              <a:t> te dorëzimit </a:t>
            </a:r>
            <a:r>
              <a:rPr lang="sq-AL" sz="2400" kern="0" dirty="0">
                <a:latin typeface="Calibri" panose="020F0502020204030204" pitchFamily="34" charset="0"/>
                <a:ea typeface="Verdana" panose="020B0604030504040204" pitchFamily="34" charset="0"/>
                <a:cs typeface="Calibri" panose="020F0502020204030204" pitchFamily="34" charset="0"/>
              </a:rPr>
              <a:t>apo </a:t>
            </a:r>
            <a:r>
              <a:rPr lang="sq-AL" sz="2400" b="1" kern="0" dirty="0">
                <a:latin typeface="Calibri" panose="020F0502020204030204" pitchFamily="34" charset="0"/>
                <a:ea typeface="Verdana" panose="020B0604030504040204" pitchFamily="34" charset="0"/>
                <a:cs typeface="Calibri" panose="020F0502020204030204" pitchFamily="34" charset="0"/>
              </a:rPr>
              <a:t>kushteve</a:t>
            </a:r>
            <a:r>
              <a:rPr lang="sq-AL" sz="2400" kern="0" dirty="0">
                <a:latin typeface="Calibri" panose="020F0502020204030204" pitchFamily="34" charset="0"/>
                <a:ea typeface="Verdana" panose="020B0604030504040204" pitchFamily="34" charset="0"/>
                <a:cs typeface="Calibri" panose="020F0502020204030204" pitchFamily="34" charset="0"/>
              </a:rPr>
              <a:t> te dorëzimit të mallrave</a:t>
            </a:r>
            <a:r>
              <a:rPr lang="en-US" sz="2400" kern="0" dirty="0">
                <a:latin typeface="Calibri" panose="020F0502020204030204" pitchFamily="34" charset="0"/>
                <a:ea typeface="Verdana" panose="020B0604030504040204" pitchFamily="34" charset="0"/>
                <a:cs typeface="Calibri" panose="020F0502020204030204" pitchFamily="34" charset="0"/>
              </a:rPr>
              <a:t>;</a:t>
            </a:r>
            <a:endParaRPr lang="sq-AL" sz="2400" kern="0" dirty="0">
              <a:latin typeface="Calibri" panose="020F0502020204030204" pitchFamily="34" charset="0"/>
              <a:ea typeface="Verdana" panose="020B0604030504040204" pitchFamily="34" charset="0"/>
              <a:cs typeface="Calibri" panose="020F0502020204030204" pitchFamily="34" charset="0"/>
            </a:endParaRPr>
          </a:p>
          <a:p>
            <a:pPr marL="342900" indent="-342900">
              <a:spcBef>
                <a:spcPts val="600"/>
              </a:spcBef>
              <a:buClr>
                <a:schemeClr val="bg2"/>
              </a:buClr>
              <a:buSzPct val="75000"/>
              <a:buFont typeface="Wingdings" pitchFamily="2" charset="2"/>
              <a:buChar char="n"/>
            </a:pPr>
            <a:r>
              <a:rPr lang="sq-AL" sz="2400" kern="0" dirty="0">
                <a:latin typeface="Calibri" panose="020F0502020204030204" pitchFamily="34" charset="0"/>
                <a:ea typeface="Verdana" panose="020B0604030504040204" pitchFamily="34" charset="0"/>
                <a:cs typeface="Calibri" panose="020F0502020204030204" pitchFamily="34" charset="0"/>
              </a:rPr>
              <a:t>Vonesat ne </a:t>
            </a:r>
            <a:r>
              <a:rPr lang="sq-AL" sz="2400" b="1" kern="0" dirty="0">
                <a:latin typeface="Calibri" panose="020F0502020204030204" pitchFamily="34" charset="0"/>
                <a:ea typeface="Verdana" panose="020B0604030504040204" pitchFamily="34" charset="0"/>
                <a:cs typeface="Calibri" panose="020F0502020204030204" pitchFamily="34" charset="0"/>
              </a:rPr>
              <a:t>Orar </a:t>
            </a:r>
            <a:r>
              <a:rPr lang="sq-AL" sz="2400" kern="0" dirty="0">
                <a:latin typeface="Calibri" panose="020F0502020204030204" pitchFamily="34" charset="0"/>
                <a:ea typeface="Verdana" panose="020B0604030504040204" pitchFamily="34" charset="0"/>
                <a:cs typeface="Calibri" panose="020F0502020204030204" pitchFamily="34" charset="0"/>
              </a:rPr>
              <a:t>dhe rishikime</a:t>
            </a:r>
            <a:r>
              <a:rPr lang="en-US" sz="2400" kern="0" dirty="0">
                <a:latin typeface="Calibri" panose="020F0502020204030204" pitchFamily="34" charset="0"/>
                <a:ea typeface="Verdana" panose="020B0604030504040204" pitchFamily="34" charset="0"/>
                <a:cs typeface="Calibri" panose="020F0502020204030204" pitchFamily="34" charset="0"/>
              </a:rPr>
              <a:t>;</a:t>
            </a:r>
            <a:endParaRPr lang="sq-AL" sz="2400" kern="0" dirty="0">
              <a:latin typeface="Calibri" panose="020F0502020204030204" pitchFamily="34" charset="0"/>
              <a:ea typeface="Verdana" panose="020B0604030504040204" pitchFamily="34" charset="0"/>
              <a:cs typeface="Calibri" panose="020F0502020204030204" pitchFamily="34" charset="0"/>
            </a:endParaRPr>
          </a:p>
          <a:p>
            <a:pPr marL="342900" indent="-342900">
              <a:spcBef>
                <a:spcPts val="600"/>
              </a:spcBef>
              <a:buClr>
                <a:schemeClr val="bg2"/>
              </a:buClr>
              <a:buSzPct val="75000"/>
              <a:buFont typeface="Wingdings" pitchFamily="2" charset="2"/>
              <a:buChar char="n"/>
            </a:pPr>
            <a:r>
              <a:rPr lang="sq-AL" sz="2400" b="1" kern="0" dirty="0">
                <a:latin typeface="Calibri" panose="020F0502020204030204" pitchFamily="34" charset="0"/>
                <a:ea typeface="Verdana" panose="020B0604030504040204" pitchFamily="34" charset="0"/>
                <a:cs typeface="Calibri" panose="020F0502020204030204" pitchFamily="34" charset="0"/>
              </a:rPr>
              <a:t>Kushtet e pafavorshme dhe ngjarje të tjera te forcës madhore</a:t>
            </a:r>
            <a:r>
              <a:rPr lang="en-US" sz="2400" b="1" kern="0" dirty="0">
                <a:latin typeface="Calibri" panose="020F0502020204030204" pitchFamily="34" charset="0"/>
                <a:ea typeface="Verdana" panose="020B0604030504040204" pitchFamily="34" charset="0"/>
                <a:cs typeface="Calibri" panose="020F0502020204030204" pitchFamily="34" charset="0"/>
              </a:rPr>
              <a:t>;</a:t>
            </a:r>
            <a:endParaRPr lang="sq-AL" sz="2400" b="1" kern="0" dirty="0">
              <a:latin typeface="Calibri" panose="020F0502020204030204" pitchFamily="34" charset="0"/>
              <a:ea typeface="Verdana" panose="020B0604030504040204" pitchFamily="34" charset="0"/>
              <a:cs typeface="Calibri" panose="020F0502020204030204" pitchFamily="34" charset="0"/>
            </a:endParaRPr>
          </a:p>
          <a:p>
            <a:pPr marL="342900" indent="-342900">
              <a:spcBef>
                <a:spcPts val="600"/>
              </a:spcBef>
              <a:buClr>
                <a:schemeClr val="bg2"/>
              </a:buClr>
              <a:buSzPct val="75000"/>
              <a:buFont typeface="Wingdings" pitchFamily="2" charset="2"/>
              <a:buChar char="n"/>
            </a:pPr>
            <a:r>
              <a:rPr lang="sq-AL" sz="2400" b="1" kern="0" dirty="0">
                <a:latin typeface="Calibri" panose="020F0502020204030204" pitchFamily="34" charset="0"/>
                <a:ea typeface="Verdana" panose="020B0604030504040204" pitchFamily="34" charset="0"/>
                <a:cs typeface="Calibri" panose="020F0502020204030204" pitchFamily="34" charset="0"/>
              </a:rPr>
              <a:t>Administrim i  dobët i kontratës </a:t>
            </a:r>
            <a:r>
              <a:rPr lang="sq-AL" sz="2400" kern="0" dirty="0">
                <a:latin typeface="Calibri" panose="020F0502020204030204" pitchFamily="34" charset="0"/>
                <a:ea typeface="Verdana" panose="020B0604030504040204" pitchFamily="34" charset="0"/>
                <a:cs typeface="Calibri" panose="020F0502020204030204" pitchFamily="34" charset="0"/>
              </a:rPr>
              <a:t>nga autoriteti kontraktues (miratimet, vendimet, ose inspektimet e vonuara)</a:t>
            </a:r>
            <a:endParaRPr lang="en-US" sz="2400" kern="0" dirty="0">
              <a:latin typeface="Calibri" panose="020F0502020204030204" pitchFamily="34" charset="0"/>
              <a:ea typeface="Verdana" panose="020B0604030504040204" pitchFamily="34" charset="0"/>
              <a:cs typeface="Calibri" panose="020F0502020204030204" pitchFamily="34" charset="0"/>
            </a:endParaRPr>
          </a:p>
          <a:p>
            <a:pPr marL="342900" indent="-342900">
              <a:spcBef>
                <a:spcPts val="600"/>
              </a:spcBef>
              <a:buClr>
                <a:schemeClr val="bg2"/>
              </a:buClr>
              <a:buSzPct val="75000"/>
              <a:buFont typeface="Wingdings" pitchFamily="2" charset="2"/>
              <a:buChar char="n"/>
            </a:pPr>
            <a:r>
              <a:rPr lang="sq-AL" sz="2400" b="1" kern="0" dirty="0">
                <a:latin typeface="Calibri" panose="020F0502020204030204" pitchFamily="34" charset="0"/>
                <a:ea typeface="Verdana" panose="020B0604030504040204" pitchFamily="34" charset="0"/>
                <a:cs typeface="Calibri" panose="020F0502020204030204" pitchFamily="34" charset="0"/>
              </a:rPr>
              <a:t>Ndryshimet e dizajnit ose specifikimeve teknike </a:t>
            </a:r>
            <a:r>
              <a:rPr lang="en-US" sz="2400" kern="0" dirty="0">
                <a:latin typeface="Calibri" panose="020F0502020204030204" pitchFamily="34" charset="0"/>
                <a:ea typeface="Verdana" panose="020B0604030504040204" pitchFamily="34" charset="0"/>
                <a:cs typeface="Calibri" panose="020F0502020204030204" pitchFamily="34" charset="0"/>
              </a:rPr>
              <a:t>(</a:t>
            </a:r>
            <a:r>
              <a:rPr lang="en-US" sz="2400" kern="0" dirty="0" err="1">
                <a:latin typeface="Calibri" panose="020F0502020204030204" pitchFamily="34" charset="0"/>
                <a:ea typeface="Verdana" panose="020B0604030504040204" pitchFamily="34" charset="0"/>
                <a:cs typeface="Calibri" panose="020F0502020204030204" pitchFamily="34" charset="0"/>
              </a:rPr>
              <a:t>duhet</a:t>
            </a:r>
            <a:r>
              <a:rPr lang="en-US" sz="2400" kern="0" dirty="0">
                <a:latin typeface="Calibri" panose="020F0502020204030204" pitchFamily="34" charset="0"/>
                <a:ea typeface="Verdana" panose="020B0604030504040204" pitchFamily="34" charset="0"/>
                <a:cs typeface="Calibri" panose="020F0502020204030204" pitchFamily="34" charset="0"/>
              </a:rPr>
              <a:t> </a:t>
            </a:r>
            <a:r>
              <a:rPr lang="en-US" sz="2400" kern="0" dirty="0" err="1">
                <a:latin typeface="Calibri" panose="020F0502020204030204" pitchFamily="34" charset="0"/>
                <a:ea typeface="Verdana" panose="020B0604030504040204" pitchFamily="34" charset="0"/>
                <a:cs typeface="Calibri" panose="020F0502020204030204" pitchFamily="34" charset="0"/>
              </a:rPr>
              <a:t>ti</a:t>
            </a:r>
            <a:r>
              <a:rPr lang="en-US" sz="2400" kern="0" dirty="0">
                <a:latin typeface="Calibri" panose="020F0502020204030204" pitchFamily="34" charset="0"/>
                <a:ea typeface="Verdana" panose="020B0604030504040204" pitchFamily="34" charset="0"/>
                <a:cs typeface="Calibri" panose="020F0502020204030204" pitchFamily="34" charset="0"/>
              </a:rPr>
              <a:t> </a:t>
            </a:r>
            <a:r>
              <a:rPr lang="en-US" sz="2400" kern="0" dirty="0" err="1">
                <a:latin typeface="Calibri" panose="020F0502020204030204" pitchFamily="34" charset="0"/>
                <a:ea typeface="Verdana" panose="020B0604030504040204" pitchFamily="34" charset="0"/>
                <a:cs typeface="Calibri" panose="020F0502020204030204" pitchFamily="34" charset="0"/>
              </a:rPr>
              <a:t>referohet</a:t>
            </a:r>
            <a:r>
              <a:rPr lang="en-US" sz="2400" kern="0" dirty="0">
                <a:latin typeface="Calibri" panose="020F0502020204030204" pitchFamily="34" charset="0"/>
                <a:ea typeface="Verdana" panose="020B0604030504040204" pitchFamily="34" charset="0"/>
                <a:cs typeface="Calibri" panose="020F0502020204030204" pitchFamily="34" charset="0"/>
              </a:rPr>
              <a:t> </a:t>
            </a:r>
            <a:r>
              <a:rPr lang="en-US" sz="2400" kern="0" dirty="0" err="1">
                <a:latin typeface="Calibri" panose="020F0502020204030204" pitchFamily="34" charset="0"/>
                <a:ea typeface="Verdana" panose="020B0604030504040204" pitchFamily="34" charset="0"/>
                <a:cs typeface="Calibri" panose="020F0502020204030204" pitchFamily="34" charset="0"/>
              </a:rPr>
              <a:t>Ligjit</a:t>
            </a:r>
            <a:r>
              <a:rPr lang="en-US" sz="2400" kern="0" dirty="0">
                <a:latin typeface="Calibri" panose="020F0502020204030204" pitchFamily="34" charset="0"/>
                <a:ea typeface="Verdana" panose="020B0604030504040204" pitchFamily="34" charset="0"/>
                <a:cs typeface="Calibri" panose="020F0502020204030204" pitchFamily="34" charset="0"/>
              </a:rPr>
              <a:t> </a:t>
            </a:r>
            <a:r>
              <a:rPr lang="en-US" sz="2400" kern="0" dirty="0" err="1">
                <a:latin typeface="Calibri" panose="020F0502020204030204" pitchFamily="34" charset="0"/>
                <a:ea typeface="Verdana" panose="020B0604030504040204" pitchFamily="34" charset="0"/>
                <a:cs typeface="Calibri" panose="020F0502020204030204" pitchFamily="34" charset="0"/>
              </a:rPr>
              <a:t>të</a:t>
            </a:r>
            <a:r>
              <a:rPr lang="en-US" sz="2400" kern="0" dirty="0">
                <a:latin typeface="Calibri" panose="020F0502020204030204" pitchFamily="34" charset="0"/>
                <a:ea typeface="Verdana" panose="020B0604030504040204" pitchFamily="34" charset="0"/>
                <a:cs typeface="Calibri" panose="020F0502020204030204" pitchFamily="34" charset="0"/>
              </a:rPr>
              <a:t> </a:t>
            </a:r>
            <a:r>
              <a:rPr lang="en-US" sz="2400" kern="0" dirty="0" err="1">
                <a:latin typeface="Calibri" panose="020F0502020204030204" pitchFamily="34" charset="0"/>
                <a:ea typeface="Verdana" panose="020B0604030504040204" pitchFamily="34" charset="0"/>
                <a:cs typeface="Calibri" panose="020F0502020204030204" pitchFamily="34" charset="0"/>
              </a:rPr>
              <a:t>Ndërtimit</a:t>
            </a:r>
            <a:r>
              <a:rPr lang="en-US" sz="2400" kern="0" dirty="0">
                <a:latin typeface="Calibri" panose="020F0502020204030204" pitchFamily="34" charset="0"/>
                <a:ea typeface="Verdana" panose="020B0604030504040204" pitchFamily="34" charset="0"/>
                <a:cs typeface="Calibri" panose="020F0502020204030204" pitchFamily="34" charset="0"/>
              </a:rPr>
              <a:t> – </a:t>
            </a:r>
            <a:r>
              <a:rPr lang="en-US" sz="2400" i="1" kern="0" dirty="0" err="1">
                <a:latin typeface="Calibri" panose="020F0502020204030204" pitchFamily="34" charset="0"/>
                <a:ea typeface="Verdana" panose="020B0604030504040204" pitchFamily="34" charset="0"/>
                <a:cs typeface="Calibri" panose="020F0502020204030204" pitchFamily="34" charset="0"/>
              </a:rPr>
              <a:t>Aprovimi</a:t>
            </a:r>
            <a:r>
              <a:rPr lang="en-US" sz="2400" i="1" kern="0" dirty="0">
                <a:latin typeface="Calibri" panose="020F0502020204030204" pitchFamily="34" charset="0"/>
                <a:ea typeface="Verdana" panose="020B0604030504040204" pitchFamily="34" charset="0"/>
                <a:cs typeface="Calibri" panose="020F0502020204030204" pitchFamily="34" charset="0"/>
              </a:rPr>
              <a:t> </a:t>
            </a:r>
            <a:r>
              <a:rPr lang="en-US" sz="2400" i="1" kern="0" dirty="0" err="1">
                <a:latin typeface="Calibri" panose="020F0502020204030204" pitchFamily="34" charset="0"/>
                <a:ea typeface="Verdana" panose="020B0604030504040204" pitchFamily="34" charset="0"/>
                <a:cs typeface="Calibri" panose="020F0502020204030204" pitchFamily="34" charset="0"/>
              </a:rPr>
              <a:t>nga</a:t>
            </a:r>
            <a:r>
              <a:rPr lang="en-US" sz="2400" i="1" kern="0" dirty="0">
                <a:latin typeface="Calibri" panose="020F0502020204030204" pitchFamily="34" charset="0"/>
                <a:ea typeface="Verdana" panose="020B0604030504040204" pitchFamily="34" charset="0"/>
                <a:cs typeface="Calibri" panose="020F0502020204030204" pitchFamily="34" charset="0"/>
              </a:rPr>
              <a:t> </a:t>
            </a:r>
            <a:r>
              <a:rPr lang="en-US" sz="2400" i="1" kern="0" dirty="0" err="1">
                <a:latin typeface="Calibri" panose="020F0502020204030204" pitchFamily="34" charset="0"/>
                <a:ea typeface="Verdana" panose="020B0604030504040204" pitchFamily="34" charset="0"/>
                <a:cs typeface="Calibri" panose="020F0502020204030204" pitchFamily="34" charset="0"/>
              </a:rPr>
              <a:t>hartuesi</a:t>
            </a:r>
            <a:r>
              <a:rPr lang="en-US" sz="2400" i="1" kern="0" dirty="0">
                <a:latin typeface="Calibri" panose="020F0502020204030204" pitchFamily="34" charset="0"/>
                <a:ea typeface="Verdana" panose="020B0604030504040204" pitchFamily="34" charset="0"/>
                <a:cs typeface="Calibri" panose="020F0502020204030204" pitchFamily="34" charset="0"/>
              </a:rPr>
              <a:t> i </a:t>
            </a:r>
            <a:r>
              <a:rPr lang="en-US" sz="2400" i="1" kern="0" dirty="0" err="1">
                <a:latin typeface="Calibri" panose="020F0502020204030204" pitchFamily="34" charset="0"/>
                <a:ea typeface="Verdana" panose="020B0604030504040204" pitchFamily="34" charset="0"/>
                <a:cs typeface="Calibri" panose="020F0502020204030204" pitchFamily="34" charset="0"/>
              </a:rPr>
              <a:t>dizajnit</a:t>
            </a:r>
            <a:r>
              <a:rPr lang="en-US" sz="2400" kern="0" dirty="0" smtClean="0">
                <a:latin typeface="Calibri" panose="020F0502020204030204" pitchFamily="34" charset="0"/>
                <a:ea typeface="Verdana" panose="020B0604030504040204" pitchFamily="34" charset="0"/>
                <a:cs typeface="Calibri" panose="020F0502020204030204" pitchFamily="34" charset="0"/>
              </a:rPr>
              <a:t>).</a:t>
            </a:r>
          </a:p>
          <a:p>
            <a:pPr marL="342900" indent="-342900">
              <a:spcBef>
                <a:spcPts val="600"/>
              </a:spcBef>
              <a:buClr>
                <a:schemeClr val="bg2"/>
              </a:buClr>
              <a:buSzPct val="75000"/>
              <a:buFont typeface="Wingdings" pitchFamily="2" charset="2"/>
              <a:buChar char="n"/>
            </a:pPr>
            <a:endParaRPr lang="en-US" sz="2400" kern="0" dirty="0">
              <a:latin typeface="Calibri" panose="020F0502020204030204" pitchFamily="34" charset="0"/>
              <a:ea typeface="Verdana" panose="020B0604030504040204" pitchFamily="34" charset="0"/>
              <a:cs typeface="Calibri" panose="020F0502020204030204" pitchFamily="34" charset="0"/>
            </a:endParaRPr>
          </a:p>
          <a:p>
            <a:pPr>
              <a:spcBef>
                <a:spcPts val="600"/>
              </a:spcBef>
              <a:buClr>
                <a:schemeClr val="bg2"/>
              </a:buClr>
              <a:buSzPct val="75000"/>
            </a:pPr>
            <a:endParaRPr lang="sq-AL" sz="2400" kern="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809547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1143000"/>
          </a:xfrm>
        </p:spPr>
        <p:txBody>
          <a:bodyPr/>
          <a:lstStyle/>
          <a:p>
            <a:r>
              <a:rPr lang="en-US" sz="3200" b="1" dirty="0" err="1" smtClean="0">
                <a:solidFill>
                  <a:schemeClr val="accent1">
                    <a:lumMod val="50000"/>
                  </a:schemeClr>
                </a:solidFill>
                <a:latin typeface="Calibri" panose="020F0502020204030204" pitchFamily="34" charset="0"/>
                <a:cs typeface="Calibri" panose="020F0502020204030204" pitchFamily="34" charset="0"/>
              </a:rPr>
              <a:t>Cilat</a:t>
            </a:r>
            <a:r>
              <a:rPr lang="en-US" sz="3200" b="1" dirty="0" smtClean="0">
                <a:solidFill>
                  <a:schemeClr val="accent1">
                    <a:lumMod val="50000"/>
                  </a:schemeClr>
                </a:solidFill>
                <a:latin typeface="Calibri" panose="020F0502020204030204" pitchFamily="34" charset="0"/>
                <a:cs typeface="Calibri" panose="020F0502020204030204" pitchFamily="34" charset="0"/>
              </a:rPr>
              <a:t> jane </a:t>
            </a:r>
            <a:r>
              <a:rPr lang="en-US" sz="3200" b="1" dirty="0" err="1" smtClean="0">
                <a:solidFill>
                  <a:schemeClr val="accent1">
                    <a:lumMod val="50000"/>
                  </a:schemeClr>
                </a:solidFill>
                <a:latin typeface="Calibri" panose="020F0502020204030204" pitchFamily="34" charset="0"/>
                <a:cs typeface="Calibri" panose="020F0502020204030204" pitchFamily="34" charset="0"/>
              </a:rPr>
              <a:t>rrethanat</a:t>
            </a:r>
            <a:r>
              <a:rPr lang="en-US" sz="3200" b="1" dirty="0" smtClean="0">
                <a:solidFill>
                  <a:schemeClr val="accent1">
                    <a:lumMod val="50000"/>
                  </a:schemeClr>
                </a:solidFill>
                <a:latin typeface="Calibri" panose="020F0502020204030204" pitchFamily="34" charset="0"/>
                <a:cs typeface="Calibri" panose="020F0502020204030204" pitchFamily="34" charset="0"/>
              </a:rPr>
              <a:t> </a:t>
            </a:r>
            <a:r>
              <a:rPr lang="en-US" sz="3200" b="1" dirty="0" err="1" smtClean="0">
                <a:solidFill>
                  <a:schemeClr val="accent1">
                    <a:lumMod val="50000"/>
                  </a:schemeClr>
                </a:solidFill>
                <a:latin typeface="Calibri" panose="020F0502020204030204" pitchFamily="34" charset="0"/>
                <a:cs typeface="Calibri" panose="020F0502020204030204" pitchFamily="34" charset="0"/>
              </a:rPr>
              <a:t>qe</a:t>
            </a:r>
            <a:r>
              <a:rPr lang="en-US" sz="3200" b="1" dirty="0" smtClean="0">
                <a:solidFill>
                  <a:schemeClr val="accent1">
                    <a:lumMod val="50000"/>
                  </a:schemeClr>
                </a:solidFill>
                <a:latin typeface="Calibri" panose="020F0502020204030204" pitchFamily="34" charset="0"/>
                <a:cs typeface="Calibri" panose="020F0502020204030204" pitchFamily="34" charset="0"/>
              </a:rPr>
              <a:t> </a:t>
            </a:r>
            <a:r>
              <a:rPr lang="en-US" sz="3200" b="1" dirty="0" err="1" smtClean="0">
                <a:solidFill>
                  <a:schemeClr val="accent1">
                    <a:lumMod val="50000"/>
                  </a:schemeClr>
                </a:solidFill>
                <a:latin typeface="Calibri" panose="020F0502020204030204" pitchFamily="34" charset="0"/>
                <a:cs typeface="Calibri" panose="020F0502020204030204" pitchFamily="34" charset="0"/>
              </a:rPr>
              <a:t>na</a:t>
            </a:r>
            <a:r>
              <a:rPr lang="en-US" sz="3200" b="1" dirty="0" smtClean="0">
                <a:solidFill>
                  <a:schemeClr val="accent1">
                    <a:lumMod val="50000"/>
                  </a:schemeClr>
                </a:solidFill>
                <a:latin typeface="Calibri" panose="020F0502020204030204" pitchFamily="34" charset="0"/>
                <a:cs typeface="Calibri" panose="020F0502020204030204" pitchFamily="34" charset="0"/>
              </a:rPr>
              <a:t> </a:t>
            </a:r>
            <a:r>
              <a:rPr lang="en-US" sz="3200" b="1" dirty="0" err="1" smtClean="0">
                <a:solidFill>
                  <a:schemeClr val="accent1">
                    <a:lumMod val="50000"/>
                  </a:schemeClr>
                </a:solidFill>
                <a:latin typeface="Calibri" panose="020F0502020204030204" pitchFamily="34" charset="0"/>
                <a:cs typeface="Calibri" panose="020F0502020204030204" pitchFamily="34" charset="0"/>
              </a:rPr>
              <a:t>qojne</a:t>
            </a:r>
            <a:r>
              <a:rPr lang="en-US" sz="3200" b="1" dirty="0" smtClean="0">
                <a:solidFill>
                  <a:schemeClr val="accent1">
                    <a:lumMod val="50000"/>
                  </a:schemeClr>
                </a:solidFill>
                <a:latin typeface="Calibri" panose="020F0502020204030204" pitchFamily="34" charset="0"/>
                <a:cs typeface="Calibri" panose="020F0502020204030204" pitchFamily="34" charset="0"/>
              </a:rPr>
              <a:t> </a:t>
            </a:r>
            <a:r>
              <a:rPr lang="en-US" sz="3200" b="1" dirty="0" err="1" smtClean="0">
                <a:solidFill>
                  <a:schemeClr val="accent1">
                    <a:lumMod val="50000"/>
                  </a:schemeClr>
                </a:solidFill>
                <a:latin typeface="Calibri" panose="020F0502020204030204" pitchFamily="34" charset="0"/>
                <a:cs typeface="Calibri" panose="020F0502020204030204" pitchFamily="34" charset="0"/>
              </a:rPr>
              <a:t>te</a:t>
            </a:r>
            <a:r>
              <a:rPr lang="en-US" sz="3200" b="1" dirty="0" smtClean="0">
                <a:solidFill>
                  <a:schemeClr val="accent1">
                    <a:lumMod val="50000"/>
                  </a:schemeClr>
                </a:solidFill>
                <a:latin typeface="Calibri" panose="020F0502020204030204" pitchFamily="34" charset="0"/>
                <a:cs typeface="Calibri" panose="020F0502020204030204" pitchFamily="34" charset="0"/>
              </a:rPr>
              <a:t> </a:t>
            </a:r>
            <a:r>
              <a:rPr lang="en-US" sz="3200" b="1" dirty="0" err="1" smtClean="0">
                <a:solidFill>
                  <a:schemeClr val="accent1">
                    <a:lumMod val="50000"/>
                  </a:schemeClr>
                </a:solidFill>
                <a:latin typeface="Calibri" panose="020F0502020204030204" pitchFamily="34" charset="0"/>
                <a:cs typeface="Calibri" panose="020F0502020204030204" pitchFamily="34" charset="0"/>
              </a:rPr>
              <a:t>ndryshimi</a:t>
            </a:r>
            <a:r>
              <a:rPr lang="en-US" sz="3200" b="1" dirty="0" smtClean="0">
                <a:solidFill>
                  <a:schemeClr val="accent1">
                    <a:lumMod val="50000"/>
                  </a:schemeClr>
                </a:solidFill>
                <a:latin typeface="Calibri" panose="020F0502020204030204" pitchFamily="34" charset="0"/>
                <a:cs typeface="Calibri" panose="020F0502020204030204" pitchFamily="34" charset="0"/>
              </a:rPr>
              <a:t> I </a:t>
            </a:r>
            <a:r>
              <a:rPr lang="en-US" sz="3200" b="1" dirty="0" err="1" smtClean="0">
                <a:solidFill>
                  <a:schemeClr val="accent1">
                    <a:lumMod val="50000"/>
                  </a:schemeClr>
                </a:solidFill>
                <a:latin typeface="Calibri" panose="020F0502020204030204" pitchFamily="34" charset="0"/>
                <a:cs typeface="Calibri" panose="020F0502020204030204" pitchFamily="34" charset="0"/>
              </a:rPr>
              <a:t>kontrates</a:t>
            </a:r>
            <a:r>
              <a:rPr lang="en-US" sz="3200" b="1" dirty="0" smtClean="0">
                <a:solidFill>
                  <a:schemeClr val="accent1">
                    <a:lumMod val="50000"/>
                  </a:schemeClr>
                </a:solidFill>
                <a:latin typeface="Calibri" panose="020F0502020204030204" pitchFamily="34" charset="0"/>
                <a:cs typeface="Calibri" panose="020F0502020204030204" pitchFamily="34" charset="0"/>
              </a:rPr>
              <a:t> </a:t>
            </a:r>
            <a:endParaRPr lang="sq-AL" sz="3200" b="1" dirty="0">
              <a:solidFill>
                <a:schemeClr val="accent1">
                  <a:lumMod val="50000"/>
                </a:schemeClr>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0" y="1447800"/>
            <a:ext cx="8933688" cy="4800600"/>
          </a:xfrm>
        </p:spPr>
        <p:txBody>
          <a:bodyPr/>
          <a:lstStyle/>
          <a:p>
            <a:pPr marL="0" indent="0">
              <a:buNone/>
            </a:pPr>
            <a:r>
              <a:rPr lang="en-US" sz="2400" dirty="0" err="1" smtClean="0">
                <a:latin typeface="Calibri" panose="020F0502020204030204" pitchFamily="34" charset="0"/>
                <a:cs typeface="Calibri" panose="020F0502020204030204" pitchFamily="34" charset="0"/>
              </a:rPr>
              <a:t>Pse</a:t>
            </a:r>
            <a:r>
              <a:rPr lang="en-US" sz="2400" dirty="0" smtClean="0">
                <a:latin typeface="Calibri" panose="020F0502020204030204" pitchFamily="34" charset="0"/>
                <a:cs typeface="Calibri" panose="020F0502020204030204" pitchFamily="34" charset="0"/>
              </a:rPr>
              <a:t> </a:t>
            </a:r>
            <a:r>
              <a:rPr lang="en-US" sz="2400" dirty="0" err="1" smtClean="0">
                <a:latin typeface="Calibri" panose="020F0502020204030204" pitchFamily="34" charset="0"/>
                <a:cs typeface="Calibri" panose="020F0502020204030204" pitchFamily="34" charset="0"/>
              </a:rPr>
              <a:t>vjen</a:t>
            </a:r>
            <a:r>
              <a:rPr lang="en-US" sz="2400" dirty="0" smtClean="0">
                <a:latin typeface="Calibri" panose="020F0502020204030204" pitchFamily="34" charset="0"/>
                <a:cs typeface="Calibri" panose="020F0502020204030204" pitchFamily="34" charset="0"/>
              </a:rPr>
              <a:t> </a:t>
            </a:r>
            <a:r>
              <a:rPr lang="en-US" sz="2400" dirty="0" err="1" smtClean="0">
                <a:latin typeface="Calibri" panose="020F0502020204030204" pitchFamily="34" charset="0"/>
                <a:cs typeface="Calibri" panose="020F0502020204030204" pitchFamily="34" charset="0"/>
              </a:rPr>
              <a:t>deri</a:t>
            </a:r>
            <a:r>
              <a:rPr lang="en-US" sz="2400" dirty="0" smtClean="0">
                <a:latin typeface="Calibri" panose="020F0502020204030204" pitchFamily="34" charset="0"/>
                <a:cs typeface="Calibri" panose="020F0502020204030204" pitchFamily="34" charset="0"/>
              </a:rPr>
              <a:t> </a:t>
            </a:r>
            <a:r>
              <a:rPr lang="en-US" sz="2400" dirty="0" err="1" smtClean="0">
                <a:latin typeface="Calibri" panose="020F0502020204030204" pitchFamily="34" charset="0"/>
                <a:cs typeface="Calibri" panose="020F0502020204030204" pitchFamily="34" charset="0"/>
              </a:rPr>
              <a:t>te</a:t>
            </a:r>
            <a:r>
              <a:rPr lang="en-US" sz="2400" dirty="0" smtClean="0">
                <a:latin typeface="Calibri" panose="020F0502020204030204" pitchFamily="34" charset="0"/>
                <a:cs typeface="Calibri" panose="020F0502020204030204" pitchFamily="34" charset="0"/>
              </a:rPr>
              <a:t> </a:t>
            </a:r>
            <a:r>
              <a:rPr lang="sq-AL" sz="2400" dirty="0" err="1" smtClean="0">
                <a:latin typeface="Calibri" panose="020F0502020204030204" pitchFamily="34" charset="0"/>
                <a:cs typeface="Calibri" panose="020F0502020204030204" pitchFamily="34" charset="0"/>
              </a:rPr>
              <a:t>nevoj</a:t>
            </a:r>
            <a:r>
              <a:rPr lang="en-US" sz="2400" dirty="0" smtClean="0">
                <a:latin typeface="Calibri" panose="020F0502020204030204" pitchFamily="34" charset="0"/>
                <a:cs typeface="Calibri" panose="020F0502020204030204" pitchFamily="34" charset="0"/>
              </a:rPr>
              <a:t>a e</a:t>
            </a:r>
            <a:r>
              <a:rPr lang="sq-AL" sz="2400" dirty="0" smtClean="0">
                <a:latin typeface="Calibri" panose="020F0502020204030204" pitchFamily="34" charset="0"/>
                <a:cs typeface="Calibri" panose="020F0502020204030204" pitchFamily="34" charset="0"/>
              </a:rPr>
              <a:t> ndryshim</a:t>
            </a:r>
            <a:r>
              <a:rPr lang="en-US" sz="2400" dirty="0" smtClean="0">
                <a:latin typeface="Calibri" panose="020F0502020204030204" pitchFamily="34" charset="0"/>
                <a:cs typeface="Calibri" panose="020F0502020204030204" pitchFamily="34" charset="0"/>
              </a:rPr>
              <a:t>it </a:t>
            </a:r>
            <a:r>
              <a:rPr lang="sq-AL" sz="2400" dirty="0" smtClean="0">
                <a:latin typeface="Calibri" panose="020F0502020204030204" pitchFamily="34" charset="0"/>
                <a:cs typeface="Calibri" panose="020F0502020204030204" pitchFamily="34" charset="0"/>
              </a:rPr>
              <a:t>kur:</a:t>
            </a:r>
            <a:endParaRPr lang="en-US" sz="2400" dirty="0" smtClean="0">
              <a:latin typeface="Calibri" panose="020F0502020204030204" pitchFamily="34" charset="0"/>
              <a:cs typeface="Calibri" panose="020F0502020204030204" pitchFamily="34" charset="0"/>
            </a:endParaRPr>
          </a:p>
          <a:p>
            <a:pPr marL="0" indent="0">
              <a:buNone/>
            </a:pPr>
            <a:endParaRPr lang="sq-AL" sz="2400" dirty="0">
              <a:latin typeface="Calibri" panose="020F0502020204030204" pitchFamily="34" charset="0"/>
              <a:cs typeface="Calibri" panose="020F0502020204030204" pitchFamily="34" charset="0"/>
            </a:endParaRPr>
          </a:p>
          <a:p>
            <a:pPr lvl="0"/>
            <a:r>
              <a:rPr lang="en-US" sz="2400" dirty="0" err="1" smtClean="0">
                <a:latin typeface="Calibri" panose="020F0502020204030204" pitchFamily="34" charset="0"/>
                <a:cs typeface="Calibri" panose="020F0502020204030204" pitchFamily="34" charset="0"/>
              </a:rPr>
              <a:t>Nese</a:t>
            </a:r>
            <a:r>
              <a:rPr lang="en-US" sz="2400" dirty="0" smtClean="0">
                <a:latin typeface="Calibri" panose="020F0502020204030204" pitchFamily="34" charset="0"/>
                <a:cs typeface="Calibri" panose="020F0502020204030204" pitchFamily="34" charset="0"/>
              </a:rPr>
              <a:t> k</a:t>
            </a:r>
            <a:r>
              <a:rPr lang="sq-AL" sz="2400" dirty="0" smtClean="0">
                <a:latin typeface="Calibri" panose="020F0502020204030204" pitchFamily="34" charset="0"/>
                <a:cs typeface="Calibri" panose="020F0502020204030204" pitchFamily="34" charset="0"/>
              </a:rPr>
              <a:t>a </a:t>
            </a:r>
            <a:r>
              <a:rPr lang="sq-AL" sz="2400" dirty="0">
                <a:latin typeface="Calibri" panose="020F0502020204030204" pitchFamily="34" charset="0"/>
                <a:cs typeface="Calibri" panose="020F0502020204030204" pitchFamily="34" charset="0"/>
              </a:rPr>
              <a:t>pasur planifikim të </a:t>
            </a:r>
            <a:r>
              <a:rPr lang="sq-AL" sz="2400" b="1" dirty="0">
                <a:latin typeface="Calibri" panose="020F0502020204030204" pitchFamily="34" charset="0"/>
                <a:cs typeface="Calibri" panose="020F0502020204030204" pitchFamily="34" charset="0"/>
              </a:rPr>
              <a:t>papërshtatshëm</a:t>
            </a:r>
            <a:r>
              <a:rPr lang="sq-AL" sz="2400" dirty="0">
                <a:latin typeface="Calibri" panose="020F0502020204030204" pitchFamily="34" charset="0"/>
                <a:cs typeface="Calibri" panose="020F0502020204030204" pitchFamily="34" charset="0"/>
              </a:rPr>
              <a:t> në periudhën që paraprin lidhjen e kontratës;</a:t>
            </a:r>
          </a:p>
          <a:p>
            <a:pPr lvl="0"/>
            <a:r>
              <a:rPr lang="sq-AL" sz="2400" dirty="0">
                <a:latin typeface="Calibri" panose="020F0502020204030204" pitchFamily="34" charset="0"/>
                <a:cs typeface="Calibri" panose="020F0502020204030204" pitchFamily="34" charset="0"/>
              </a:rPr>
              <a:t> </a:t>
            </a:r>
            <a:r>
              <a:rPr lang="en-US" sz="2400" dirty="0" err="1" smtClean="0">
                <a:latin typeface="Calibri" panose="020F0502020204030204" pitchFamily="34" charset="0"/>
                <a:cs typeface="Calibri" panose="020F0502020204030204" pitchFamily="34" charset="0"/>
              </a:rPr>
              <a:t>Nese</a:t>
            </a:r>
            <a:r>
              <a:rPr lang="en-US" sz="2400" dirty="0" smtClean="0">
                <a:latin typeface="Calibri" panose="020F0502020204030204" pitchFamily="34" charset="0"/>
                <a:cs typeface="Calibri" panose="020F0502020204030204" pitchFamily="34" charset="0"/>
              </a:rPr>
              <a:t> k</a:t>
            </a:r>
            <a:r>
              <a:rPr lang="sq-AL" sz="2400" dirty="0" smtClean="0">
                <a:latin typeface="Calibri" panose="020F0502020204030204" pitchFamily="34" charset="0"/>
                <a:cs typeface="Calibri" panose="020F0502020204030204" pitchFamily="34" charset="0"/>
              </a:rPr>
              <a:t>a </a:t>
            </a:r>
            <a:r>
              <a:rPr lang="sq-AL" sz="2400" dirty="0">
                <a:latin typeface="Calibri" panose="020F0502020204030204" pitchFamily="34" charset="0"/>
                <a:cs typeface="Calibri" panose="020F0502020204030204" pitchFamily="34" charset="0"/>
              </a:rPr>
              <a:t>pasur </a:t>
            </a:r>
            <a:r>
              <a:rPr lang="sq-AL" sz="2400" b="1" dirty="0">
                <a:latin typeface="Calibri" panose="020F0502020204030204" pitchFamily="34" charset="0"/>
                <a:cs typeface="Calibri" panose="020F0502020204030204" pitchFamily="34" charset="0"/>
              </a:rPr>
              <a:t>vlerësime të papërshtatshme të </a:t>
            </a:r>
            <a:r>
              <a:rPr lang="sq-AL" sz="2400" dirty="0">
                <a:latin typeface="Calibri" panose="020F0502020204030204" pitchFamily="34" charset="0"/>
                <a:cs typeface="Calibri" panose="020F0502020204030204" pitchFamily="34" charset="0"/>
              </a:rPr>
              <a:t>ofertave të operatorëve ekonomikë; </a:t>
            </a:r>
          </a:p>
          <a:p>
            <a:pPr lvl="0"/>
            <a:r>
              <a:rPr lang="en-US" sz="2400" dirty="0" smtClean="0">
                <a:latin typeface="Calibri" panose="020F0502020204030204" pitchFamily="34" charset="0"/>
                <a:cs typeface="Calibri" panose="020F0502020204030204" pitchFamily="34" charset="0"/>
              </a:rPr>
              <a:t> </a:t>
            </a:r>
            <a:r>
              <a:rPr lang="sq-AL" sz="2400" dirty="0" smtClean="0">
                <a:latin typeface="Calibri" panose="020F0502020204030204" pitchFamily="34" charset="0"/>
                <a:cs typeface="Calibri" panose="020F0502020204030204" pitchFamily="34" charset="0"/>
              </a:rPr>
              <a:t>Ndodh </a:t>
            </a:r>
            <a:r>
              <a:rPr lang="sq-AL" sz="2400" dirty="0">
                <a:latin typeface="Calibri" panose="020F0502020204030204" pitchFamily="34" charset="0"/>
                <a:cs typeface="Calibri" panose="020F0502020204030204" pitchFamily="34" charset="0"/>
              </a:rPr>
              <a:t>menaxhim i dobët i kontratës; </a:t>
            </a:r>
          </a:p>
          <a:p>
            <a:pPr lvl="0"/>
            <a:r>
              <a:rPr lang="sq-AL" sz="2400" dirty="0">
                <a:latin typeface="Calibri" panose="020F0502020204030204" pitchFamily="34" charset="0"/>
                <a:cs typeface="Calibri" panose="020F0502020204030204" pitchFamily="34" charset="0"/>
              </a:rPr>
              <a:t> Ndodhin rrethana plotësisht </a:t>
            </a:r>
            <a:r>
              <a:rPr lang="sq-AL" sz="2400" b="1" dirty="0">
                <a:latin typeface="Calibri" panose="020F0502020204030204" pitchFamily="34" charset="0"/>
                <a:cs typeface="Calibri" panose="020F0502020204030204" pitchFamily="34" charset="0"/>
              </a:rPr>
              <a:t>të paparashikueshme; </a:t>
            </a:r>
          </a:p>
          <a:p>
            <a:pPr lvl="0"/>
            <a:r>
              <a:rPr lang="sq-AL" sz="2400" dirty="0">
                <a:latin typeface="Calibri" panose="020F0502020204030204" pitchFamily="34" charset="0"/>
                <a:cs typeface="Calibri" panose="020F0502020204030204" pitchFamily="34" charset="0"/>
              </a:rPr>
              <a:t> Ka ndryshime legjislative. </a:t>
            </a:r>
            <a:endParaRPr lang="en-US" sz="2400" dirty="0" smtClean="0">
              <a:latin typeface="Calibri" panose="020F0502020204030204" pitchFamily="34" charset="0"/>
              <a:cs typeface="Calibri" panose="020F0502020204030204" pitchFamily="34" charset="0"/>
            </a:endParaRPr>
          </a:p>
          <a:p>
            <a:r>
              <a:rPr lang="sq-AL" sz="2400" dirty="0">
                <a:latin typeface="Calibri" panose="020F0502020204030204" pitchFamily="34" charset="0"/>
                <a:cs typeface="Calibri" panose="020F0502020204030204" pitchFamily="34" charset="0"/>
              </a:rPr>
              <a:t>Ka vjetërsim; </a:t>
            </a:r>
          </a:p>
          <a:p>
            <a:pPr lvl="0"/>
            <a:endParaRPr lang="sq-AL" sz="2400" dirty="0">
              <a:latin typeface="Calibri" panose="020F0502020204030204" pitchFamily="34" charset="0"/>
              <a:cs typeface="Calibri" panose="020F0502020204030204" pitchFamily="34" charset="0"/>
            </a:endParaRPr>
          </a:p>
          <a:p>
            <a:pPr marL="0" indent="0">
              <a:buNone/>
            </a:pPr>
            <a:endParaRPr lang="sq-AL"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1496541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1143000"/>
          </a:xfrm>
        </p:spPr>
        <p:txBody>
          <a:bodyPr/>
          <a:lstStyle/>
          <a:p>
            <a:r>
              <a:rPr lang="sq-AL" sz="3200" b="1" dirty="0" smtClean="0">
                <a:latin typeface="Calibri" panose="020F0502020204030204" pitchFamily="34" charset="0"/>
                <a:cs typeface="Calibri" panose="020F0502020204030204" pitchFamily="34" charset="0"/>
              </a:rPr>
              <a:t> </a:t>
            </a:r>
            <a:r>
              <a:rPr lang="sq-AL" sz="3200" b="1" dirty="0">
                <a:solidFill>
                  <a:schemeClr val="accent1">
                    <a:lumMod val="50000"/>
                  </a:schemeClr>
                </a:solidFill>
                <a:latin typeface="Calibri" panose="020F0502020204030204" pitchFamily="34" charset="0"/>
                <a:cs typeface="Calibri" panose="020F0502020204030204" pitchFamily="34" charset="0"/>
              </a:rPr>
              <a:t>Kur është i nevojshëm ndryshimi </a:t>
            </a:r>
            <a:r>
              <a:rPr lang="en-US" sz="3200" b="1" dirty="0" err="1" smtClean="0">
                <a:solidFill>
                  <a:schemeClr val="accent1">
                    <a:lumMod val="50000"/>
                  </a:schemeClr>
                </a:solidFill>
                <a:latin typeface="Calibri" panose="020F0502020204030204" pitchFamily="34" charset="0"/>
                <a:cs typeface="Calibri" panose="020F0502020204030204" pitchFamily="34" charset="0"/>
              </a:rPr>
              <a:t>i</a:t>
            </a:r>
            <a:r>
              <a:rPr lang="sq-AL" sz="3200" b="1" dirty="0" smtClean="0">
                <a:solidFill>
                  <a:schemeClr val="accent1">
                    <a:lumMod val="50000"/>
                  </a:schemeClr>
                </a:solidFill>
                <a:latin typeface="Calibri" panose="020F0502020204030204" pitchFamily="34" charset="0"/>
                <a:cs typeface="Calibri" panose="020F0502020204030204" pitchFamily="34" charset="0"/>
              </a:rPr>
              <a:t> </a:t>
            </a:r>
            <a:r>
              <a:rPr lang="sq-AL" sz="3200" b="1" dirty="0">
                <a:solidFill>
                  <a:schemeClr val="accent1">
                    <a:lumMod val="50000"/>
                  </a:schemeClr>
                </a:solidFill>
                <a:latin typeface="Calibri" panose="020F0502020204030204" pitchFamily="34" charset="0"/>
                <a:cs typeface="Calibri" panose="020F0502020204030204" pitchFamily="34" charset="0"/>
              </a:rPr>
              <a:t>kontratës</a:t>
            </a:r>
            <a:endParaRPr lang="sq-AL" sz="3200" dirty="0">
              <a:solidFill>
                <a:schemeClr val="accent1">
                  <a:lumMod val="50000"/>
                </a:schemeClr>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0" y="1447800"/>
            <a:ext cx="8933688" cy="4800600"/>
          </a:xfrm>
        </p:spPr>
        <p:txBody>
          <a:bodyPr/>
          <a:lstStyle/>
          <a:p>
            <a:pPr marL="0" indent="0">
              <a:buNone/>
            </a:pPr>
            <a:r>
              <a:rPr lang="sq-AL" sz="2400" dirty="0">
                <a:latin typeface="Calibri" panose="020F0502020204030204" pitchFamily="34" charset="0"/>
                <a:cs typeface="Calibri" panose="020F0502020204030204" pitchFamily="34" charset="0"/>
              </a:rPr>
              <a:t>Një ndryshim i kontratës mund të </a:t>
            </a:r>
            <a:r>
              <a:rPr lang="sq-AL" sz="2400" b="1" dirty="0">
                <a:latin typeface="Calibri" panose="020F0502020204030204" pitchFamily="34" charset="0"/>
                <a:cs typeface="Calibri" panose="020F0502020204030204" pitchFamily="34" charset="0"/>
              </a:rPr>
              <a:t>jetë i nevojshëm</a:t>
            </a:r>
            <a:r>
              <a:rPr lang="sq-AL" sz="2400" dirty="0">
                <a:latin typeface="Calibri" panose="020F0502020204030204" pitchFamily="34" charset="0"/>
                <a:cs typeface="Calibri" panose="020F0502020204030204" pitchFamily="34" charset="0"/>
              </a:rPr>
              <a:t>: </a:t>
            </a:r>
            <a:endParaRPr lang="en-US" sz="2400" dirty="0" smtClean="0">
              <a:latin typeface="Calibri" panose="020F0502020204030204" pitchFamily="34" charset="0"/>
              <a:cs typeface="Calibri" panose="020F0502020204030204" pitchFamily="34" charset="0"/>
            </a:endParaRPr>
          </a:p>
          <a:p>
            <a:pPr marL="0" indent="0">
              <a:buNone/>
            </a:pPr>
            <a:endParaRPr lang="sq-AL" sz="2400" dirty="0">
              <a:latin typeface="Calibri" panose="020F0502020204030204" pitchFamily="34" charset="0"/>
              <a:cs typeface="Calibri" panose="020F0502020204030204" pitchFamily="34" charset="0"/>
            </a:endParaRPr>
          </a:p>
          <a:p>
            <a:r>
              <a:rPr lang="sq-AL" sz="2400" dirty="0" smtClean="0">
                <a:latin typeface="Calibri" panose="020F0502020204030204" pitchFamily="34" charset="0"/>
                <a:cs typeface="Calibri" panose="020F0502020204030204" pitchFamily="34" charset="0"/>
              </a:rPr>
              <a:t>Kur </a:t>
            </a:r>
            <a:r>
              <a:rPr lang="sq-AL" sz="2400" b="1" dirty="0">
                <a:latin typeface="Calibri" panose="020F0502020204030204" pitchFamily="34" charset="0"/>
                <a:cs typeface="Calibri" panose="020F0502020204030204" pitchFamily="34" charset="0"/>
              </a:rPr>
              <a:t>objektivi i punës ndryshon</a:t>
            </a:r>
            <a:r>
              <a:rPr lang="sq-AL" sz="2400" dirty="0">
                <a:latin typeface="Calibri" panose="020F0502020204030204" pitchFamily="34" charset="0"/>
                <a:cs typeface="Calibri" panose="020F0502020204030204" pitchFamily="34" charset="0"/>
              </a:rPr>
              <a:t>, zgjerohet ose zvogëlohet </a:t>
            </a:r>
          </a:p>
          <a:p>
            <a:pPr lvl="0"/>
            <a:r>
              <a:rPr lang="sq-AL" sz="2400" dirty="0">
                <a:latin typeface="Calibri" panose="020F0502020204030204" pitchFamily="34" charset="0"/>
                <a:cs typeface="Calibri" panose="020F0502020204030204" pitchFamily="34" charset="0"/>
              </a:rPr>
              <a:t>Kur ka ndryshime në </a:t>
            </a:r>
            <a:r>
              <a:rPr lang="sq-AL" sz="2400" b="1" dirty="0">
                <a:latin typeface="Calibri" panose="020F0502020204030204" pitchFamily="34" charset="0"/>
                <a:cs typeface="Calibri" panose="020F0502020204030204" pitchFamily="34" charset="0"/>
              </a:rPr>
              <a:t>burimet ose pajisjet e kërkuara </a:t>
            </a:r>
          </a:p>
          <a:p>
            <a:pPr lvl="0"/>
            <a:r>
              <a:rPr lang="sq-AL" sz="2400" dirty="0" smtClean="0">
                <a:latin typeface="Calibri" panose="020F0502020204030204" pitchFamily="34" charset="0"/>
                <a:cs typeface="Calibri" panose="020F0502020204030204" pitchFamily="34" charset="0"/>
              </a:rPr>
              <a:t>Kur </a:t>
            </a:r>
            <a:r>
              <a:rPr lang="sq-AL" sz="2400" dirty="0">
                <a:latin typeface="Calibri" panose="020F0502020204030204" pitchFamily="34" charset="0"/>
                <a:cs typeface="Calibri" panose="020F0502020204030204" pitchFamily="34" charset="0"/>
              </a:rPr>
              <a:t>ka një </a:t>
            </a:r>
            <a:r>
              <a:rPr lang="sq-AL" sz="2400" b="1" dirty="0">
                <a:latin typeface="Calibri" panose="020F0502020204030204" pitchFamily="34" charset="0"/>
                <a:cs typeface="Calibri" panose="020F0502020204030204" pitchFamily="34" charset="0"/>
              </a:rPr>
              <a:t>zgjatje të kohëzgjatjes </a:t>
            </a:r>
            <a:r>
              <a:rPr lang="sq-AL" sz="2400" dirty="0">
                <a:latin typeface="Calibri" panose="020F0502020204030204" pitchFamily="34" charset="0"/>
                <a:cs typeface="Calibri" panose="020F0502020204030204" pitchFamily="34" charset="0"/>
              </a:rPr>
              <a:t>së kontratës </a:t>
            </a:r>
          </a:p>
          <a:p>
            <a:pPr lvl="0"/>
            <a:r>
              <a:rPr lang="sq-AL" sz="2400" dirty="0">
                <a:latin typeface="Calibri" panose="020F0502020204030204" pitchFamily="34" charset="0"/>
                <a:cs typeface="Calibri" panose="020F0502020204030204" pitchFamily="34" charset="0"/>
              </a:rPr>
              <a:t>Kur </a:t>
            </a:r>
            <a:r>
              <a:rPr lang="sq-AL" sz="2400" b="1" dirty="0">
                <a:latin typeface="Calibri" panose="020F0502020204030204" pitchFamily="34" charset="0"/>
                <a:cs typeface="Calibri" panose="020F0502020204030204" pitchFamily="34" charset="0"/>
              </a:rPr>
              <a:t>ndryshojnë kushtet </a:t>
            </a:r>
            <a:r>
              <a:rPr lang="sq-AL" sz="2400" dirty="0">
                <a:latin typeface="Calibri" panose="020F0502020204030204" pitchFamily="34" charset="0"/>
                <a:cs typeface="Calibri" panose="020F0502020204030204" pitchFamily="34" charset="0"/>
              </a:rPr>
              <a:t>e kontratës  </a:t>
            </a:r>
            <a:endParaRPr lang="sq-AL" sz="2400" dirty="0" smtClean="0">
              <a:latin typeface="Calibri" panose="020F0502020204030204" pitchFamily="34" charset="0"/>
              <a:cs typeface="Calibri" panose="020F0502020204030204" pitchFamily="34" charset="0"/>
            </a:endParaRPr>
          </a:p>
          <a:p>
            <a:pPr lvl="0"/>
            <a:r>
              <a:rPr lang="sq-AL" sz="2400" dirty="0" smtClean="0">
                <a:latin typeface="Calibri" panose="020F0502020204030204" pitchFamily="34" charset="0"/>
                <a:cs typeface="Calibri" panose="020F0502020204030204" pitchFamily="34" charset="0"/>
              </a:rPr>
              <a:t>Kur </a:t>
            </a:r>
            <a:r>
              <a:rPr lang="sq-AL" sz="2400" b="1" dirty="0">
                <a:latin typeface="Calibri" panose="020F0502020204030204" pitchFamily="34" charset="0"/>
                <a:cs typeface="Calibri" panose="020F0502020204030204" pitchFamily="34" charset="0"/>
              </a:rPr>
              <a:t>ligjet kombëtare </a:t>
            </a:r>
            <a:r>
              <a:rPr lang="sq-AL" sz="2400" dirty="0">
                <a:latin typeface="Calibri" panose="020F0502020204030204" pitchFamily="34" charset="0"/>
                <a:cs typeface="Calibri" panose="020F0502020204030204" pitchFamily="34" charset="0"/>
              </a:rPr>
              <a:t>bëjnë ndryshime që ndikojnë mbi kontratën </a:t>
            </a:r>
          </a:p>
          <a:p>
            <a:r>
              <a:rPr lang="sq-AL" sz="2400" dirty="0">
                <a:latin typeface="Calibri" panose="020F0502020204030204" pitchFamily="34" charset="0"/>
                <a:cs typeface="Calibri" panose="020F0502020204030204" pitchFamily="34" charset="0"/>
              </a:rPr>
              <a:t>Kur ndryshojnë </a:t>
            </a:r>
            <a:r>
              <a:rPr lang="sq-AL" sz="2400" b="1" dirty="0">
                <a:latin typeface="Calibri" panose="020F0502020204030204" pitchFamily="34" charset="0"/>
                <a:cs typeface="Calibri" panose="020F0502020204030204" pitchFamily="34" charset="0"/>
              </a:rPr>
              <a:t>tarifat që kërkohen </a:t>
            </a:r>
            <a:r>
              <a:rPr lang="sq-AL" sz="2400" dirty="0">
                <a:latin typeface="Calibri" panose="020F0502020204030204" pitchFamily="34" charset="0"/>
                <a:cs typeface="Calibri" panose="020F0502020204030204" pitchFamily="34" charset="0"/>
              </a:rPr>
              <a:t>sipas kontratës </a:t>
            </a:r>
          </a:p>
          <a:p>
            <a:endParaRPr lang="sq-AL"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8694945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889248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800" b="1" dirty="0">
                <a:solidFill>
                  <a:schemeClr val="accent1">
                    <a:lumMod val="50000"/>
                  </a:schemeClr>
                </a:solidFill>
                <a:latin typeface="Calibri" panose="020F0502020204030204" pitchFamily="34" charset="0"/>
                <a:cs typeface="Calibri" panose="020F0502020204030204" pitchFamily="34" charset="0"/>
              </a:rPr>
              <a:t>Shmangia e ndryshimeve </a:t>
            </a:r>
            <a:r>
              <a:rPr lang="sq-AL" sz="2800" b="1" dirty="0" smtClean="0">
                <a:solidFill>
                  <a:schemeClr val="accent1">
                    <a:lumMod val="50000"/>
                  </a:schemeClr>
                </a:solidFill>
                <a:latin typeface="Calibri" panose="020F0502020204030204" pitchFamily="34" charset="0"/>
                <a:cs typeface="Calibri" panose="020F0502020204030204" pitchFamily="34" charset="0"/>
              </a:rPr>
              <a:t>duke</a:t>
            </a:r>
            <a:r>
              <a:rPr lang="en-US" sz="2800" b="1" dirty="0" smtClean="0">
                <a:solidFill>
                  <a:schemeClr val="accent1">
                    <a:lumMod val="50000"/>
                  </a:schemeClr>
                </a:solidFill>
                <a:latin typeface="Calibri" panose="020F0502020204030204" pitchFamily="34" charset="0"/>
                <a:cs typeface="Calibri" panose="020F0502020204030204" pitchFamily="34" charset="0"/>
              </a:rPr>
              <a:t> </a:t>
            </a:r>
            <a:r>
              <a:rPr lang="en-US" sz="2800" b="1" dirty="0" err="1" smtClean="0">
                <a:solidFill>
                  <a:schemeClr val="accent1">
                    <a:lumMod val="50000"/>
                  </a:schemeClr>
                </a:solidFill>
                <a:latin typeface="Calibri" panose="020F0502020204030204" pitchFamily="34" charset="0"/>
                <a:cs typeface="Calibri" panose="020F0502020204030204" pitchFamily="34" charset="0"/>
              </a:rPr>
              <a:t>bërë</a:t>
            </a:r>
            <a:r>
              <a:rPr lang="sq-AL" sz="2800" b="1" dirty="0" smtClean="0">
                <a:solidFill>
                  <a:schemeClr val="accent1">
                    <a:lumMod val="50000"/>
                  </a:schemeClr>
                </a:solidFill>
                <a:latin typeface="Calibri" panose="020F0502020204030204" pitchFamily="34" charset="0"/>
                <a:cs typeface="Calibri" panose="020F0502020204030204" pitchFamily="34" charset="0"/>
              </a:rPr>
              <a:t> </a:t>
            </a:r>
            <a:r>
              <a:rPr lang="sq-AL" sz="2800" b="1" dirty="0" err="1" smtClean="0">
                <a:solidFill>
                  <a:schemeClr val="accent1">
                    <a:lumMod val="50000"/>
                  </a:schemeClr>
                </a:solidFill>
                <a:latin typeface="Calibri" panose="020F0502020204030204" pitchFamily="34" charset="0"/>
                <a:cs typeface="Calibri" panose="020F0502020204030204" pitchFamily="34" charset="0"/>
              </a:rPr>
              <a:t>kontra</a:t>
            </a:r>
            <a:r>
              <a:rPr lang="en-US" sz="2800" b="1" dirty="0" smtClean="0">
                <a:solidFill>
                  <a:schemeClr val="accent1">
                    <a:lumMod val="50000"/>
                  </a:schemeClr>
                </a:solidFill>
                <a:latin typeface="Calibri" panose="020F0502020204030204" pitchFamily="34" charset="0"/>
                <a:cs typeface="Calibri" panose="020F0502020204030204" pitchFamily="34" charset="0"/>
              </a:rPr>
              <a:t>ten </a:t>
            </a:r>
            <a:r>
              <a:rPr lang="sq-AL" sz="2800" b="1" dirty="0" smtClean="0">
                <a:solidFill>
                  <a:schemeClr val="accent1">
                    <a:lumMod val="50000"/>
                  </a:schemeClr>
                </a:solidFill>
                <a:latin typeface="Calibri" panose="020F0502020204030204" pitchFamily="34" charset="0"/>
                <a:cs typeface="Calibri" panose="020F0502020204030204" pitchFamily="34" charset="0"/>
              </a:rPr>
              <a:t>me </a:t>
            </a:r>
            <a:r>
              <a:rPr lang="sq-AL" sz="2800" b="1" dirty="0">
                <a:solidFill>
                  <a:schemeClr val="accent1">
                    <a:lumMod val="50000"/>
                  </a:schemeClr>
                </a:solidFill>
                <a:latin typeface="Calibri" panose="020F0502020204030204" pitchFamily="34" charset="0"/>
                <a:cs typeface="Calibri" panose="020F0502020204030204" pitchFamily="34" charset="0"/>
              </a:rPr>
              <a:t>kujdes dhe largpamësi </a:t>
            </a:r>
          </a:p>
        </p:txBody>
      </p:sp>
      <p:sp>
        <p:nvSpPr>
          <p:cNvPr id="5" name="Rectangle 4"/>
          <p:cNvSpPr/>
          <p:nvPr/>
        </p:nvSpPr>
        <p:spPr>
          <a:xfrm>
            <a:off x="0" y="1219200"/>
            <a:ext cx="8892480" cy="3939540"/>
          </a:xfrm>
          <a:prstGeom prst="rect">
            <a:avLst/>
          </a:prstGeom>
        </p:spPr>
        <p:txBody>
          <a:bodyPr wrap="square">
            <a:spAutoFit/>
          </a:bodyPr>
          <a:lstStyle/>
          <a:p>
            <a:pPr marL="342900" indent="-342900">
              <a:spcBef>
                <a:spcPts val="600"/>
              </a:spcBef>
              <a:buFont typeface="Arial" panose="020B0604020202020204" pitchFamily="34" charset="0"/>
              <a:buChar char="•"/>
            </a:pP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Kontrata nuk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është vetëm një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dokument ligjor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për tu vënë në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një arkiv pas nënshkrimit</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 por ajo është një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mjet i rëndësishëm</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 </a:t>
            </a:r>
            <a:r>
              <a:rPr lang="en-US" sz="2400" dirty="0" err="1" smtClean="0">
                <a:solidFill>
                  <a:srgbClr val="000000"/>
                </a:solidFill>
                <a:latin typeface="Calibri" panose="020F0502020204030204" pitchFamily="34" charset="0"/>
                <a:ea typeface="Verdana" panose="020B0604030504040204" pitchFamily="34" charset="0"/>
                <a:cs typeface="Calibri" panose="020F0502020204030204" pitchFamily="34" charset="0"/>
              </a:rPr>
              <a:t>qe</a:t>
            </a:r>
            <a:r>
              <a:rPr lang="en-US"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 do </a:t>
            </a:r>
            <a:r>
              <a:rPr lang="en-US" sz="2400" dirty="0" err="1" smtClean="0">
                <a:solidFill>
                  <a:srgbClr val="000000"/>
                </a:solidFill>
                <a:latin typeface="Calibri" panose="020F0502020204030204" pitchFamily="34" charset="0"/>
                <a:ea typeface="Verdana" panose="020B0604030504040204" pitchFamily="34" charset="0"/>
                <a:cs typeface="Calibri" panose="020F0502020204030204" pitchFamily="34" charset="0"/>
              </a:rPr>
              <a:t>te</a:t>
            </a:r>
            <a:r>
              <a:rPr lang="en-US"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 </a:t>
            </a:r>
            <a:r>
              <a:rPr lang="en-US" sz="2400" dirty="0" err="1" smtClean="0">
                <a:solidFill>
                  <a:srgbClr val="000000"/>
                </a:solidFill>
                <a:latin typeface="Calibri" panose="020F0502020204030204" pitchFamily="34" charset="0"/>
                <a:ea typeface="Verdana" panose="020B0604030504040204" pitchFamily="34" charset="0"/>
                <a:cs typeface="Calibri" panose="020F0502020204030204" pitchFamily="34" charset="0"/>
              </a:rPr>
              <a:t>siguroj</a:t>
            </a:r>
            <a:r>
              <a:rPr lang="en-US"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 </a:t>
            </a:r>
            <a:r>
              <a:rPr lang="sq-AL" sz="2400" b="1" dirty="0" smtClean="0">
                <a:solidFill>
                  <a:srgbClr val="000000"/>
                </a:solidFill>
                <a:latin typeface="Calibri" panose="020F0502020204030204" pitchFamily="34" charset="0"/>
                <a:ea typeface="Verdana" panose="020B0604030504040204" pitchFamily="34" charset="0"/>
                <a:cs typeface="Calibri" panose="020F0502020204030204" pitchFamily="34" charset="0"/>
              </a:rPr>
              <a:t>udhëzimet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për punën e projektit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dhe </a:t>
            </a:r>
            <a:r>
              <a:rPr lang="sq-AL"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menaxhimi</a:t>
            </a:r>
            <a:r>
              <a:rPr lang="en-US"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n e </a:t>
            </a:r>
            <a:r>
              <a:rPr lang="en-US" sz="2400" dirty="0" err="1" smtClean="0">
                <a:solidFill>
                  <a:srgbClr val="000000"/>
                </a:solidFill>
                <a:latin typeface="Calibri" panose="020F0502020204030204" pitchFamily="34" charset="0"/>
                <a:ea typeface="Verdana" panose="020B0604030504040204" pitchFamily="34" charset="0"/>
                <a:cs typeface="Calibri" panose="020F0502020204030204" pitchFamily="34" charset="0"/>
              </a:rPr>
              <a:t>saj</a:t>
            </a:r>
            <a:r>
              <a:rPr lang="en-US"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 </a:t>
            </a:r>
            <a:r>
              <a:rPr lang="sq-AL"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dhe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bazën për minimizimin e ndryshimeve</a:t>
            </a:r>
            <a:r>
              <a:rPr lang="sq-AL"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a:t>
            </a:r>
            <a:endParaRPr lang="en-US"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endParaRPr>
          </a:p>
          <a:p>
            <a:pPr marL="342900" indent="-342900">
              <a:spcBef>
                <a:spcPts val="600"/>
              </a:spcBef>
              <a:buFont typeface="Arial" panose="020B0604020202020204" pitchFamily="34" charset="0"/>
              <a:buChar char="•"/>
            </a:pPr>
            <a:r>
              <a:rPr lang="sq-AL" sz="2400" b="1" dirty="0" smtClean="0">
                <a:solidFill>
                  <a:srgbClr val="000000"/>
                </a:solidFill>
                <a:latin typeface="Calibri" panose="020F0502020204030204" pitchFamily="34" charset="0"/>
                <a:ea typeface="Verdana" panose="020B0604030504040204" pitchFamily="34" charset="0"/>
                <a:cs typeface="Calibri" panose="020F0502020204030204" pitchFamily="34" charset="0"/>
              </a:rPr>
              <a:t>Menaxhimi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i ndryshimeve të kontratës fillon me hartimin e dokumenteve të tenderit</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 të cilat përfshijnë (projekt) kontratën me kujdesin dhe largpamësi. </a:t>
            </a:r>
            <a:endParaRPr lang="en-US" sz="2400" dirty="0">
              <a:solidFill>
                <a:srgbClr val="000000"/>
              </a:solidFill>
              <a:latin typeface="Calibri" panose="020F0502020204030204" pitchFamily="34" charset="0"/>
              <a:ea typeface="Verdana" panose="020B0604030504040204" pitchFamily="34" charset="0"/>
              <a:cs typeface="Calibri" panose="020F0502020204030204" pitchFamily="34" charset="0"/>
            </a:endParaRPr>
          </a:p>
          <a:p>
            <a:pPr marL="342900" indent="-342900">
              <a:spcBef>
                <a:spcPts val="600"/>
              </a:spcBef>
              <a:buFont typeface="Arial" panose="020B0604020202020204" pitchFamily="34" charset="0"/>
              <a:buChar char="•"/>
            </a:pP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Arsyet për ndryshimet e kontratës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duhet të parashikohen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sa më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shumë të jetë e mundur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dhe pasojat e tyre duhet të trajtohen në kuadër të kontratës për të minimizuar ndryshimet</a:t>
            </a:r>
            <a:r>
              <a:rPr lang="sq-AL"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a:t>
            </a:r>
            <a:endPar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endParaRPr>
          </a:p>
        </p:txBody>
      </p:sp>
    </p:spTree>
    <p:extLst>
      <p:ext uri="{BB962C8B-B14F-4D97-AF65-F5344CB8AC3E}">
        <p14:creationId xmlns:p14="http://schemas.microsoft.com/office/powerpoint/2010/main" val="338503239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0" y="1582341"/>
            <a:ext cx="9144000" cy="3277820"/>
          </a:xfrm>
          <a:prstGeom prst="rect">
            <a:avLst/>
          </a:prstGeom>
        </p:spPr>
        <p:txBody>
          <a:bodyPr wrap="square">
            <a:spAutoFit/>
          </a:bodyPr>
          <a:lstStyle/>
          <a:p>
            <a:pPr marL="342900" indent="-342900">
              <a:spcBef>
                <a:spcPts val="600"/>
              </a:spcBef>
              <a:buFont typeface="Arial" panose="020B0604020202020204" pitchFamily="34" charset="0"/>
              <a:buChar char="•"/>
            </a:pPr>
            <a:r>
              <a:rPr lang="sq-AL" sz="2400" dirty="0" err="1" smtClean="0">
                <a:solidFill>
                  <a:srgbClr val="000000"/>
                </a:solidFill>
                <a:latin typeface="Calibri" panose="020F0502020204030204" pitchFamily="34" charset="0"/>
                <a:ea typeface="Verdana" panose="020B0604030504040204" pitchFamily="34" charset="0"/>
                <a:cs typeface="Calibri" panose="020F0502020204030204" pitchFamily="34" charset="0"/>
              </a:rPr>
              <a:t>Fusheveprimi</a:t>
            </a:r>
            <a:r>
              <a:rPr lang="sq-AL"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duhet të përcaktohet me kujdes dhe në mënyrë të qartë.</a:t>
            </a:r>
          </a:p>
          <a:p>
            <a:pPr marL="342900" indent="-342900">
              <a:spcBef>
                <a:spcPts val="600"/>
              </a:spcBef>
              <a:buFont typeface="Arial" panose="020B0604020202020204" pitchFamily="34" charset="0"/>
              <a:buChar char="•"/>
            </a:pP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Autoriteti kontraktues duhet të sigurojë që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oferta e zgjedhur për dhënie të kontratës i përgjigjet plotësisht kërkesës se tenderit</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a:t>
            </a:r>
          </a:p>
          <a:p>
            <a:pPr marL="342900" indent="-342900">
              <a:spcBef>
                <a:spcPts val="600"/>
              </a:spcBef>
              <a:buFont typeface="Arial" panose="020B0604020202020204" pitchFamily="34" charset="0"/>
              <a:buChar char="•"/>
            </a:pP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Kontraktuesi duhet të sigurohet që çdo ndryshim në fushën e propozuar në ofertë do të bëhet pjesë e kontratës.</a:t>
            </a:r>
          </a:p>
          <a:p>
            <a:pPr marL="342900" indent="-342900">
              <a:spcBef>
                <a:spcPts val="600"/>
              </a:spcBef>
              <a:buFont typeface="Arial" panose="020B0604020202020204" pitchFamily="34" charset="0"/>
              <a:buChar char="•"/>
            </a:pP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Të dyja palët kanë një detyrë për të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shmangur kontradiktat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apo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keqkuptime.</a:t>
            </a:r>
          </a:p>
        </p:txBody>
      </p:sp>
      <p:sp>
        <p:nvSpPr>
          <p:cNvPr id="4" name="Rectangle 3"/>
          <p:cNvSpPr/>
          <p:nvPr/>
        </p:nvSpPr>
        <p:spPr>
          <a:xfrm>
            <a:off x="-76200" y="0"/>
            <a:ext cx="9220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800" b="1" dirty="0">
                <a:solidFill>
                  <a:schemeClr val="accent1">
                    <a:lumMod val="50000"/>
                  </a:schemeClr>
                </a:solidFill>
                <a:latin typeface="Calibri" panose="020F0502020204030204" pitchFamily="34" charset="0"/>
                <a:cs typeface="Calibri" panose="020F0502020204030204" pitchFamily="34" charset="0"/>
              </a:rPr>
              <a:t>Shmangia e ndryshimeve duke </a:t>
            </a:r>
            <a:r>
              <a:rPr lang="en-US" sz="2800" b="1" dirty="0" err="1">
                <a:solidFill>
                  <a:schemeClr val="accent1">
                    <a:lumMod val="50000"/>
                  </a:schemeClr>
                </a:solidFill>
                <a:latin typeface="Calibri" panose="020F0502020204030204" pitchFamily="34" charset="0"/>
                <a:cs typeface="Calibri" panose="020F0502020204030204" pitchFamily="34" charset="0"/>
              </a:rPr>
              <a:t>bërë</a:t>
            </a:r>
            <a:r>
              <a:rPr lang="sq-AL" sz="2800" b="1" dirty="0">
                <a:solidFill>
                  <a:schemeClr val="accent1">
                    <a:lumMod val="50000"/>
                  </a:schemeClr>
                </a:solidFill>
                <a:latin typeface="Calibri" panose="020F0502020204030204" pitchFamily="34" charset="0"/>
                <a:cs typeface="Calibri" panose="020F0502020204030204" pitchFamily="34" charset="0"/>
              </a:rPr>
              <a:t> </a:t>
            </a:r>
            <a:r>
              <a:rPr lang="sq-AL" sz="2800" b="1" dirty="0" err="1">
                <a:solidFill>
                  <a:schemeClr val="accent1">
                    <a:lumMod val="50000"/>
                  </a:schemeClr>
                </a:solidFill>
                <a:latin typeface="Calibri" panose="020F0502020204030204" pitchFamily="34" charset="0"/>
                <a:cs typeface="Calibri" panose="020F0502020204030204" pitchFamily="34" charset="0"/>
              </a:rPr>
              <a:t>kontra</a:t>
            </a:r>
            <a:r>
              <a:rPr lang="en-US" sz="2800" b="1" dirty="0">
                <a:solidFill>
                  <a:schemeClr val="accent1">
                    <a:lumMod val="50000"/>
                  </a:schemeClr>
                </a:solidFill>
                <a:latin typeface="Calibri" panose="020F0502020204030204" pitchFamily="34" charset="0"/>
                <a:cs typeface="Calibri" panose="020F0502020204030204" pitchFamily="34" charset="0"/>
              </a:rPr>
              <a:t>ten </a:t>
            </a:r>
            <a:r>
              <a:rPr lang="sq-AL" sz="2800" b="1" dirty="0" smtClean="0">
                <a:solidFill>
                  <a:schemeClr val="accent1">
                    <a:lumMod val="50000"/>
                  </a:schemeClr>
                </a:solidFill>
                <a:latin typeface="Calibri" panose="020F0502020204030204" pitchFamily="34" charset="0"/>
                <a:cs typeface="Calibri" panose="020F0502020204030204" pitchFamily="34" charset="0"/>
              </a:rPr>
              <a:t>me </a:t>
            </a:r>
            <a:r>
              <a:rPr lang="sq-AL" sz="2800" b="1" dirty="0">
                <a:solidFill>
                  <a:schemeClr val="accent1">
                    <a:lumMod val="50000"/>
                  </a:schemeClr>
                </a:solidFill>
                <a:latin typeface="Calibri" panose="020F0502020204030204" pitchFamily="34" charset="0"/>
                <a:cs typeface="Calibri" panose="020F0502020204030204" pitchFamily="34" charset="0"/>
              </a:rPr>
              <a:t>kujdes dhe </a:t>
            </a:r>
            <a:r>
              <a:rPr lang="sq-AL" sz="2800" b="1" dirty="0" smtClean="0">
                <a:solidFill>
                  <a:schemeClr val="accent1">
                    <a:lumMod val="50000"/>
                  </a:schemeClr>
                </a:solidFill>
                <a:latin typeface="Calibri" panose="020F0502020204030204" pitchFamily="34" charset="0"/>
                <a:cs typeface="Calibri" panose="020F0502020204030204" pitchFamily="34" charset="0"/>
              </a:rPr>
              <a:t>largpamësi</a:t>
            </a:r>
            <a:r>
              <a:rPr lang="en-US" sz="2800" b="1" dirty="0" smtClean="0">
                <a:solidFill>
                  <a:schemeClr val="accent1">
                    <a:lumMod val="50000"/>
                  </a:schemeClr>
                </a:solidFill>
                <a:latin typeface="Calibri" panose="020F0502020204030204" pitchFamily="34" charset="0"/>
                <a:cs typeface="Calibri" panose="020F0502020204030204" pitchFamily="34" charset="0"/>
              </a:rPr>
              <a:t>   </a:t>
            </a:r>
            <a:r>
              <a:rPr lang="sq-AL" sz="2800" b="1" dirty="0" smtClean="0">
                <a:solidFill>
                  <a:schemeClr val="accent1">
                    <a:lumMod val="50000"/>
                  </a:schemeClr>
                </a:solidFill>
                <a:latin typeface="Calibri" panose="020F0502020204030204" pitchFamily="34" charset="0"/>
                <a:cs typeface="Calibri" panose="020F0502020204030204" pitchFamily="34" charset="0"/>
              </a:rPr>
              <a:t>-</a:t>
            </a:r>
            <a:r>
              <a:rPr lang="en-US" sz="2800" b="1" dirty="0" smtClean="0">
                <a:solidFill>
                  <a:schemeClr val="accent1">
                    <a:lumMod val="50000"/>
                  </a:schemeClr>
                </a:solidFill>
                <a:latin typeface="Calibri" panose="020F0502020204030204" pitchFamily="34" charset="0"/>
                <a:cs typeface="Calibri" panose="020F0502020204030204" pitchFamily="34" charset="0"/>
              </a:rPr>
              <a:t>  </a:t>
            </a:r>
            <a:r>
              <a:rPr lang="sq-AL" sz="2800" b="1" dirty="0" smtClean="0">
                <a:solidFill>
                  <a:schemeClr val="accent1">
                    <a:lumMod val="50000"/>
                  </a:schemeClr>
                </a:solidFill>
                <a:latin typeface="Calibri" panose="020F0502020204030204" pitchFamily="34" charset="0"/>
                <a:cs typeface="Calibri" panose="020F0502020204030204" pitchFamily="34" charset="0"/>
              </a:rPr>
              <a:t>Fushëveprimi </a:t>
            </a:r>
            <a:r>
              <a:rPr lang="sq-AL" sz="2800" b="1" dirty="0">
                <a:solidFill>
                  <a:schemeClr val="accent1">
                    <a:lumMod val="50000"/>
                  </a:schemeClr>
                </a:solidFill>
                <a:latin typeface="Calibri" panose="020F0502020204030204" pitchFamily="34" charset="0"/>
                <a:cs typeface="Calibri" panose="020F0502020204030204" pitchFamily="34" charset="0"/>
              </a:rPr>
              <a:t>i punës </a:t>
            </a:r>
          </a:p>
        </p:txBody>
      </p:sp>
    </p:spTree>
    <p:extLst>
      <p:ext uri="{BB962C8B-B14F-4D97-AF65-F5344CB8AC3E}">
        <p14:creationId xmlns:p14="http://schemas.microsoft.com/office/powerpoint/2010/main" val="1731008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654" y="0"/>
            <a:ext cx="8229600" cy="685800"/>
          </a:xfrm>
        </p:spPr>
        <p:txBody>
          <a:bodyPr/>
          <a:lstStyle/>
          <a:p>
            <a:r>
              <a:rPr lang="sq-AL" sz="2800" b="1" dirty="0">
                <a:solidFill>
                  <a:srgbClr val="002060"/>
                </a:solidFill>
              </a:rPr>
              <a:t>Menaxhimi i kontratës  për mes platformës – e prokurimit </a:t>
            </a:r>
            <a:endParaRPr lang="sq-AL" sz="2800" dirty="0"/>
          </a:p>
        </p:txBody>
      </p:sp>
      <p:sp>
        <p:nvSpPr>
          <p:cNvPr id="3" name="Content Placeholder 2"/>
          <p:cNvSpPr>
            <a:spLocks noGrp="1"/>
          </p:cNvSpPr>
          <p:nvPr>
            <p:ph idx="1"/>
          </p:nvPr>
        </p:nvSpPr>
        <p:spPr>
          <a:xfrm>
            <a:off x="0" y="990600"/>
            <a:ext cx="9144000" cy="5135563"/>
          </a:xfrm>
        </p:spPr>
        <p:txBody>
          <a:bodyPr/>
          <a:lstStyle/>
          <a:p>
            <a:r>
              <a:rPr lang="sq-AL" sz="2000" dirty="0">
                <a:latin typeface="Cambria" panose="02040503050406030204" pitchFamily="18" charset="0"/>
                <a:ea typeface="Cambria" panose="02040503050406030204" pitchFamily="18" charset="0"/>
              </a:rPr>
              <a:t>Pas aprovimit dhe nënshkrimit të Planit për menaxhim të kontratës, i </a:t>
            </a:r>
            <a:r>
              <a:rPr lang="sq-AL" sz="2000" dirty="0" smtClean="0">
                <a:latin typeface="Cambria" panose="02040503050406030204" pitchFamily="18" charset="0"/>
                <a:ea typeface="Cambria" panose="02040503050406030204" pitchFamily="18" charset="0"/>
              </a:rPr>
              <a:t>njëjti </a:t>
            </a:r>
            <a:r>
              <a:rPr lang="sq-AL" sz="2000" dirty="0">
                <a:latin typeface="Cambria" panose="02040503050406030204" pitchFamily="18" charset="0"/>
                <a:ea typeface="Cambria" panose="02040503050406030204" pitchFamily="18" charset="0"/>
              </a:rPr>
              <a:t>plan do të jetë në dispozicion për shkarkim nga ana departamentit të prokurimit. </a:t>
            </a:r>
            <a:endParaRPr lang="sq-AL" sz="2000" dirty="0" smtClean="0">
              <a:latin typeface="Cambria" panose="02040503050406030204" pitchFamily="18" charset="0"/>
              <a:ea typeface="Cambria" panose="02040503050406030204" pitchFamily="18" charset="0"/>
            </a:endParaRPr>
          </a:p>
          <a:p>
            <a:pPr marL="0" indent="0">
              <a:buNone/>
            </a:pPr>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Pasi </a:t>
            </a:r>
            <a:r>
              <a:rPr lang="sq-AL" sz="2000" dirty="0">
                <a:latin typeface="Cambria" panose="02040503050406030204" pitchFamily="18" charset="0"/>
                <a:ea typeface="Cambria" panose="02040503050406030204" pitchFamily="18" charset="0"/>
              </a:rPr>
              <a:t>Zyrtari Përgjegjës i Prokurimit shkarkon dhe rishikon planin për menaxhimin e kontratës, Menaxheri i Kontratës do t’i lëshojë Operatorit Ekonomik: </a:t>
            </a:r>
            <a:endParaRPr lang="sq-AL" sz="2000" dirty="0" smtClean="0">
              <a:latin typeface="Cambria" panose="02040503050406030204" pitchFamily="18" charset="0"/>
              <a:ea typeface="Cambria" panose="02040503050406030204" pitchFamily="18" charset="0"/>
            </a:endParaRPr>
          </a:p>
          <a:p>
            <a:endParaRPr lang="sq-AL" sz="2000" dirty="0">
              <a:latin typeface="Cambria" panose="02040503050406030204" pitchFamily="18" charset="0"/>
              <a:ea typeface="Cambria" panose="02040503050406030204" pitchFamily="18" charset="0"/>
            </a:endParaRPr>
          </a:p>
          <a:p>
            <a:pPr lvl="1"/>
            <a:r>
              <a:rPr lang="sq-AL" sz="2000" dirty="0">
                <a:latin typeface="Cambria" panose="02040503050406030204" pitchFamily="18" charset="0"/>
                <a:ea typeface="Cambria" panose="02040503050406030204" pitchFamily="18" charset="0"/>
              </a:rPr>
              <a:t>Letrën e fillimit të punëve, në rastin e kontratës për pune</a:t>
            </a:r>
            <a:r>
              <a:rPr lang="sq-AL" sz="2000" dirty="0" smtClean="0">
                <a:latin typeface="Cambria" panose="02040503050406030204" pitchFamily="18" charset="0"/>
                <a:ea typeface="Cambria" panose="02040503050406030204" pitchFamily="18" charset="0"/>
              </a:rPr>
              <a:t>;</a:t>
            </a:r>
          </a:p>
          <a:p>
            <a:pPr lvl="1"/>
            <a:r>
              <a:rPr lang="sq-AL" sz="2000" dirty="0" smtClean="0">
                <a:latin typeface="Cambria" panose="02040503050406030204" pitchFamily="18" charset="0"/>
                <a:ea typeface="Cambria" panose="02040503050406030204" pitchFamily="18" charset="0"/>
              </a:rPr>
              <a:t>Letrën </a:t>
            </a:r>
            <a:r>
              <a:rPr lang="sq-AL" sz="2000" dirty="0">
                <a:latin typeface="Cambria" panose="02040503050406030204" pitchFamily="18" charset="0"/>
                <a:ea typeface="Cambria" panose="02040503050406030204" pitchFamily="18" charset="0"/>
              </a:rPr>
              <a:t>e njoftimit, në rast të kontratës për shërbime; dhe </a:t>
            </a:r>
            <a:endParaRPr lang="sq-AL" sz="2000" dirty="0" smtClean="0">
              <a:latin typeface="Cambria" panose="02040503050406030204" pitchFamily="18" charset="0"/>
              <a:ea typeface="Cambria" panose="02040503050406030204" pitchFamily="18" charset="0"/>
            </a:endParaRPr>
          </a:p>
          <a:p>
            <a:pPr lvl="1"/>
            <a:r>
              <a:rPr lang="sq-AL" sz="2000" dirty="0" smtClean="0">
                <a:latin typeface="Cambria" panose="02040503050406030204" pitchFamily="18" charset="0"/>
                <a:ea typeface="Cambria" panose="02040503050406030204" pitchFamily="18" charset="0"/>
              </a:rPr>
              <a:t>Flete </a:t>
            </a:r>
            <a:r>
              <a:rPr lang="sq-AL" sz="2000" dirty="0">
                <a:latin typeface="Cambria" panose="02040503050406030204" pitchFamily="18" charset="0"/>
                <a:ea typeface="Cambria" panose="02040503050406030204" pitchFamily="18" charset="0"/>
              </a:rPr>
              <a:t>porosinë, në rast të kontratës për furnizime</a:t>
            </a:r>
            <a:r>
              <a:rPr lang="sq-AL" sz="2000" dirty="0" smtClean="0">
                <a:latin typeface="Cambria" panose="02040503050406030204" pitchFamily="18" charset="0"/>
                <a:ea typeface="Cambria" panose="02040503050406030204" pitchFamily="18" charset="0"/>
              </a:rPr>
              <a:t>.</a:t>
            </a:r>
          </a:p>
          <a:p>
            <a:pPr lvl="1"/>
            <a:endParaRPr lang="sq-AL"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Menaxheri </a:t>
            </a:r>
            <a:r>
              <a:rPr lang="sq-AL" sz="2000" dirty="0">
                <a:latin typeface="Cambria" panose="02040503050406030204" pitchFamily="18" charset="0"/>
                <a:ea typeface="Cambria" panose="02040503050406030204" pitchFamily="18" charset="0"/>
              </a:rPr>
              <a:t>i Projektit do ta pajis Zyrtarin përgjegjës të Prokurimit me një kopje të dokumentit </a:t>
            </a:r>
            <a:r>
              <a:rPr lang="sq-AL" sz="2000" dirty="0" smtClean="0">
                <a:latin typeface="Cambria" panose="02040503050406030204" pitchFamily="18" charset="0"/>
                <a:ea typeface="Cambria" panose="02040503050406030204" pitchFamily="18" charset="0"/>
              </a:rPr>
              <a:t>të përmendur, që </a:t>
            </a:r>
            <a:r>
              <a:rPr lang="sq-AL" sz="2000" dirty="0">
                <a:latin typeface="Cambria" panose="02040503050406030204" pitchFamily="18" charset="0"/>
                <a:ea typeface="Cambria" panose="02040503050406030204" pitchFamily="18" charset="0"/>
              </a:rPr>
              <a:t>do të bëhet pjesë përbërëse e kontratës. </a:t>
            </a:r>
          </a:p>
        </p:txBody>
      </p:sp>
      <p:sp>
        <p:nvSpPr>
          <p:cNvPr id="4" name="Footer Placeholder 3"/>
          <p:cNvSpPr>
            <a:spLocks noGrp="1"/>
          </p:cNvSpPr>
          <p:nvPr>
            <p:ph type="ftr" sz="quarter" idx="11"/>
          </p:nvPr>
        </p:nvSpPr>
        <p:spPr>
          <a:xfrm>
            <a:off x="1828800" y="6356350"/>
            <a:ext cx="4191000" cy="365125"/>
          </a:xfrm>
        </p:spPr>
        <p:txBody>
          <a:bodyPr/>
          <a:lstStyle/>
          <a:p>
            <a:r>
              <a:rPr lang="en-US" dirty="0" err="1" smtClean="0">
                <a:solidFill>
                  <a:srgbClr val="000000"/>
                </a:solidFill>
              </a:rPr>
              <a:t>Departamenti</a:t>
            </a:r>
            <a:r>
              <a:rPr lang="en-US" dirty="0" smtClean="0">
                <a:solidFill>
                  <a:srgbClr val="000000"/>
                </a:solidFill>
              </a:rPr>
              <a:t> per Trajnime / KRPP</a:t>
            </a:r>
            <a:endParaRPr lang="en-US" dirty="0">
              <a:solidFill>
                <a:srgbClr val="000000"/>
              </a:solidFill>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solidFill>
                  <a:srgbClr val="000000"/>
                </a:solidFill>
              </a:rPr>
              <a:pPr/>
              <a:t>8</a:t>
            </a:fld>
            <a:endParaRPr lang="en-US">
              <a:solidFill>
                <a:srgbClr val="000000"/>
              </a:solidFill>
            </a:endParaRPr>
          </a:p>
        </p:txBody>
      </p:sp>
    </p:spTree>
    <p:extLst>
      <p:ext uri="{BB962C8B-B14F-4D97-AF65-F5344CB8AC3E}">
        <p14:creationId xmlns:p14="http://schemas.microsoft.com/office/powerpoint/2010/main" val="314131156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0" y="1670605"/>
            <a:ext cx="8892480" cy="2385268"/>
          </a:xfrm>
          <a:prstGeom prst="rect">
            <a:avLst/>
          </a:prstGeom>
        </p:spPr>
        <p:txBody>
          <a:bodyPr wrap="square">
            <a:spAutoFit/>
          </a:bodyPr>
          <a:lstStyle/>
          <a:p>
            <a:pPr marL="342900" indent="-342900">
              <a:spcBef>
                <a:spcPts val="600"/>
              </a:spcBef>
              <a:buFont typeface="Arial" panose="020B0604020202020204" pitchFamily="34" charset="0"/>
              <a:buChar char="•"/>
            </a:pP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Çmimi i ofertës, duke u bërë buxhet i kontratës,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duhet të mbulojë shtrirjen e plotë të punës të përshkruar në kontratë</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 përveç rasteve kur është rënë dakord ndryshe.</a:t>
            </a:r>
          </a:p>
          <a:p>
            <a:pPr marL="342900" indent="-342900">
              <a:spcBef>
                <a:spcPts val="600"/>
              </a:spcBef>
              <a:buFont typeface="Arial" panose="020B0604020202020204" pitchFamily="34" charset="0"/>
              <a:buChar char="•"/>
            </a:pPr>
            <a:r>
              <a:rPr lang="sq-AL"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Mekanizmi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i ndryshimit kontraktues shpesh është i vendosur në lidhje me klauzolën e çmimeve që ofron çmimet për njësi etj.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si bazë për ndryshime të rënë dakord.</a:t>
            </a:r>
          </a:p>
        </p:txBody>
      </p:sp>
      <p:sp>
        <p:nvSpPr>
          <p:cNvPr id="4" name="Rectangle 3"/>
          <p:cNvSpPr/>
          <p:nvPr/>
        </p:nvSpPr>
        <p:spPr>
          <a:xfrm>
            <a:off x="-76200" y="1"/>
            <a:ext cx="896868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800" b="1" dirty="0">
                <a:solidFill>
                  <a:schemeClr val="bg2">
                    <a:lumMod val="60000"/>
                    <a:lumOff val="40000"/>
                  </a:schemeClr>
                </a:solidFill>
                <a:latin typeface="Calibri" panose="020F0502020204030204" pitchFamily="34" charset="0"/>
                <a:cs typeface="Calibri" panose="020F0502020204030204" pitchFamily="34" charset="0"/>
              </a:rPr>
              <a:t>Shmangia e ndryshimeve </a:t>
            </a:r>
            <a:r>
              <a:rPr lang="sq-AL" sz="2800" b="1" dirty="0" smtClean="0">
                <a:solidFill>
                  <a:schemeClr val="bg2">
                    <a:lumMod val="60000"/>
                    <a:lumOff val="40000"/>
                  </a:schemeClr>
                </a:solidFill>
                <a:latin typeface="Calibri" panose="020F0502020204030204" pitchFamily="34" charset="0"/>
                <a:cs typeface="Calibri" panose="020F0502020204030204" pitchFamily="34" charset="0"/>
              </a:rPr>
              <a:t>duke</a:t>
            </a:r>
            <a:r>
              <a:rPr lang="en-US" sz="2800" b="1" dirty="0">
                <a:solidFill>
                  <a:schemeClr val="accent1">
                    <a:lumMod val="50000"/>
                  </a:schemeClr>
                </a:solidFill>
                <a:latin typeface="Calibri" panose="020F0502020204030204" pitchFamily="34" charset="0"/>
                <a:cs typeface="Calibri" panose="020F0502020204030204" pitchFamily="34" charset="0"/>
              </a:rPr>
              <a:t> </a:t>
            </a:r>
            <a:r>
              <a:rPr lang="en-US" sz="2800" b="1" dirty="0" err="1">
                <a:solidFill>
                  <a:schemeClr val="accent1">
                    <a:lumMod val="50000"/>
                  </a:schemeClr>
                </a:solidFill>
                <a:latin typeface="Calibri" panose="020F0502020204030204" pitchFamily="34" charset="0"/>
                <a:cs typeface="Calibri" panose="020F0502020204030204" pitchFamily="34" charset="0"/>
              </a:rPr>
              <a:t>bërë</a:t>
            </a:r>
            <a:r>
              <a:rPr lang="sq-AL" sz="2800" b="1" dirty="0">
                <a:solidFill>
                  <a:schemeClr val="accent1">
                    <a:lumMod val="50000"/>
                  </a:schemeClr>
                </a:solidFill>
                <a:latin typeface="Calibri" panose="020F0502020204030204" pitchFamily="34" charset="0"/>
                <a:cs typeface="Calibri" panose="020F0502020204030204" pitchFamily="34" charset="0"/>
              </a:rPr>
              <a:t> </a:t>
            </a:r>
            <a:r>
              <a:rPr lang="sq-AL" sz="2800" b="1" dirty="0" err="1">
                <a:solidFill>
                  <a:schemeClr val="accent1">
                    <a:lumMod val="50000"/>
                  </a:schemeClr>
                </a:solidFill>
                <a:latin typeface="Calibri" panose="020F0502020204030204" pitchFamily="34" charset="0"/>
                <a:cs typeface="Calibri" panose="020F0502020204030204" pitchFamily="34" charset="0"/>
              </a:rPr>
              <a:t>kontra</a:t>
            </a:r>
            <a:r>
              <a:rPr lang="en-US" sz="2800" b="1" dirty="0" smtClean="0">
                <a:solidFill>
                  <a:schemeClr val="accent1">
                    <a:lumMod val="50000"/>
                  </a:schemeClr>
                </a:solidFill>
                <a:latin typeface="Calibri" panose="020F0502020204030204" pitchFamily="34" charset="0"/>
                <a:cs typeface="Calibri" panose="020F0502020204030204" pitchFamily="34" charset="0"/>
              </a:rPr>
              <a:t>ten </a:t>
            </a:r>
            <a:r>
              <a:rPr lang="sq-AL" sz="2800" b="1" dirty="0" smtClean="0">
                <a:solidFill>
                  <a:schemeClr val="bg2">
                    <a:lumMod val="60000"/>
                    <a:lumOff val="40000"/>
                  </a:schemeClr>
                </a:solidFill>
                <a:latin typeface="Calibri" panose="020F0502020204030204" pitchFamily="34" charset="0"/>
                <a:cs typeface="Calibri" panose="020F0502020204030204" pitchFamily="34" charset="0"/>
              </a:rPr>
              <a:t>me </a:t>
            </a:r>
            <a:r>
              <a:rPr lang="sq-AL" sz="2800" b="1" dirty="0">
                <a:solidFill>
                  <a:schemeClr val="bg2">
                    <a:lumMod val="60000"/>
                    <a:lumOff val="40000"/>
                  </a:schemeClr>
                </a:solidFill>
                <a:latin typeface="Calibri" panose="020F0502020204030204" pitchFamily="34" charset="0"/>
                <a:cs typeface="Calibri" panose="020F0502020204030204" pitchFamily="34" charset="0"/>
              </a:rPr>
              <a:t>kujdes dhe largpamësi</a:t>
            </a:r>
            <a:r>
              <a:rPr lang="en-US" sz="2800" b="1" dirty="0">
                <a:solidFill>
                  <a:schemeClr val="bg2">
                    <a:lumMod val="60000"/>
                    <a:lumOff val="40000"/>
                  </a:schemeClr>
                </a:solidFill>
                <a:latin typeface="Calibri" panose="020F0502020204030204" pitchFamily="34" charset="0"/>
                <a:cs typeface="Calibri" panose="020F0502020204030204" pitchFamily="34" charset="0"/>
              </a:rPr>
              <a:t> </a:t>
            </a:r>
            <a:r>
              <a:rPr lang="sq-AL" sz="2800" b="1" dirty="0">
                <a:solidFill>
                  <a:schemeClr val="bg2">
                    <a:lumMod val="60000"/>
                    <a:lumOff val="40000"/>
                  </a:schemeClr>
                </a:solidFill>
                <a:latin typeface="Calibri" panose="020F0502020204030204" pitchFamily="34" charset="0"/>
                <a:cs typeface="Calibri" panose="020F0502020204030204" pitchFamily="34" charset="0"/>
              </a:rPr>
              <a:t>-</a:t>
            </a:r>
            <a:r>
              <a:rPr lang="en-US" sz="2800" b="1" dirty="0">
                <a:solidFill>
                  <a:schemeClr val="bg2">
                    <a:lumMod val="60000"/>
                    <a:lumOff val="40000"/>
                  </a:schemeClr>
                </a:solidFill>
                <a:latin typeface="Calibri" panose="020F0502020204030204" pitchFamily="34" charset="0"/>
                <a:cs typeface="Calibri" panose="020F0502020204030204" pitchFamily="34" charset="0"/>
              </a:rPr>
              <a:t> </a:t>
            </a:r>
            <a:r>
              <a:rPr lang="sq-AL" sz="2800" b="1" dirty="0">
                <a:solidFill>
                  <a:schemeClr val="bg2">
                    <a:lumMod val="60000"/>
                    <a:lumOff val="40000"/>
                  </a:schemeClr>
                </a:solidFill>
                <a:latin typeface="Calibri" panose="020F0502020204030204" pitchFamily="34" charset="0"/>
                <a:cs typeface="Calibri" panose="020F0502020204030204" pitchFamily="34" charset="0"/>
              </a:rPr>
              <a:t>Çmimi </a:t>
            </a:r>
          </a:p>
        </p:txBody>
      </p:sp>
    </p:spTree>
    <p:extLst>
      <p:ext uri="{BB962C8B-B14F-4D97-AF65-F5344CB8AC3E}">
        <p14:creationId xmlns:p14="http://schemas.microsoft.com/office/powerpoint/2010/main" val="361873269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152400" y="1244936"/>
            <a:ext cx="8942040" cy="5278368"/>
          </a:xfrm>
          <a:prstGeom prst="rect">
            <a:avLst/>
          </a:prstGeom>
        </p:spPr>
        <p:txBody>
          <a:bodyPr wrap="square">
            <a:spAutoFit/>
          </a:bodyPr>
          <a:lstStyle/>
          <a:p>
            <a:pPr marL="342900" indent="-342900">
              <a:spcBef>
                <a:spcPts val="600"/>
              </a:spcBef>
              <a:buFont typeface="Arial" panose="020B0604020202020204" pitchFamily="34" charset="0"/>
              <a:buChar char="•"/>
            </a:pPr>
            <a:r>
              <a:rPr lang="sq-AL" sz="2400" b="1" dirty="0" smtClean="0">
                <a:solidFill>
                  <a:srgbClr val="000000"/>
                </a:solidFill>
                <a:latin typeface="Calibri" panose="020F0502020204030204" pitchFamily="34" charset="0"/>
                <a:ea typeface="Verdana" panose="020B0604030504040204" pitchFamily="34" charset="0"/>
                <a:cs typeface="Calibri" panose="020F0502020204030204" pitchFamily="34" charset="0"/>
              </a:rPr>
              <a:t>Orari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i dorëzimit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është një tjetër burim i </a:t>
            </a:r>
            <a:r>
              <a:rPr lang="sq-AL"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ndryshimeve të kontratës.</a:t>
            </a:r>
          </a:p>
          <a:p>
            <a:pPr marL="342900" indent="-342900">
              <a:spcBef>
                <a:spcPts val="600"/>
              </a:spcBef>
              <a:buFont typeface="Arial" panose="020B0604020202020204" pitchFamily="34" charset="0"/>
              <a:buChar char="•"/>
            </a:pP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Dorëzimi mund të vonohet për arsye të ndryshme</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 të cilat do të duhet të trajtohen në kontratë në mënyra të ndryshme </a:t>
            </a:r>
            <a:r>
              <a:rPr lang="sq-AL"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a:t>
            </a:r>
            <a:endPar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endParaRPr>
          </a:p>
          <a:p>
            <a:pPr marL="342900" indent="-342900">
              <a:spcBef>
                <a:spcPts val="600"/>
              </a:spcBef>
              <a:buFont typeface="Arial" panose="020B0604020202020204" pitchFamily="34" charset="0"/>
              <a:buChar char="•"/>
            </a:pP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Vëmendje duhet t'i kushtohet përkufizimit të kujdesshëm të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shkaqeve të vonesave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dhe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pasojave te tyre.</a:t>
            </a:r>
          </a:p>
          <a:p>
            <a:pPr marL="342900" indent="-342900">
              <a:spcBef>
                <a:spcPts val="600"/>
              </a:spcBef>
              <a:buFont typeface="Arial" panose="020B0604020202020204" pitchFamily="34" charset="0"/>
              <a:buChar char="•"/>
            </a:pP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Zakonisht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pala përgjegjëse për vonesën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do të duhet të mbajë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rreziqet dhe kostot e vonesave në anën e tij</a:t>
            </a:r>
            <a:r>
              <a:rPr lang="sq-AL"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a:t>
            </a:r>
            <a:endParaRPr lang="en-US"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endParaRPr>
          </a:p>
          <a:p>
            <a:pPr marL="342900" indent="-342900">
              <a:spcBef>
                <a:spcPts val="600"/>
              </a:spcBef>
              <a:buFont typeface="Arial" panose="020B0604020202020204" pitchFamily="34" charset="0"/>
              <a:buChar char="•"/>
            </a:pPr>
            <a:r>
              <a:rPr lang="sq-AL" sz="2400" b="1" dirty="0">
                <a:latin typeface="Calibri" panose="020F0502020204030204" pitchFamily="34" charset="0"/>
                <a:cs typeface="Calibri" panose="020F0502020204030204" pitchFamily="34" charset="0"/>
              </a:rPr>
              <a:t>Shumë vendime dhe veprime të tjera</a:t>
            </a:r>
            <a:r>
              <a:rPr lang="sq-AL" sz="2400" dirty="0">
                <a:latin typeface="Calibri" panose="020F0502020204030204" pitchFamily="34" charset="0"/>
                <a:cs typeface="Calibri" panose="020F0502020204030204" pitchFamily="34" charset="0"/>
              </a:rPr>
              <a:t> mund të varen nga data e dorëzimit. </a:t>
            </a:r>
            <a:endParaRPr lang="en-US" sz="2400" dirty="0" smtClean="0">
              <a:latin typeface="Calibri" panose="020F0502020204030204" pitchFamily="34" charset="0"/>
              <a:cs typeface="Calibri" panose="020F0502020204030204" pitchFamily="34" charset="0"/>
            </a:endParaRPr>
          </a:p>
          <a:p>
            <a:pPr marL="342900" indent="-342900">
              <a:spcBef>
                <a:spcPts val="600"/>
              </a:spcBef>
              <a:buFont typeface="Arial" panose="020B0604020202020204" pitchFamily="34" charset="0"/>
              <a:buChar char="•"/>
            </a:pPr>
            <a:r>
              <a:rPr lang="sq-AL" sz="2400" dirty="0" smtClean="0">
                <a:latin typeface="Calibri" panose="020F0502020204030204" pitchFamily="34" charset="0"/>
                <a:cs typeface="Calibri" panose="020F0502020204030204" pitchFamily="34" charset="0"/>
              </a:rPr>
              <a:t>Për </a:t>
            </a:r>
            <a:r>
              <a:rPr lang="sq-AL" sz="2400" dirty="0">
                <a:latin typeface="Calibri" panose="020F0502020204030204" pitchFamily="34" charset="0"/>
                <a:cs typeface="Calibri" panose="020F0502020204030204" pitchFamily="34" charset="0"/>
              </a:rPr>
              <a:t>shembull, nëse një pjesë e një </a:t>
            </a:r>
            <a:r>
              <a:rPr lang="sq-AL" sz="2400" b="1" dirty="0">
                <a:latin typeface="Calibri" panose="020F0502020204030204" pitchFamily="34" charset="0"/>
                <a:cs typeface="Calibri" panose="020F0502020204030204" pitchFamily="34" charset="0"/>
              </a:rPr>
              <a:t>pajisjeje spitalore furnizohet </a:t>
            </a:r>
            <a:r>
              <a:rPr lang="sq-AL" sz="2400" dirty="0">
                <a:latin typeface="Calibri" panose="020F0502020204030204" pitchFamily="34" charset="0"/>
                <a:cs typeface="Calibri" panose="020F0502020204030204" pitchFamily="34" charset="0"/>
              </a:rPr>
              <a:t>me vonesë, mund të nevojitet që pacientët të transportohen në një ambient tjetër për trajtim derisa pajisja e re të jetë e </a:t>
            </a:r>
            <a:r>
              <a:rPr lang="sq-AL" sz="2400" dirty="0" err="1" smtClean="0">
                <a:latin typeface="Calibri" panose="020F0502020204030204" pitchFamily="34" charset="0"/>
                <a:cs typeface="Calibri" panose="020F0502020204030204" pitchFamily="34" charset="0"/>
              </a:rPr>
              <a:t>disponueshme</a:t>
            </a:r>
            <a:r>
              <a:rPr lang="en-US" sz="2400" dirty="0" smtClean="0">
                <a:latin typeface="Calibri" panose="020F0502020204030204" pitchFamily="34" charset="0"/>
                <a:cs typeface="Calibri" panose="020F0502020204030204" pitchFamily="34" charset="0"/>
              </a:rPr>
              <a:t>.</a:t>
            </a:r>
            <a:endPar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endParaRPr>
          </a:p>
        </p:txBody>
      </p:sp>
      <p:sp>
        <p:nvSpPr>
          <p:cNvPr id="4" name="Rectangle 3"/>
          <p:cNvSpPr/>
          <p:nvPr/>
        </p:nvSpPr>
        <p:spPr>
          <a:xfrm>
            <a:off x="-49560" y="-8709"/>
            <a:ext cx="9144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800" b="1" dirty="0">
                <a:solidFill>
                  <a:schemeClr val="accent1">
                    <a:lumMod val="50000"/>
                  </a:schemeClr>
                </a:solidFill>
                <a:latin typeface="Calibri" panose="020F0502020204030204" pitchFamily="34" charset="0"/>
                <a:cs typeface="Calibri" panose="020F0502020204030204" pitchFamily="34" charset="0"/>
              </a:rPr>
              <a:t>Shmangia e ndryshimeve duke </a:t>
            </a:r>
            <a:r>
              <a:rPr lang="en-US" sz="2800" b="1" dirty="0" err="1">
                <a:solidFill>
                  <a:schemeClr val="accent1">
                    <a:lumMod val="50000"/>
                  </a:schemeClr>
                </a:solidFill>
                <a:latin typeface="Calibri" panose="020F0502020204030204" pitchFamily="34" charset="0"/>
                <a:cs typeface="Calibri" panose="020F0502020204030204" pitchFamily="34" charset="0"/>
              </a:rPr>
              <a:t>bërë</a:t>
            </a:r>
            <a:r>
              <a:rPr lang="sq-AL" sz="2800" b="1" dirty="0">
                <a:solidFill>
                  <a:schemeClr val="accent1">
                    <a:lumMod val="50000"/>
                  </a:schemeClr>
                </a:solidFill>
                <a:latin typeface="Calibri" panose="020F0502020204030204" pitchFamily="34" charset="0"/>
                <a:cs typeface="Calibri" panose="020F0502020204030204" pitchFamily="34" charset="0"/>
              </a:rPr>
              <a:t> </a:t>
            </a:r>
            <a:r>
              <a:rPr lang="sq-AL" sz="2800" b="1" dirty="0" err="1">
                <a:solidFill>
                  <a:schemeClr val="accent1">
                    <a:lumMod val="50000"/>
                  </a:schemeClr>
                </a:solidFill>
                <a:latin typeface="Calibri" panose="020F0502020204030204" pitchFamily="34" charset="0"/>
                <a:cs typeface="Calibri" panose="020F0502020204030204" pitchFamily="34" charset="0"/>
              </a:rPr>
              <a:t>kontra</a:t>
            </a:r>
            <a:r>
              <a:rPr lang="en-US" sz="2800" b="1" dirty="0">
                <a:solidFill>
                  <a:schemeClr val="accent1">
                    <a:lumMod val="50000"/>
                  </a:schemeClr>
                </a:solidFill>
                <a:latin typeface="Calibri" panose="020F0502020204030204" pitchFamily="34" charset="0"/>
                <a:cs typeface="Calibri" panose="020F0502020204030204" pitchFamily="34" charset="0"/>
              </a:rPr>
              <a:t>ten </a:t>
            </a:r>
            <a:r>
              <a:rPr lang="sq-AL" sz="2800" b="1" dirty="0" smtClean="0">
                <a:solidFill>
                  <a:schemeClr val="accent1">
                    <a:lumMod val="50000"/>
                  </a:schemeClr>
                </a:solidFill>
                <a:latin typeface="Calibri" panose="020F0502020204030204" pitchFamily="34" charset="0"/>
                <a:cs typeface="Calibri" panose="020F0502020204030204" pitchFamily="34" charset="0"/>
              </a:rPr>
              <a:t>me </a:t>
            </a:r>
            <a:r>
              <a:rPr lang="sq-AL" sz="2800" b="1" dirty="0">
                <a:solidFill>
                  <a:schemeClr val="accent1">
                    <a:lumMod val="50000"/>
                  </a:schemeClr>
                </a:solidFill>
                <a:latin typeface="Calibri" panose="020F0502020204030204" pitchFamily="34" charset="0"/>
                <a:cs typeface="Calibri" panose="020F0502020204030204" pitchFamily="34" charset="0"/>
              </a:rPr>
              <a:t>kujdes dhe largpamësi- Koha  </a:t>
            </a:r>
          </a:p>
        </p:txBody>
      </p:sp>
    </p:spTree>
    <p:extLst>
      <p:ext uri="{BB962C8B-B14F-4D97-AF65-F5344CB8AC3E}">
        <p14:creationId xmlns:p14="http://schemas.microsoft.com/office/powerpoint/2010/main" val="9029419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sq-AL" sz="2800" b="1" dirty="0">
                <a:solidFill>
                  <a:schemeClr val="accent1">
                    <a:lumMod val="50000"/>
                  </a:schemeClr>
                </a:solidFill>
                <a:latin typeface="Calibri" panose="020F0502020204030204" pitchFamily="34" charset="0"/>
                <a:cs typeface="Calibri" panose="020F0502020204030204" pitchFamily="34" charset="0"/>
              </a:rPr>
              <a:t>Shmangia e ndryshimeve duke </a:t>
            </a:r>
            <a:r>
              <a:rPr lang="en-US" sz="2800" b="1" dirty="0" err="1">
                <a:solidFill>
                  <a:schemeClr val="accent1">
                    <a:lumMod val="50000"/>
                  </a:schemeClr>
                </a:solidFill>
                <a:latin typeface="Calibri" panose="020F0502020204030204" pitchFamily="34" charset="0"/>
                <a:cs typeface="Calibri" panose="020F0502020204030204" pitchFamily="34" charset="0"/>
              </a:rPr>
              <a:t>bërë</a:t>
            </a:r>
            <a:r>
              <a:rPr lang="sq-AL" sz="2800" b="1" dirty="0">
                <a:solidFill>
                  <a:schemeClr val="accent1">
                    <a:lumMod val="50000"/>
                  </a:schemeClr>
                </a:solidFill>
                <a:latin typeface="Calibri" panose="020F0502020204030204" pitchFamily="34" charset="0"/>
                <a:cs typeface="Calibri" panose="020F0502020204030204" pitchFamily="34" charset="0"/>
              </a:rPr>
              <a:t> </a:t>
            </a:r>
            <a:r>
              <a:rPr lang="sq-AL" sz="2800" b="1" dirty="0" err="1">
                <a:solidFill>
                  <a:schemeClr val="accent1">
                    <a:lumMod val="50000"/>
                  </a:schemeClr>
                </a:solidFill>
                <a:latin typeface="Calibri" panose="020F0502020204030204" pitchFamily="34" charset="0"/>
                <a:cs typeface="Calibri" panose="020F0502020204030204" pitchFamily="34" charset="0"/>
              </a:rPr>
              <a:t>kontra</a:t>
            </a:r>
            <a:r>
              <a:rPr lang="en-US" sz="2800" b="1" dirty="0">
                <a:solidFill>
                  <a:schemeClr val="accent1">
                    <a:lumMod val="50000"/>
                  </a:schemeClr>
                </a:solidFill>
                <a:latin typeface="Calibri" panose="020F0502020204030204" pitchFamily="34" charset="0"/>
                <a:cs typeface="Calibri" panose="020F0502020204030204" pitchFamily="34" charset="0"/>
              </a:rPr>
              <a:t>ten </a:t>
            </a:r>
            <a:r>
              <a:rPr lang="sq-AL" sz="2800" b="1" dirty="0" smtClean="0">
                <a:solidFill>
                  <a:schemeClr val="accent1">
                    <a:lumMod val="50000"/>
                  </a:schemeClr>
                </a:solidFill>
                <a:latin typeface="Calibri" panose="020F0502020204030204" pitchFamily="34" charset="0"/>
                <a:cs typeface="Calibri" panose="020F0502020204030204" pitchFamily="34" charset="0"/>
              </a:rPr>
              <a:t>me </a:t>
            </a:r>
            <a:r>
              <a:rPr lang="sq-AL" sz="2800" b="1" dirty="0">
                <a:solidFill>
                  <a:schemeClr val="accent1">
                    <a:lumMod val="50000"/>
                  </a:schemeClr>
                </a:solidFill>
                <a:latin typeface="Calibri" panose="020F0502020204030204" pitchFamily="34" charset="0"/>
                <a:cs typeface="Calibri" panose="020F0502020204030204" pitchFamily="34" charset="0"/>
              </a:rPr>
              <a:t>kujdes dhe largpamësi- Koha  </a:t>
            </a:r>
          </a:p>
        </p:txBody>
      </p:sp>
      <p:sp>
        <p:nvSpPr>
          <p:cNvPr id="3" name="Content Placeholder 2"/>
          <p:cNvSpPr>
            <a:spLocks noGrp="1"/>
          </p:cNvSpPr>
          <p:nvPr>
            <p:ph idx="1"/>
          </p:nvPr>
        </p:nvSpPr>
        <p:spPr>
          <a:xfrm>
            <a:off x="0" y="1447800"/>
            <a:ext cx="9144000" cy="5410200"/>
          </a:xfrm>
        </p:spPr>
        <p:txBody>
          <a:bodyPr/>
          <a:lstStyle/>
          <a:p>
            <a:r>
              <a:rPr lang="en-US" sz="2400" dirty="0" smtClean="0">
                <a:latin typeface="Calibri" panose="020F0502020204030204" pitchFamily="34" charset="0"/>
                <a:cs typeface="Calibri" panose="020F0502020204030204" pitchFamily="34" charset="0"/>
              </a:rPr>
              <a:t>E</a:t>
            </a:r>
            <a:r>
              <a:rPr lang="sq-AL" sz="2400" dirty="0" err="1" smtClean="0">
                <a:latin typeface="Calibri" panose="020F0502020204030204" pitchFamily="34" charset="0"/>
                <a:cs typeface="Calibri" panose="020F0502020204030204" pitchFamily="34" charset="0"/>
              </a:rPr>
              <a:t>shtë</a:t>
            </a:r>
            <a:r>
              <a:rPr lang="sq-AL" sz="2400" dirty="0" smtClean="0">
                <a:latin typeface="Calibri" panose="020F0502020204030204" pitchFamily="34" charset="0"/>
                <a:cs typeface="Calibri" panose="020F0502020204030204" pitchFamily="34" charset="0"/>
              </a:rPr>
              <a:t> </a:t>
            </a:r>
            <a:r>
              <a:rPr lang="sq-AL" sz="2400" dirty="0">
                <a:latin typeface="Calibri" panose="020F0502020204030204" pitchFamily="34" charset="0"/>
                <a:cs typeface="Calibri" panose="020F0502020204030204" pitchFamily="34" charset="0"/>
              </a:rPr>
              <a:t>shumë e rëndësishme që kontrata ta trajtojë me kujdes </a:t>
            </a:r>
            <a:r>
              <a:rPr lang="sq-AL" sz="2400" b="1" dirty="0">
                <a:latin typeface="Calibri" panose="020F0502020204030204" pitchFamily="34" charset="0"/>
                <a:cs typeface="Calibri" panose="020F0502020204030204" pitchFamily="34" charset="0"/>
              </a:rPr>
              <a:t>çështjen e afateve kohore</a:t>
            </a:r>
            <a:r>
              <a:rPr lang="sq-AL" sz="2400" dirty="0">
                <a:latin typeface="Calibri" panose="020F0502020204030204" pitchFamily="34" charset="0"/>
                <a:cs typeface="Calibri" panose="020F0502020204030204" pitchFamily="34" charset="0"/>
              </a:rPr>
              <a:t>: </a:t>
            </a:r>
            <a:endParaRPr lang="en-US" sz="2400" dirty="0" smtClean="0">
              <a:latin typeface="Calibri" panose="020F0502020204030204" pitchFamily="34" charset="0"/>
              <a:cs typeface="Calibri" panose="020F0502020204030204" pitchFamily="34" charset="0"/>
            </a:endParaRPr>
          </a:p>
          <a:p>
            <a:r>
              <a:rPr lang="sq-AL" sz="2400" dirty="0" smtClean="0">
                <a:latin typeface="Calibri" panose="020F0502020204030204" pitchFamily="34" charset="0"/>
                <a:cs typeface="Calibri" panose="020F0502020204030204" pitchFamily="34" charset="0"/>
              </a:rPr>
              <a:t>se </a:t>
            </a:r>
            <a:r>
              <a:rPr lang="sq-AL" sz="2400" dirty="0">
                <a:latin typeface="Calibri" panose="020F0502020204030204" pitchFamily="34" charset="0"/>
                <a:cs typeface="Calibri" panose="020F0502020204030204" pitchFamily="34" charset="0"/>
              </a:rPr>
              <a:t>kur kontrata do të hyjë në fuqi</a:t>
            </a:r>
            <a:r>
              <a:rPr lang="sq-AL" sz="2400" dirty="0" smtClean="0">
                <a:latin typeface="Calibri" panose="020F0502020204030204" pitchFamily="34" charset="0"/>
                <a:cs typeface="Calibri" panose="020F0502020204030204" pitchFamily="34" charset="0"/>
              </a:rPr>
              <a:t>,</a:t>
            </a:r>
            <a:endParaRPr lang="en-US" sz="2400" dirty="0" smtClean="0">
              <a:latin typeface="Calibri" panose="020F0502020204030204" pitchFamily="34" charset="0"/>
              <a:cs typeface="Calibri" panose="020F0502020204030204" pitchFamily="34" charset="0"/>
            </a:endParaRPr>
          </a:p>
          <a:p>
            <a:r>
              <a:rPr lang="sq-AL" sz="2400" dirty="0" smtClean="0">
                <a:latin typeface="Calibri" panose="020F0502020204030204" pitchFamily="34" charset="0"/>
                <a:cs typeface="Calibri" panose="020F0502020204030204" pitchFamily="34" charset="0"/>
              </a:rPr>
              <a:t>kur </a:t>
            </a:r>
            <a:r>
              <a:rPr lang="sq-AL" sz="2400" dirty="0">
                <a:latin typeface="Calibri" panose="020F0502020204030204" pitchFamily="34" charset="0"/>
                <a:cs typeface="Calibri" panose="020F0502020204030204" pitchFamily="34" charset="0"/>
              </a:rPr>
              <a:t>operatori ekonomik duhet të fillojë  aktivitetin e tij, </a:t>
            </a:r>
            <a:endParaRPr lang="en-US" sz="2400" dirty="0" smtClean="0">
              <a:latin typeface="Calibri" panose="020F0502020204030204" pitchFamily="34" charset="0"/>
              <a:cs typeface="Calibri" panose="020F0502020204030204" pitchFamily="34" charset="0"/>
            </a:endParaRPr>
          </a:p>
          <a:p>
            <a:r>
              <a:rPr lang="sq-AL" sz="2400" dirty="0" smtClean="0">
                <a:latin typeface="Calibri" panose="020F0502020204030204" pitchFamily="34" charset="0"/>
                <a:cs typeface="Calibri" panose="020F0502020204030204" pitchFamily="34" charset="0"/>
              </a:rPr>
              <a:t>kur </a:t>
            </a:r>
            <a:r>
              <a:rPr lang="sq-AL" sz="2400" dirty="0">
                <a:latin typeface="Calibri" panose="020F0502020204030204" pitchFamily="34" charset="0"/>
                <a:cs typeface="Calibri" panose="020F0502020204030204" pitchFamily="34" charset="0"/>
              </a:rPr>
              <a:t>autoriteti kontraktues duhet të ndërmarrë veprimet e kërkuara prej tij, kur të kryhet </a:t>
            </a:r>
            <a:r>
              <a:rPr lang="sq-AL" sz="2400" dirty="0" err="1" smtClean="0">
                <a:latin typeface="Calibri" panose="020F0502020204030204" pitchFamily="34" charset="0"/>
                <a:cs typeface="Calibri" panose="020F0502020204030204" pitchFamily="34" charset="0"/>
              </a:rPr>
              <a:t>dorëzimi,çfarë</a:t>
            </a:r>
            <a:r>
              <a:rPr lang="sq-AL" sz="2400" dirty="0" smtClean="0">
                <a:latin typeface="Calibri" panose="020F0502020204030204" pitchFamily="34" charset="0"/>
                <a:cs typeface="Calibri" panose="020F0502020204030204" pitchFamily="34" charset="0"/>
              </a:rPr>
              <a:t> </a:t>
            </a:r>
            <a:r>
              <a:rPr lang="sq-AL" sz="2400" dirty="0">
                <a:latin typeface="Calibri" panose="020F0502020204030204" pitchFamily="34" charset="0"/>
                <a:cs typeface="Calibri" panose="020F0502020204030204" pitchFamily="34" charset="0"/>
              </a:rPr>
              <a:t>do të ndodhë në rast vonesash </a:t>
            </a:r>
            <a:r>
              <a:rPr lang="sq-AL" sz="2400" dirty="0" smtClean="0">
                <a:latin typeface="Calibri" panose="020F0502020204030204" pitchFamily="34" charset="0"/>
                <a:cs typeface="Calibri" panose="020F0502020204030204" pitchFamily="34" charset="0"/>
              </a:rPr>
              <a:t>; </a:t>
            </a:r>
            <a:endParaRPr lang="en-US" sz="2400" dirty="0" smtClean="0">
              <a:latin typeface="Calibri" panose="020F0502020204030204" pitchFamily="34" charset="0"/>
              <a:cs typeface="Calibri" panose="020F0502020204030204" pitchFamily="34" charset="0"/>
            </a:endParaRPr>
          </a:p>
          <a:p>
            <a:r>
              <a:rPr lang="en-US" sz="2400" dirty="0" smtClean="0">
                <a:latin typeface="Calibri" panose="020F0502020204030204" pitchFamily="34" charset="0"/>
                <a:cs typeface="Calibri" panose="020F0502020204030204" pitchFamily="34" charset="0"/>
              </a:rPr>
              <a:t>N</a:t>
            </a:r>
            <a:r>
              <a:rPr lang="sq-AL" sz="2400" dirty="0" err="1" smtClean="0">
                <a:latin typeface="Calibri" panose="020F0502020204030204" pitchFamily="34" charset="0"/>
                <a:cs typeface="Calibri" panose="020F0502020204030204" pitchFamily="34" charset="0"/>
              </a:rPr>
              <a:t>ëse</a:t>
            </a:r>
            <a:r>
              <a:rPr lang="sq-AL" sz="2400" dirty="0" smtClean="0">
                <a:latin typeface="Calibri" panose="020F0502020204030204" pitchFamily="34" charset="0"/>
                <a:cs typeface="Calibri" panose="020F0502020204030204" pitchFamily="34" charset="0"/>
              </a:rPr>
              <a:t> </a:t>
            </a:r>
            <a:r>
              <a:rPr lang="sq-AL" sz="2400" dirty="0">
                <a:latin typeface="Calibri" panose="020F0502020204030204" pitchFamily="34" charset="0"/>
                <a:cs typeface="Calibri" panose="020F0502020204030204" pitchFamily="34" charset="0"/>
              </a:rPr>
              <a:t>do të ketë data afatesh </a:t>
            </a:r>
            <a:r>
              <a:rPr lang="sq-AL" sz="2400" b="1" dirty="0">
                <a:latin typeface="Calibri" panose="020F0502020204030204" pitchFamily="34" charset="0"/>
                <a:cs typeface="Calibri" panose="020F0502020204030204" pitchFamily="34" charset="0"/>
              </a:rPr>
              <a:t>të ndërmjetme </a:t>
            </a:r>
            <a:r>
              <a:rPr lang="sq-AL" sz="2400" dirty="0">
                <a:latin typeface="Calibri" panose="020F0502020204030204" pitchFamily="34" charset="0"/>
                <a:cs typeface="Calibri" panose="020F0502020204030204" pitchFamily="34" charset="0"/>
              </a:rPr>
              <a:t>që duhen </a:t>
            </a:r>
            <a:r>
              <a:rPr lang="sq-AL" sz="2400" dirty="0" smtClean="0">
                <a:latin typeface="Calibri" panose="020F0502020204030204" pitchFamily="34" charset="0"/>
                <a:cs typeface="Calibri" panose="020F0502020204030204" pitchFamily="34" charset="0"/>
              </a:rPr>
              <a:t>përmbushur</a:t>
            </a:r>
            <a:r>
              <a:rPr lang="en-US" sz="2400" dirty="0">
                <a:latin typeface="Calibri" panose="020F0502020204030204" pitchFamily="34" charset="0"/>
                <a:cs typeface="Calibri" panose="020F0502020204030204" pitchFamily="34" charset="0"/>
              </a:rPr>
              <a:t>;</a:t>
            </a:r>
            <a:r>
              <a:rPr lang="sq-AL" sz="2400" dirty="0" smtClean="0">
                <a:latin typeface="Calibri" panose="020F0502020204030204" pitchFamily="34" charset="0"/>
                <a:cs typeface="Calibri" panose="020F0502020204030204" pitchFamily="34" charset="0"/>
              </a:rPr>
              <a:t> </a:t>
            </a:r>
            <a:r>
              <a:rPr lang="sq-AL" sz="2400" dirty="0">
                <a:latin typeface="Calibri" panose="020F0502020204030204" pitchFamily="34" charset="0"/>
                <a:cs typeface="Calibri" panose="020F0502020204030204" pitchFamily="34" charset="0"/>
              </a:rPr>
              <a:t>nëse do të vendoset </a:t>
            </a:r>
            <a:r>
              <a:rPr lang="en-US" sz="2400" dirty="0" smtClean="0">
                <a:latin typeface="Calibri" panose="020F0502020204030204" pitchFamily="34" charset="0"/>
                <a:cs typeface="Calibri" panose="020F0502020204030204" pitchFamily="34" charset="0"/>
              </a:rPr>
              <a:t> </a:t>
            </a:r>
            <a:r>
              <a:rPr lang="sq-AL" sz="2400" dirty="0" smtClean="0">
                <a:latin typeface="Calibri" panose="020F0502020204030204" pitchFamily="34" charset="0"/>
                <a:cs typeface="Calibri" panose="020F0502020204030204" pitchFamily="34" charset="0"/>
              </a:rPr>
              <a:t>pagesë </a:t>
            </a:r>
            <a:r>
              <a:rPr lang="sq-AL" sz="2400" dirty="0">
                <a:latin typeface="Calibri" panose="020F0502020204030204" pitchFamily="34" charset="0"/>
                <a:cs typeface="Calibri" panose="020F0502020204030204" pitchFamily="34" charset="0"/>
              </a:rPr>
              <a:t>për dëmet e shkaktuara nga vonesa në rast të mosarritjes së datave të afateve të ndërmjetme ose të datës së përfundimit dhe</a:t>
            </a:r>
            <a:r>
              <a:rPr lang="sq-AL" sz="2400" dirty="0" smtClean="0">
                <a:latin typeface="Calibri" panose="020F0502020204030204" pitchFamily="34" charset="0"/>
                <a:cs typeface="Calibri" panose="020F0502020204030204" pitchFamily="34" charset="0"/>
              </a:rPr>
              <a:t>,</a:t>
            </a:r>
            <a:r>
              <a:rPr lang="en-US" sz="2400" dirty="0" smtClean="0">
                <a:latin typeface="Calibri" panose="020F0502020204030204" pitchFamily="34" charset="0"/>
                <a:cs typeface="Calibri" panose="020F0502020204030204" pitchFamily="34" charset="0"/>
              </a:rPr>
              <a:t> </a:t>
            </a:r>
          </a:p>
          <a:p>
            <a:r>
              <a:rPr lang="en-US" sz="2400" dirty="0" smtClean="0">
                <a:latin typeface="Calibri" panose="020F0502020204030204" pitchFamily="34" charset="0"/>
                <a:cs typeface="Calibri" panose="020F0502020204030204" pitchFamily="34" charset="0"/>
              </a:rPr>
              <a:t>N</a:t>
            </a:r>
            <a:r>
              <a:rPr lang="sq-AL" sz="2400" dirty="0" err="1" smtClean="0">
                <a:latin typeface="Calibri" panose="020F0502020204030204" pitchFamily="34" charset="0"/>
                <a:cs typeface="Calibri" panose="020F0502020204030204" pitchFamily="34" charset="0"/>
              </a:rPr>
              <a:t>ëse</a:t>
            </a:r>
            <a:r>
              <a:rPr lang="sq-AL" sz="2400" dirty="0" smtClean="0">
                <a:latin typeface="Calibri" panose="020F0502020204030204" pitchFamily="34" charset="0"/>
                <a:cs typeface="Calibri" panose="020F0502020204030204" pitchFamily="34" charset="0"/>
              </a:rPr>
              <a:t> </a:t>
            </a:r>
            <a:r>
              <a:rPr lang="sq-AL" sz="2400" dirty="0">
                <a:latin typeface="Calibri" panose="020F0502020204030204" pitchFamily="34" charset="0"/>
                <a:cs typeface="Calibri" panose="020F0502020204030204" pitchFamily="34" charset="0"/>
              </a:rPr>
              <a:t>do të ketë pagesa nxitëse për përfundimin para kohe.</a:t>
            </a:r>
          </a:p>
          <a:p>
            <a:endParaRPr lang="sq-AL"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4010855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98926" y="508924"/>
            <a:ext cx="274709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3200" b="1" dirty="0">
                <a:solidFill>
                  <a:schemeClr val="accent1">
                    <a:lumMod val="50000"/>
                  </a:schemeClr>
                </a:solidFill>
                <a:latin typeface="Calibri" panose="020F0502020204030204" pitchFamily="34" charset="0"/>
                <a:cs typeface="Calibri" panose="020F0502020204030204" pitchFamily="34" charset="0"/>
              </a:rPr>
              <a:t>Zgjatja e </a:t>
            </a:r>
            <a:r>
              <a:rPr lang="sq-AL" sz="3200" b="1" dirty="0" smtClean="0">
                <a:solidFill>
                  <a:schemeClr val="accent1">
                    <a:lumMod val="50000"/>
                  </a:schemeClr>
                </a:solidFill>
                <a:latin typeface="Calibri" panose="020F0502020204030204" pitchFamily="34" charset="0"/>
                <a:cs typeface="Calibri" panose="020F0502020204030204" pitchFamily="34" charset="0"/>
              </a:rPr>
              <a:t>Kohës</a:t>
            </a:r>
            <a:endParaRPr lang="sq-AL" sz="3200" b="1" dirty="0">
              <a:solidFill>
                <a:schemeClr val="accent1">
                  <a:lumMod val="50000"/>
                </a:schemeClr>
              </a:solidFill>
              <a:latin typeface="Calibri" panose="020F0502020204030204" pitchFamily="34" charset="0"/>
              <a:cs typeface="Calibri" panose="020F0502020204030204" pitchFamily="34" charset="0"/>
            </a:endParaRPr>
          </a:p>
        </p:txBody>
      </p:sp>
      <p:sp>
        <p:nvSpPr>
          <p:cNvPr id="3" name="Rectangle 2"/>
          <p:cNvSpPr/>
          <p:nvPr/>
        </p:nvSpPr>
        <p:spPr>
          <a:xfrm>
            <a:off x="179512" y="970850"/>
            <a:ext cx="8856984" cy="5847755"/>
          </a:xfrm>
          <a:prstGeom prst="rect">
            <a:avLst/>
          </a:prstGeom>
        </p:spPr>
        <p:txBody>
          <a:bodyPr wrap="square">
            <a:spAutoFit/>
          </a:bodyPr>
          <a:lstStyle/>
          <a:p>
            <a:pPr>
              <a:spcBef>
                <a:spcPts val="600"/>
              </a:spcBef>
            </a:pPr>
            <a:endParaRPr lang="sq-AL" sz="2200" b="1" dirty="0" smtClean="0">
              <a:ea typeface="Verdana" panose="020B0604030504040204" pitchFamily="34" charset="0"/>
              <a:cs typeface="Verdana" panose="020B0604030504040204" pitchFamily="34" charset="0"/>
            </a:endParaRPr>
          </a:p>
          <a:p>
            <a:pPr>
              <a:spcBef>
                <a:spcPts val="600"/>
              </a:spcBef>
            </a:pPr>
            <a:r>
              <a:rPr lang="sq-AL" sz="2400" b="1" dirty="0" smtClean="0">
                <a:latin typeface="Calibri" panose="020F0502020204030204" pitchFamily="34" charset="0"/>
                <a:ea typeface="Verdana" panose="020B0604030504040204" pitchFamily="34" charset="0"/>
                <a:cs typeface="Calibri" panose="020F0502020204030204" pitchFamily="34" charset="0"/>
              </a:rPr>
              <a:t>Koha </a:t>
            </a:r>
            <a:r>
              <a:rPr lang="sq-AL" sz="2400" b="1" dirty="0">
                <a:latin typeface="Calibri" panose="020F0502020204030204" pitchFamily="34" charset="0"/>
                <a:ea typeface="Verdana" panose="020B0604030504040204" pitchFamily="34" charset="0"/>
                <a:cs typeface="Calibri" panose="020F0502020204030204" pitchFamily="34" charset="0"/>
              </a:rPr>
              <a:t>shtese mund të jepet kur zbatimi i kontratës është vonuar për shkak të rrethanave përtej kontrollit të kontraktuesit, si:</a:t>
            </a:r>
          </a:p>
          <a:p>
            <a:pPr marL="800100" lvl="2" indent="-342900">
              <a:spcBef>
                <a:spcPts val="600"/>
              </a:spcBef>
              <a:buClr>
                <a:schemeClr val="bg2"/>
              </a:buClr>
              <a:buSzPct val="75000"/>
              <a:buFont typeface="Wingdings" pitchFamily="2" charset="2"/>
              <a:buChar char="n"/>
            </a:pPr>
            <a:r>
              <a:rPr lang="sq-AL" sz="2400" kern="0" dirty="0" smtClean="0">
                <a:latin typeface="Calibri" panose="020F0502020204030204" pitchFamily="34" charset="0"/>
                <a:ea typeface="Verdana" panose="020B0604030504040204" pitchFamily="34" charset="0"/>
                <a:cs typeface="Calibri" panose="020F0502020204030204" pitchFamily="34" charset="0"/>
              </a:rPr>
              <a:t>Vonesa </a:t>
            </a:r>
            <a:r>
              <a:rPr lang="sq-AL" sz="2400" kern="0" dirty="0">
                <a:latin typeface="Calibri" panose="020F0502020204030204" pitchFamily="34" charset="0"/>
                <a:ea typeface="Verdana" panose="020B0604030504040204" pitchFamily="34" charset="0"/>
                <a:cs typeface="Calibri" panose="020F0502020204030204" pitchFamily="34" charset="0"/>
              </a:rPr>
              <a:t>e shkaktuar direkt nga Autoriteti Kontraktues (pezullime te punës, miratimet ose vendimet e vonuara) ose kontraktuesve të </a:t>
            </a:r>
            <a:r>
              <a:rPr lang="sq-AL" sz="2400" kern="0" dirty="0" smtClean="0">
                <a:latin typeface="Calibri" panose="020F0502020204030204" pitchFamily="34" charset="0"/>
                <a:ea typeface="Verdana" panose="020B0604030504040204" pitchFamily="34" charset="0"/>
                <a:cs typeface="Calibri" panose="020F0502020204030204" pitchFamily="34" charset="0"/>
              </a:rPr>
              <a:t>tjerë. </a:t>
            </a:r>
          </a:p>
          <a:p>
            <a:pPr marL="800100" lvl="2" indent="-342900">
              <a:spcBef>
                <a:spcPts val="600"/>
              </a:spcBef>
              <a:buClr>
                <a:schemeClr val="bg2"/>
              </a:buClr>
              <a:buSzPct val="75000"/>
              <a:buFont typeface="Wingdings" pitchFamily="2" charset="2"/>
              <a:buChar char="n"/>
            </a:pPr>
            <a:r>
              <a:rPr lang="sq-AL" sz="2400" kern="0" dirty="0">
                <a:latin typeface="Calibri" panose="020F0502020204030204" pitchFamily="34" charset="0"/>
                <a:ea typeface="Verdana" panose="020B0604030504040204" pitchFamily="34" charset="0"/>
                <a:cs typeface="Calibri" panose="020F0502020204030204" pitchFamily="34" charset="0"/>
              </a:rPr>
              <a:t>ndryshim në punën që ka një efekt </a:t>
            </a:r>
            <a:r>
              <a:rPr lang="sq-AL" sz="2400" kern="0" dirty="0" err="1" smtClean="0">
                <a:latin typeface="Calibri" panose="020F0502020204030204" pitchFamily="34" charset="0"/>
                <a:ea typeface="Verdana" panose="020B0604030504040204" pitchFamily="34" charset="0"/>
                <a:cs typeface="Calibri" panose="020F0502020204030204" pitchFamily="34" charset="0"/>
              </a:rPr>
              <a:t>magnitudë</a:t>
            </a:r>
            <a:r>
              <a:rPr lang="sq-AL" sz="2400" kern="0" dirty="0" smtClean="0">
                <a:latin typeface="Calibri" panose="020F0502020204030204" pitchFamily="34" charset="0"/>
                <a:ea typeface="Verdana" panose="020B0604030504040204" pitchFamily="34" charset="0"/>
                <a:cs typeface="Calibri" panose="020F0502020204030204" pitchFamily="34" charset="0"/>
              </a:rPr>
              <a:t>( madhe )  </a:t>
            </a:r>
            <a:r>
              <a:rPr lang="sq-AL" sz="2400" kern="0" dirty="0">
                <a:latin typeface="Calibri" panose="020F0502020204030204" pitchFamily="34" charset="0"/>
                <a:ea typeface="Verdana" panose="020B0604030504040204" pitchFamily="34" charset="0"/>
                <a:cs typeface="Calibri" panose="020F0502020204030204" pitchFamily="34" charset="0"/>
              </a:rPr>
              <a:t>ose </a:t>
            </a:r>
            <a:r>
              <a:rPr lang="sq-AL" sz="2400" kern="0" dirty="0" smtClean="0">
                <a:latin typeface="Calibri" panose="020F0502020204030204" pitchFamily="34" charset="0"/>
                <a:ea typeface="Verdana" panose="020B0604030504040204" pitchFamily="34" charset="0"/>
                <a:cs typeface="Calibri" panose="020F0502020204030204" pitchFamily="34" charset="0"/>
              </a:rPr>
              <a:t>dërgesës.</a:t>
            </a:r>
            <a:endParaRPr lang="sq-AL" sz="2400" kern="0" dirty="0">
              <a:latin typeface="Calibri" panose="020F0502020204030204" pitchFamily="34" charset="0"/>
              <a:ea typeface="Verdana" panose="020B0604030504040204" pitchFamily="34" charset="0"/>
              <a:cs typeface="Calibri" panose="020F0502020204030204" pitchFamily="34" charset="0"/>
            </a:endParaRPr>
          </a:p>
          <a:p>
            <a:pPr marL="800100" lvl="2" indent="-342900">
              <a:spcBef>
                <a:spcPts val="600"/>
              </a:spcBef>
              <a:buClr>
                <a:schemeClr val="bg2"/>
              </a:buClr>
              <a:buSzPct val="75000"/>
              <a:buFont typeface="Wingdings" pitchFamily="2" charset="2"/>
              <a:buChar char="n"/>
            </a:pPr>
            <a:r>
              <a:rPr lang="sq-AL" sz="2400" kern="0" dirty="0">
                <a:latin typeface="Calibri" panose="020F0502020204030204" pitchFamily="34" charset="0"/>
                <a:ea typeface="Verdana" panose="020B0604030504040204" pitchFamily="34" charset="0"/>
                <a:cs typeface="Calibri" panose="020F0502020204030204" pitchFamily="34" charset="0"/>
              </a:rPr>
              <a:t>Forca madhore</a:t>
            </a:r>
            <a:r>
              <a:rPr lang="en-US" sz="2400" kern="0" dirty="0" smtClean="0">
                <a:latin typeface="Calibri" panose="020F0502020204030204" pitchFamily="34" charset="0"/>
                <a:ea typeface="Verdana" panose="020B0604030504040204" pitchFamily="34" charset="0"/>
                <a:cs typeface="Calibri" panose="020F0502020204030204" pitchFamily="34" charset="0"/>
              </a:rPr>
              <a:t>.</a:t>
            </a:r>
          </a:p>
          <a:p>
            <a:pPr>
              <a:spcBef>
                <a:spcPts val="600"/>
              </a:spcBef>
            </a:pPr>
            <a:r>
              <a:rPr lang="sq-AL" sz="2400" b="1" dirty="0">
                <a:latin typeface="Calibri" panose="020F0502020204030204" pitchFamily="34" charset="0"/>
                <a:ea typeface="Verdana" panose="020B0604030504040204" pitchFamily="34" charset="0"/>
                <a:cs typeface="Calibri" panose="020F0502020204030204" pitchFamily="34" charset="0"/>
              </a:rPr>
              <a:t>Koha shtesë zakonisht nuk jepet për arsye </a:t>
            </a:r>
            <a:r>
              <a:rPr lang="sq-AL" sz="2400" dirty="0">
                <a:latin typeface="Calibri" panose="020F0502020204030204" pitchFamily="34" charset="0"/>
                <a:ea typeface="Verdana" panose="020B0604030504040204" pitchFamily="34" charset="0"/>
                <a:cs typeface="Calibri" panose="020F0502020204030204" pitchFamily="34" charset="0"/>
              </a:rPr>
              <a:t>brenda kontrollit dhe </a:t>
            </a:r>
            <a:r>
              <a:rPr lang="sq-AL" sz="2400" b="1" dirty="0">
                <a:latin typeface="Calibri" panose="020F0502020204030204" pitchFamily="34" charset="0"/>
                <a:ea typeface="Verdana" panose="020B0604030504040204" pitchFamily="34" charset="0"/>
                <a:cs typeface="Calibri" panose="020F0502020204030204" pitchFamily="34" charset="0"/>
              </a:rPr>
              <a:t>përgjegjësisë se kontraktuesit</a:t>
            </a:r>
            <a:r>
              <a:rPr lang="sq-AL" sz="2400" dirty="0">
                <a:latin typeface="Calibri" panose="020F0502020204030204" pitchFamily="34" charset="0"/>
                <a:ea typeface="Verdana" panose="020B0604030504040204" pitchFamily="34" charset="0"/>
                <a:cs typeface="Calibri" panose="020F0502020204030204" pitchFamily="34" charset="0"/>
              </a:rPr>
              <a:t>:</a:t>
            </a:r>
          </a:p>
          <a:p>
            <a:pPr marL="800100" lvl="2" indent="-342900">
              <a:spcBef>
                <a:spcPts val="600"/>
              </a:spcBef>
              <a:buClr>
                <a:schemeClr val="bg2"/>
              </a:buClr>
              <a:buSzPct val="75000"/>
              <a:buFont typeface="Wingdings" pitchFamily="2" charset="2"/>
              <a:buChar char="n"/>
            </a:pPr>
            <a:r>
              <a:rPr lang="sq-AL" sz="2400" kern="0" dirty="0">
                <a:latin typeface="Calibri" panose="020F0502020204030204" pitchFamily="34" charset="0"/>
                <a:ea typeface="Verdana" panose="020B0604030504040204" pitchFamily="34" charset="0"/>
                <a:cs typeface="Calibri" panose="020F0502020204030204" pitchFamily="34" charset="0"/>
              </a:rPr>
              <a:t>Planifikim dhe organizim i dobët </a:t>
            </a:r>
          </a:p>
          <a:p>
            <a:pPr marL="800100" lvl="2" indent="-342900">
              <a:spcBef>
                <a:spcPts val="600"/>
              </a:spcBef>
              <a:buClr>
                <a:schemeClr val="bg2"/>
              </a:buClr>
              <a:buSzPct val="75000"/>
              <a:buFont typeface="Wingdings" pitchFamily="2" charset="2"/>
              <a:buChar char="n"/>
            </a:pPr>
            <a:r>
              <a:rPr lang="sq-AL" sz="2400" kern="0" dirty="0">
                <a:latin typeface="Calibri" panose="020F0502020204030204" pitchFamily="34" charset="0"/>
                <a:ea typeface="Verdana" panose="020B0604030504040204" pitchFamily="34" charset="0"/>
                <a:cs typeface="Calibri" panose="020F0502020204030204" pitchFamily="34" charset="0"/>
              </a:rPr>
              <a:t>Burime joadekuate (pune, pajisje) </a:t>
            </a:r>
          </a:p>
          <a:p>
            <a:pPr marL="457200" lvl="2">
              <a:spcBef>
                <a:spcPts val="600"/>
              </a:spcBef>
              <a:buClr>
                <a:schemeClr val="bg2"/>
              </a:buClr>
              <a:buSzPct val="75000"/>
            </a:pPr>
            <a:endParaRPr lang="sq-AL" sz="2400" kern="0" dirty="0">
              <a:latin typeface="Calibri" panose="020F0502020204030204" pitchFamily="34" charset="0"/>
              <a:ea typeface="Verdana" panose="020B0604030504040204" pitchFamily="34" charset="0"/>
              <a:cs typeface="Calibri" panose="020F0502020204030204" pitchFamily="34" charset="0"/>
            </a:endParaRPr>
          </a:p>
        </p:txBody>
      </p:sp>
    </p:spTree>
    <p:extLst>
      <p:ext uri="{BB962C8B-B14F-4D97-AF65-F5344CB8AC3E}">
        <p14:creationId xmlns:p14="http://schemas.microsoft.com/office/powerpoint/2010/main" val="368991650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152400" y="990600"/>
            <a:ext cx="8991600" cy="4832092"/>
          </a:xfrm>
          <a:prstGeom prst="rect">
            <a:avLst/>
          </a:prstGeom>
        </p:spPr>
        <p:txBody>
          <a:bodyPr wrap="square">
            <a:spAutoFit/>
          </a:bodyPr>
          <a:lstStyle/>
          <a:p>
            <a:pPr marL="342900" indent="-342900">
              <a:spcBef>
                <a:spcPts val="600"/>
              </a:spcBef>
              <a:buFont typeface="Arial" panose="020B0604020202020204" pitchFamily="34" charset="0"/>
              <a:buChar char="•"/>
            </a:pPr>
            <a:r>
              <a:rPr lang="sq-AL" sz="2400" dirty="0" smtClean="0">
                <a:latin typeface="Calibri" panose="020F0502020204030204" pitchFamily="34" charset="0"/>
                <a:cs typeface="Calibri" panose="020F0502020204030204" pitchFamily="34" charset="0"/>
              </a:rPr>
              <a:t>Këtu </a:t>
            </a:r>
            <a:r>
              <a:rPr lang="sq-AL" sz="2400" dirty="0">
                <a:latin typeface="Calibri" panose="020F0502020204030204" pitchFamily="34" charset="0"/>
                <a:cs typeface="Calibri" panose="020F0502020204030204" pitchFamily="34" charset="0"/>
              </a:rPr>
              <a:t>përfshihen </a:t>
            </a:r>
            <a:r>
              <a:rPr lang="sq-AL" sz="2400" b="1" dirty="0">
                <a:latin typeface="Calibri" panose="020F0502020204030204" pitchFamily="34" charset="0"/>
                <a:cs typeface="Calibri" panose="020F0502020204030204" pitchFamily="34" charset="0"/>
              </a:rPr>
              <a:t>aktivitetet e mbikëqyrjes dhe kontrollit të cilësisë </a:t>
            </a:r>
            <a:r>
              <a:rPr lang="sq-AL" sz="2400" dirty="0">
                <a:latin typeface="Calibri" panose="020F0502020204030204" pitchFamily="34" charset="0"/>
                <a:cs typeface="Calibri" panose="020F0502020204030204" pitchFamily="34" charset="0"/>
              </a:rPr>
              <a:t>së furnizimit apo shërbimit, të cilat përveç verifikimit fizik të tyre në pranim , realizohen edhe </a:t>
            </a:r>
            <a:r>
              <a:rPr lang="sq-AL" sz="2400" b="1" dirty="0">
                <a:latin typeface="Calibri" panose="020F0502020204030204" pitchFamily="34" charset="0"/>
                <a:cs typeface="Calibri" panose="020F0502020204030204" pitchFamily="34" charset="0"/>
              </a:rPr>
              <a:t>me inspektim dhe teste </a:t>
            </a:r>
            <a:r>
              <a:rPr lang="sq-AL" sz="2400" dirty="0">
                <a:latin typeface="Calibri" panose="020F0502020204030204" pitchFamily="34" charset="0"/>
                <a:cs typeface="Calibri" panose="020F0502020204030204" pitchFamily="34" charset="0"/>
              </a:rPr>
              <a:t>të cilat rëndom janë barrë e furnizuesit</a:t>
            </a:r>
            <a:r>
              <a:rPr lang="en-US" sz="2400" dirty="0">
                <a:latin typeface="Calibri" panose="020F0502020204030204" pitchFamily="34" charset="0"/>
                <a:cs typeface="Calibri" panose="020F0502020204030204" pitchFamily="34" charset="0"/>
              </a:rPr>
              <a:t> </a:t>
            </a:r>
            <a:r>
              <a:rPr lang="en-US" sz="2400" dirty="0" smtClean="0">
                <a:latin typeface="Calibri" panose="020F0502020204030204" pitchFamily="34" charset="0"/>
                <a:cs typeface="Calibri" panose="020F0502020204030204" pitchFamily="34" charset="0"/>
              </a:rPr>
              <a:t>.</a:t>
            </a:r>
            <a:endParaRPr lang="en-US"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endParaRPr>
          </a:p>
          <a:p>
            <a:pPr marL="342900" indent="-342900">
              <a:spcBef>
                <a:spcPts val="600"/>
              </a:spcBef>
              <a:buFont typeface="Arial" panose="020B0604020202020204" pitchFamily="34" charset="0"/>
              <a:buChar char="•"/>
            </a:pPr>
            <a:r>
              <a:rPr lang="sq-AL"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Po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aq e rëndësishme për të dyja palët është që të krijojë një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procedurë të qartë dhe efikase për mënyrën se si te zbatohen kriteret e pranimit</a:t>
            </a:r>
            <a:r>
              <a:rPr lang="en-US" sz="2400" b="1" dirty="0" smtClean="0">
                <a:solidFill>
                  <a:srgbClr val="000000"/>
                </a:solidFill>
                <a:latin typeface="Calibri" panose="020F0502020204030204" pitchFamily="34" charset="0"/>
                <a:ea typeface="Verdana" panose="020B0604030504040204" pitchFamily="34" charset="0"/>
                <a:cs typeface="Calibri" panose="020F0502020204030204" pitchFamily="34" charset="0"/>
              </a:rPr>
              <a:t>;</a:t>
            </a:r>
            <a:endParaRPr lang="en-US" sz="2400" b="1" dirty="0">
              <a:solidFill>
                <a:srgbClr val="000000"/>
              </a:solidFill>
              <a:latin typeface="Calibri" panose="020F0502020204030204" pitchFamily="34" charset="0"/>
              <a:ea typeface="Verdana" panose="020B0604030504040204" pitchFamily="34" charset="0"/>
              <a:cs typeface="Calibri" panose="020F0502020204030204" pitchFamily="34" charset="0"/>
            </a:endParaRPr>
          </a:p>
          <a:p>
            <a:pPr marL="342900" indent="-342900">
              <a:spcBef>
                <a:spcPts val="600"/>
              </a:spcBef>
              <a:buFont typeface="Arial" panose="020B0604020202020204" pitchFamily="34" charset="0"/>
              <a:buChar char="•"/>
            </a:pPr>
            <a:r>
              <a:rPr lang="sq-AL" sz="2400" b="1" dirty="0" smtClean="0">
                <a:solidFill>
                  <a:srgbClr val="000000"/>
                </a:solidFill>
                <a:latin typeface="Calibri" panose="020F0502020204030204" pitchFamily="34" charset="0"/>
                <a:ea typeface="Verdana" panose="020B0604030504040204" pitchFamily="34" charset="0"/>
                <a:cs typeface="Calibri" panose="020F0502020204030204" pitchFamily="34" charset="0"/>
              </a:rPr>
              <a:t>Marrja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dhe pranimi i rezultateve të kontratës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duhet të bazohet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në kritere të rëna dakord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(në dokumentet e tenderit</a:t>
            </a:r>
            <a:r>
              <a:rPr lang="sq-AL"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a:t>
            </a:r>
            <a:endParaRPr lang="en-US"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endParaRPr>
          </a:p>
          <a:p>
            <a:pPr marL="342900" indent="-342900">
              <a:spcBef>
                <a:spcPts val="600"/>
              </a:spcBef>
              <a:buFont typeface="Arial" panose="020B0604020202020204" pitchFamily="34" charset="0"/>
              <a:buChar char="•"/>
            </a:pPr>
            <a:r>
              <a:rPr lang="sq-AL"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si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dhe procedurën e saktë për riparim ose zëvendësim, nëse nuk  përmbushen kriteret</a:t>
            </a:r>
            <a:r>
              <a:rPr lang="en-US" sz="2400" dirty="0">
                <a:solidFill>
                  <a:srgbClr val="000000"/>
                </a:solidFill>
                <a:latin typeface="Calibri" panose="020F0502020204030204" pitchFamily="34" charset="0"/>
                <a:ea typeface="Verdana" panose="020B0604030504040204" pitchFamily="34" charset="0"/>
                <a:cs typeface="Calibri" panose="020F0502020204030204" pitchFamily="34" charset="0"/>
              </a:rPr>
              <a:t>;</a:t>
            </a:r>
          </a:p>
          <a:p>
            <a:pPr>
              <a:spcBef>
                <a:spcPts val="600"/>
              </a:spcBef>
            </a:pPr>
            <a:endPar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endParaRPr>
          </a:p>
        </p:txBody>
      </p:sp>
      <p:sp>
        <p:nvSpPr>
          <p:cNvPr id="4" name="Rectangle 3"/>
          <p:cNvSpPr/>
          <p:nvPr/>
        </p:nvSpPr>
        <p:spPr>
          <a:xfrm>
            <a:off x="26126" y="76200"/>
            <a:ext cx="9144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solidFill>
                  <a:schemeClr val="accent1">
                    <a:lumMod val="50000"/>
                  </a:schemeClr>
                </a:solidFill>
              </a:rPr>
              <a:t>Shmangia e ndryshimeve duke </a:t>
            </a:r>
            <a:r>
              <a:rPr lang="en-US" sz="2400" b="1" dirty="0" err="1">
                <a:solidFill>
                  <a:schemeClr val="accent1">
                    <a:lumMod val="50000"/>
                  </a:schemeClr>
                </a:solidFill>
                <a:latin typeface="Calibri" panose="020F0502020204030204" pitchFamily="34" charset="0"/>
                <a:cs typeface="Calibri" panose="020F0502020204030204" pitchFamily="34" charset="0"/>
              </a:rPr>
              <a:t>bërë</a:t>
            </a:r>
            <a:r>
              <a:rPr lang="sq-AL" sz="2400" b="1" dirty="0">
                <a:solidFill>
                  <a:schemeClr val="accent1">
                    <a:lumMod val="50000"/>
                  </a:schemeClr>
                </a:solidFill>
                <a:latin typeface="Calibri" panose="020F0502020204030204" pitchFamily="34" charset="0"/>
                <a:cs typeface="Calibri" panose="020F0502020204030204" pitchFamily="34" charset="0"/>
              </a:rPr>
              <a:t> </a:t>
            </a:r>
            <a:r>
              <a:rPr lang="sq-AL" sz="2400" b="1" dirty="0" err="1">
                <a:solidFill>
                  <a:schemeClr val="accent1">
                    <a:lumMod val="50000"/>
                  </a:schemeClr>
                </a:solidFill>
                <a:latin typeface="Calibri" panose="020F0502020204030204" pitchFamily="34" charset="0"/>
                <a:cs typeface="Calibri" panose="020F0502020204030204" pitchFamily="34" charset="0"/>
              </a:rPr>
              <a:t>kontra</a:t>
            </a:r>
            <a:r>
              <a:rPr lang="en-US" sz="2400" b="1" dirty="0">
                <a:solidFill>
                  <a:schemeClr val="accent1">
                    <a:lumMod val="50000"/>
                  </a:schemeClr>
                </a:solidFill>
                <a:latin typeface="Calibri" panose="020F0502020204030204" pitchFamily="34" charset="0"/>
                <a:cs typeface="Calibri" panose="020F0502020204030204" pitchFamily="34" charset="0"/>
              </a:rPr>
              <a:t>ten </a:t>
            </a:r>
            <a:r>
              <a:rPr lang="sq-AL" sz="2400" b="1" dirty="0" smtClean="0">
                <a:solidFill>
                  <a:schemeClr val="accent1">
                    <a:lumMod val="50000"/>
                  </a:schemeClr>
                </a:solidFill>
              </a:rPr>
              <a:t>me </a:t>
            </a:r>
            <a:r>
              <a:rPr lang="sq-AL" sz="2400" b="1" dirty="0">
                <a:solidFill>
                  <a:schemeClr val="accent1">
                    <a:lumMod val="50000"/>
                  </a:schemeClr>
                </a:solidFill>
              </a:rPr>
              <a:t>kujdes dhe largpamësi</a:t>
            </a:r>
            <a:r>
              <a:rPr lang="en-US" sz="2400" b="1" dirty="0">
                <a:solidFill>
                  <a:schemeClr val="accent1">
                    <a:lumMod val="50000"/>
                  </a:schemeClr>
                </a:solidFill>
              </a:rPr>
              <a:t> </a:t>
            </a:r>
            <a:r>
              <a:rPr lang="sq-AL" sz="2400" b="1" dirty="0">
                <a:solidFill>
                  <a:schemeClr val="accent1">
                    <a:lumMod val="50000"/>
                  </a:schemeClr>
                </a:solidFill>
              </a:rPr>
              <a:t>-</a:t>
            </a:r>
            <a:r>
              <a:rPr lang="en-US" sz="2400" b="1" dirty="0">
                <a:solidFill>
                  <a:schemeClr val="accent1">
                    <a:lumMod val="50000"/>
                  </a:schemeClr>
                </a:solidFill>
              </a:rPr>
              <a:t> </a:t>
            </a:r>
            <a:r>
              <a:rPr lang="sq-AL" sz="2400" b="1" dirty="0">
                <a:solidFill>
                  <a:schemeClr val="accent1">
                    <a:lumMod val="50000"/>
                  </a:schemeClr>
                </a:solidFill>
              </a:rPr>
              <a:t>Cilësia</a:t>
            </a:r>
            <a:r>
              <a:rPr lang="en-US" sz="2400" b="1" dirty="0">
                <a:solidFill>
                  <a:schemeClr val="accent1">
                    <a:lumMod val="50000"/>
                  </a:schemeClr>
                </a:solidFill>
              </a:rPr>
              <a:t> </a:t>
            </a:r>
            <a:r>
              <a:rPr lang="sq-AL" sz="2400" b="1" dirty="0">
                <a:solidFill>
                  <a:schemeClr val="accent1">
                    <a:lumMod val="50000"/>
                  </a:schemeClr>
                </a:solidFill>
              </a:rPr>
              <a:t> </a:t>
            </a:r>
          </a:p>
        </p:txBody>
      </p:sp>
    </p:spTree>
    <p:extLst>
      <p:ext uri="{BB962C8B-B14F-4D97-AF65-F5344CB8AC3E}">
        <p14:creationId xmlns:p14="http://schemas.microsoft.com/office/powerpoint/2010/main" val="222283338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458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800" b="1" dirty="0" smtClean="0">
                <a:solidFill>
                  <a:schemeClr val="accent1">
                    <a:lumMod val="50000"/>
                  </a:schemeClr>
                </a:solidFill>
              </a:rPr>
              <a:t>              </a:t>
            </a:r>
            <a:r>
              <a:rPr lang="en-US" sz="2800" b="1" dirty="0" err="1" smtClean="0">
                <a:solidFill>
                  <a:schemeClr val="accent1">
                    <a:lumMod val="50000"/>
                  </a:schemeClr>
                </a:solidFill>
              </a:rPr>
              <a:t>Nd</a:t>
            </a:r>
            <a:r>
              <a:rPr lang="sq-AL" sz="2800" b="1" dirty="0" err="1">
                <a:solidFill>
                  <a:schemeClr val="accent1">
                    <a:lumMod val="50000"/>
                  </a:schemeClr>
                </a:solidFill>
              </a:rPr>
              <a:t>ryshimet</a:t>
            </a:r>
            <a:r>
              <a:rPr lang="sq-AL" sz="2800" b="1" dirty="0">
                <a:solidFill>
                  <a:schemeClr val="accent1">
                    <a:lumMod val="50000"/>
                  </a:schemeClr>
                </a:solidFill>
              </a:rPr>
              <a:t> e kontratës</a:t>
            </a:r>
            <a:r>
              <a:rPr lang="en-US" sz="2800" b="1" dirty="0">
                <a:solidFill>
                  <a:schemeClr val="accent1">
                    <a:lumMod val="50000"/>
                  </a:schemeClr>
                </a:solidFill>
              </a:rPr>
              <a:t> </a:t>
            </a:r>
            <a:r>
              <a:rPr lang="en-US" sz="2800" b="1" dirty="0" err="1">
                <a:solidFill>
                  <a:schemeClr val="accent1">
                    <a:lumMod val="50000"/>
                  </a:schemeClr>
                </a:solidFill>
              </a:rPr>
              <a:t>për</a:t>
            </a:r>
            <a:r>
              <a:rPr lang="en-US" sz="2800" b="1" dirty="0">
                <a:solidFill>
                  <a:schemeClr val="accent1">
                    <a:lumMod val="50000"/>
                  </a:schemeClr>
                </a:solidFill>
              </a:rPr>
              <a:t> </a:t>
            </a:r>
            <a:r>
              <a:rPr lang="en-US" sz="2800" b="1" dirty="0" err="1">
                <a:solidFill>
                  <a:schemeClr val="accent1">
                    <a:lumMod val="50000"/>
                  </a:schemeClr>
                </a:solidFill>
              </a:rPr>
              <a:t>punë</a:t>
            </a:r>
            <a:endParaRPr lang="sq-AL" sz="2800" b="1" dirty="0">
              <a:solidFill>
                <a:schemeClr val="accent1">
                  <a:lumMod val="50000"/>
                </a:schemeClr>
              </a:solidFill>
            </a:endParaRPr>
          </a:p>
        </p:txBody>
      </p:sp>
      <p:sp>
        <p:nvSpPr>
          <p:cNvPr id="3" name="Rectangle 2"/>
          <p:cNvSpPr/>
          <p:nvPr/>
        </p:nvSpPr>
        <p:spPr>
          <a:xfrm>
            <a:off x="1" y="1752600"/>
            <a:ext cx="8884693" cy="4755148"/>
          </a:xfrm>
          <a:prstGeom prst="rect">
            <a:avLst/>
          </a:prstGeom>
        </p:spPr>
        <p:txBody>
          <a:bodyPr wrap="square">
            <a:spAutoFit/>
          </a:bodyPr>
          <a:lstStyle/>
          <a:p>
            <a:pPr marL="342900" indent="-342900">
              <a:buFont typeface="Arial" panose="020B0604020202020204" pitchFamily="34" charset="0"/>
              <a:buChar char="•"/>
            </a:pPr>
            <a:r>
              <a:rPr lang="sq-AL" sz="2400" dirty="0">
                <a:latin typeface="Calibri" panose="020F0502020204030204" pitchFamily="34" charset="0"/>
                <a:cs typeface="Calibri" panose="020F0502020204030204" pitchFamily="34" charset="0"/>
              </a:rPr>
              <a:t>Nëse </a:t>
            </a:r>
            <a:r>
              <a:rPr lang="sq-AL" sz="2400" dirty="0" smtClean="0">
                <a:latin typeface="Calibri" panose="020F0502020204030204" pitchFamily="34" charset="0"/>
                <a:cs typeface="Calibri" panose="020F0502020204030204" pitchFamily="34" charset="0"/>
              </a:rPr>
              <a:t>ndryshimi</a:t>
            </a:r>
            <a:r>
              <a:rPr lang="en-US" sz="2400" dirty="0" smtClean="0">
                <a:latin typeface="Calibri" panose="020F0502020204030204" pitchFamily="34" charset="0"/>
                <a:cs typeface="Calibri" panose="020F0502020204030204" pitchFamily="34" charset="0"/>
              </a:rPr>
              <a:t> </a:t>
            </a:r>
            <a:r>
              <a:rPr lang="en-US" sz="2400" dirty="0" err="1" smtClean="0">
                <a:latin typeface="Calibri" panose="020F0502020204030204" pitchFamily="34" charset="0"/>
                <a:cs typeface="Calibri" panose="020F0502020204030204" pitchFamily="34" charset="0"/>
              </a:rPr>
              <a:t>i</a:t>
            </a:r>
            <a:r>
              <a:rPr lang="en-US" sz="2400" dirty="0" smtClean="0">
                <a:latin typeface="Calibri" panose="020F0502020204030204" pitchFamily="34" charset="0"/>
                <a:cs typeface="Calibri" panose="020F0502020204030204" pitchFamily="34" charset="0"/>
              </a:rPr>
              <a:t> </a:t>
            </a:r>
            <a:r>
              <a:rPr lang="sq-AL" sz="2400" dirty="0" smtClean="0">
                <a:latin typeface="Calibri" panose="020F0502020204030204" pitchFamily="34" charset="0"/>
                <a:cs typeface="Calibri" panose="020F0502020204030204" pitchFamily="34" charset="0"/>
              </a:rPr>
              <a:t>kontratës </a:t>
            </a:r>
            <a:r>
              <a:rPr lang="sq-AL" sz="2400" dirty="0">
                <a:latin typeface="Calibri" panose="020F0502020204030204" pitchFamily="34" charset="0"/>
                <a:cs typeface="Calibri" panose="020F0502020204030204" pitchFamily="34" charset="0"/>
              </a:rPr>
              <a:t>së punës </a:t>
            </a:r>
            <a:r>
              <a:rPr lang="sq-AL" sz="2400" b="1" dirty="0">
                <a:latin typeface="Calibri" panose="020F0502020204030204" pitchFamily="34" charset="0"/>
                <a:cs typeface="Calibri" panose="020F0502020204030204" pitchFamily="34" charset="0"/>
              </a:rPr>
              <a:t>implikon ndryshime në projekt</a:t>
            </a:r>
            <a:r>
              <a:rPr lang="sq-AL" sz="2400" dirty="0">
                <a:latin typeface="Calibri" panose="020F0502020204030204" pitchFamily="34" charset="0"/>
                <a:cs typeface="Calibri" panose="020F0502020204030204" pitchFamily="34" charset="0"/>
              </a:rPr>
              <a:t>, atëherë për të gjitha ndryshimet në dokumentacionin ndërtimor</a:t>
            </a:r>
            <a:r>
              <a:rPr lang="sq-AL" sz="2400" dirty="0" smtClean="0">
                <a:latin typeface="Calibri" panose="020F0502020204030204" pitchFamily="34" charset="0"/>
                <a:cs typeface="Calibri" panose="020F0502020204030204" pitchFamily="34" charset="0"/>
              </a:rPr>
              <a:t>,  </a:t>
            </a:r>
            <a:r>
              <a:rPr lang="sq-AL" sz="2400" dirty="0">
                <a:latin typeface="Calibri" panose="020F0502020204030204" pitchFamily="34" charset="0"/>
                <a:cs typeface="Calibri" panose="020F0502020204030204" pitchFamily="34" charset="0"/>
              </a:rPr>
              <a:t>AK duhet të </a:t>
            </a:r>
            <a:r>
              <a:rPr lang="sq-AL" sz="2400" b="1" dirty="0">
                <a:latin typeface="Calibri" panose="020F0502020204030204" pitchFamily="34" charset="0"/>
                <a:cs typeface="Calibri" panose="020F0502020204030204" pitchFamily="34" charset="0"/>
              </a:rPr>
              <a:t>kërkojë miratimin e </a:t>
            </a:r>
            <a:r>
              <a:rPr lang="sq-AL" sz="2400" b="1" dirty="0" smtClean="0">
                <a:latin typeface="Calibri" panose="020F0502020204030204" pitchFamily="34" charset="0"/>
                <a:cs typeface="Calibri" panose="020F0502020204030204" pitchFamily="34" charset="0"/>
              </a:rPr>
              <a:t>Projektuesit</a:t>
            </a:r>
            <a:r>
              <a:rPr lang="en-US" sz="2400" b="1" dirty="0" smtClean="0">
                <a:latin typeface="Calibri" panose="020F0502020204030204" pitchFamily="34" charset="0"/>
                <a:cs typeface="Calibri" panose="020F0502020204030204" pitchFamily="34" charset="0"/>
              </a:rPr>
              <a:t> ,p</a:t>
            </a:r>
            <a:r>
              <a:rPr lang="sq-AL" sz="2400" dirty="0" smtClean="0">
                <a:latin typeface="Calibri" panose="020F0502020204030204" pitchFamily="34" charset="0"/>
                <a:cs typeface="Calibri" panose="020F0502020204030204" pitchFamily="34" charset="0"/>
              </a:rPr>
              <a:t>asi </a:t>
            </a:r>
            <a:r>
              <a:rPr lang="sq-AL" sz="2400" dirty="0">
                <a:latin typeface="Calibri" panose="020F0502020204030204" pitchFamily="34" charset="0"/>
                <a:cs typeface="Calibri" panose="020F0502020204030204" pitchFamily="34" charset="0"/>
              </a:rPr>
              <a:t>që të jetë siguruar edhe aprovimi nga Organi kompetent (Njësia e kërkesës dhe ZKA), AK mund të vazhdojë me procedurën për ndryshim</a:t>
            </a:r>
            <a:r>
              <a:rPr lang="sq-AL" sz="2400" dirty="0" smtClean="0">
                <a:latin typeface="Calibri" panose="020F0502020204030204" pitchFamily="34" charset="0"/>
                <a:cs typeface="Calibri" panose="020F0502020204030204" pitchFamily="34" charset="0"/>
              </a:rPr>
              <a:t>.</a:t>
            </a:r>
            <a:endParaRPr lang="en-US" sz="2400" dirty="0" smtClean="0">
              <a:latin typeface="Calibri" panose="020F0502020204030204" pitchFamily="34" charset="0"/>
              <a:cs typeface="Calibri" panose="020F0502020204030204" pitchFamily="34" charset="0"/>
            </a:endParaRPr>
          </a:p>
          <a:p>
            <a:pPr marL="342900" indent="-342900" algn="just">
              <a:spcBef>
                <a:spcPts val="600"/>
              </a:spcBef>
              <a:spcAft>
                <a:spcPts val="0"/>
              </a:spcAft>
              <a:buFont typeface="Arial" panose="020B0604020202020204" pitchFamily="34" charset="0"/>
              <a:buChar char="•"/>
            </a:pPr>
            <a:r>
              <a:rPr lang="en-US" sz="2400" dirty="0" err="1" smtClean="0">
                <a:solidFill>
                  <a:srgbClr val="373737"/>
                </a:solidFill>
                <a:latin typeface="Calibri" panose="020F0502020204030204" pitchFamily="34" charset="0"/>
                <a:ea typeface="Verdana" panose="020B0604030504040204" pitchFamily="34" charset="0"/>
                <a:cs typeface="Calibri" panose="020F0502020204030204" pitchFamily="34" charset="0"/>
              </a:rPr>
              <a:t>Nje</a:t>
            </a:r>
            <a:r>
              <a:rPr lang="en-US" sz="2400" dirty="0" smtClean="0">
                <a:solidFill>
                  <a:srgbClr val="373737"/>
                </a:solidFill>
                <a:latin typeface="Calibri" panose="020F0502020204030204" pitchFamily="34" charset="0"/>
                <a:ea typeface="Verdana" panose="020B0604030504040204" pitchFamily="34" charset="0"/>
                <a:cs typeface="Calibri" panose="020F0502020204030204" pitchFamily="34" charset="0"/>
              </a:rPr>
              <a:t> h</a:t>
            </a:r>
            <a:r>
              <a:rPr lang="sq-AL" sz="2400" dirty="0" err="1" smtClean="0">
                <a:solidFill>
                  <a:srgbClr val="373737"/>
                </a:solidFill>
                <a:latin typeface="Calibri" panose="020F0502020204030204" pitchFamily="34" charset="0"/>
                <a:ea typeface="Verdana" panose="020B0604030504040204" pitchFamily="34" charset="0"/>
                <a:cs typeface="Calibri" panose="020F0502020204030204" pitchFamily="34" charset="0"/>
              </a:rPr>
              <a:t>ulumtimi</a:t>
            </a:r>
            <a:r>
              <a:rPr lang="sq-AL" sz="2400" dirty="0" smtClean="0">
                <a:solidFill>
                  <a:srgbClr val="373737"/>
                </a:solidFill>
                <a:latin typeface="Calibri" panose="020F0502020204030204" pitchFamily="34" charset="0"/>
                <a:ea typeface="Verdana" panose="020B0604030504040204" pitchFamily="34" charset="0"/>
                <a:cs typeface="Calibri" panose="020F0502020204030204" pitchFamily="34" charset="0"/>
              </a:rPr>
              <a:t> </a:t>
            </a:r>
            <a:r>
              <a:rPr lang="sq-AL" sz="2400" dirty="0">
                <a:solidFill>
                  <a:srgbClr val="373737"/>
                </a:solidFill>
                <a:latin typeface="Calibri" panose="020F0502020204030204" pitchFamily="34" charset="0"/>
                <a:ea typeface="Verdana" panose="020B0604030504040204" pitchFamily="34" charset="0"/>
                <a:cs typeface="Calibri" panose="020F0502020204030204" pitchFamily="34" charset="0"/>
              </a:rPr>
              <a:t>industrial tregon </a:t>
            </a:r>
            <a:r>
              <a:rPr lang="sq-AL" sz="2400" b="1" dirty="0">
                <a:solidFill>
                  <a:srgbClr val="373737"/>
                </a:solidFill>
                <a:latin typeface="Calibri" panose="020F0502020204030204" pitchFamily="34" charset="0"/>
                <a:ea typeface="Verdana" panose="020B0604030504040204" pitchFamily="34" charset="0"/>
                <a:cs typeface="Calibri" panose="020F0502020204030204" pitchFamily="34" charset="0"/>
              </a:rPr>
              <a:t>se rreth 40% e të gjitha projekteve të ndërtimit pësojnë ndryshime më shumë se </a:t>
            </a:r>
            <a:r>
              <a:rPr lang="sq-AL" sz="2400" b="1" dirty="0" smtClean="0">
                <a:solidFill>
                  <a:srgbClr val="373737"/>
                </a:solidFill>
                <a:latin typeface="Calibri" panose="020F0502020204030204" pitchFamily="34" charset="0"/>
                <a:ea typeface="Verdana" panose="020B0604030504040204" pitchFamily="34" charset="0"/>
                <a:cs typeface="Calibri" panose="020F0502020204030204" pitchFamily="34" charset="0"/>
              </a:rPr>
              <a:t>10%</a:t>
            </a:r>
            <a:r>
              <a:rPr lang="en-US" sz="2400" b="1" dirty="0" smtClean="0">
                <a:solidFill>
                  <a:srgbClr val="373737"/>
                </a:solidFill>
                <a:latin typeface="Calibri" panose="020F0502020204030204" pitchFamily="34" charset="0"/>
                <a:ea typeface="Verdana" panose="020B0604030504040204" pitchFamily="34" charset="0"/>
                <a:cs typeface="Calibri" panose="020F0502020204030204" pitchFamily="34" charset="0"/>
              </a:rPr>
              <a:t>.</a:t>
            </a:r>
            <a:endParaRPr lang="sq-AL" sz="2400" dirty="0">
              <a:solidFill>
                <a:srgbClr val="373737"/>
              </a:solidFill>
              <a:latin typeface="Calibri" panose="020F0502020204030204" pitchFamily="34" charset="0"/>
              <a:ea typeface="Verdana" panose="020B0604030504040204" pitchFamily="34" charset="0"/>
              <a:cs typeface="Calibri" panose="020F0502020204030204" pitchFamily="34" charset="0"/>
            </a:endParaRPr>
          </a:p>
          <a:p>
            <a:pPr marL="342900" indent="-342900" algn="just">
              <a:spcBef>
                <a:spcPts val="600"/>
              </a:spcBef>
              <a:spcAft>
                <a:spcPts val="0"/>
              </a:spcAft>
              <a:buFont typeface="Arial" panose="020B0604020202020204" pitchFamily="34" charset="0"/>
              <a:buChar char="•"/>
            </a:pPr>
            <a:r>
              <a:rPr lang="sq-AL" sz="2400" dirty="0">
                <a:solidFill>
                  <a:srgbClr val="373737"/>
                </a:solidFill>
                <a:latin typeface="Calibri" panose="020F0502020204030204" pitchFamily="34" charset="0"/>
                <a:ea typeface="Verdana" panose="020B0604030504040204" pitchFamily="34" charset="0"/>
                <a:cs typeface="Calibri" panose="020F0502020204030204" pitchFamily="34" charset="0"/>
              </a:rPr>
              <a:t>Megjithatë, kur ndryshimi i tejkalon 20%, produktiviteti është nën normat e planifikuara</a:t>
            </a:r>
            <a:r>
              <a:rPr lang="sq-AL" sz="2400" dirty="0" smtClean="0">
                <a:solidFill>
                  <a:srgbClr val="373737"/>
                </a:solidFill>
                <a:latin typeface="Calibri" panose="020F0502020204030204" pitchFamily="34" charset="0"/>
                <a:ea typeface="Verdana" panose="020B0604030504040204" pitchFamily="34" charset="0"/>
                <a:cs typeface="Calibri" panose="020F0502020204030204" pitchFamily="34" charset="0"/>
              </a:rPr>
              <a:t>.</a:t>
            </a:r>
            <a:endParaRPr lang="sq-AL" sz="2400" dirty="0">
              <a:solidFill>
                <a:srgbClr val="373737"/>
              </a:solidFill>
              <a:latin typeface="Calibri" panose="020F0502020204030204" pitchFamily="34" charset="0"/>
              <a:ea typeface="Verdana" panose="020B0604030504040204" pitchFamily="34" charset="0"/>
              <a:cs typeface="Calibri" panose="020F0502020204030204" pitchFamily="34" charset="0"/>
            </a:endParaRPr>
          </a:p>
          <a:p>
            <a:pPr marL="342900" indent="-342900" algn="just">
              <a:spcBef>
                <a:spcPts val="600"/>
              </a:spcBef>
              <a:spcAft>
                <a:spcPts val="0"/>
              </a:spcAft>
              <a:buFont typeface="Arial" panose="020B0604020202020204" pitchFamily="34" charset="0"/>
              <a:buChar char="•"/>
            </a:pPr>
            <a:r>
              <a:rPr lang="sq-AL" sz="2400" dirty="0" smtClean="0">
                <a:solidFill>
                  <a:srgbClr val="373737"/>
                </a:solidFill>
                <a:latin typeface="Calibri" panose="020F0502020204030204" pitchFamily="34" charset="0"/>
                <a:ea typeface="Verdana" panose="020B0604030504040204" pitchFamily="34" charset="0"/>
                <a:cs typeface="Calibri" panose="020F0502020204030204" pitchFamily="34" charset="0"/>
              </a:rPr>
              <a:t>Derisa </a:t>
            </a:r>
            <a:r>
              <a:rPr lang="sq-AL" sz="2400" dirty="0">
                <a:solidFill>
                  <a:srgbClr val="373737"/>
                </a:solidFill>
                <a:latin typeface="Calibri" panose="020F0502020204030204" pitchFamily="34" charset="0"/>
                <a:ea typeface="Verdana" panose="020B0604030504040204" pitchFamily="34" charset="0"/>
                <a:cs typeface="Calibri" panose="020F0502020204030204" pitchFamily="34" charset="0"/>
              </a:rPr>
              <a:t>përqindje e ndryshimit rritet, produktivitetit është ne rënie, dhe kjo çon në vonesa dhe tejkalim të kostove</a:t>
            </a:r>
            <a:r>
              <a:rPr lang="sq-AL" sz="2400" dirty="0" smtClean="0">
                <a:solidFill>
                  <a:srgbClr val="373737"/>
                </a:solidFill>
                <a:latin typeface="Calibri" panose="020F0502020204030204" pitchFamily="34" charset="0"/>
                <a:ea typeface="Verdana" panose="020B0604030504040204" pitchFamily="34" charset="0"/>
                <a:cs typeface="Calibri" panose="020F0502020204030204" pitchFamily="34" charset="0"/>
              </a:rPr>
              <a:t>.</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3049419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499796" y="522176"/>
            <a:ext cx="654422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3200" b="1" dirty="0">
                <a:solidFill>
                  <a:schemeClr val="accent1">
                    <a:lumMod val="50000"/>
                  </a:schemeClr>
                </a:solidFill>
                <a:latin typeface="Calibri" panose="020F0502020204030204" pitchFamily="34" charset="0"/>
                <a:cs typeface="Calibri" panose="020F0502020204030204" pitchFamily="34" charset="0"/>
              </a:rPr>
              <a:t>Formatet për ndryshime të kontratës </a:t>
            </a:r>
          </a:p>
        </p:txBody>
      </p:sp>
      <p:sp>
        <p:nvSpPr>
          <p:cNvPr id="4" name="Rectangle 3"/>
          <p:cNvSpPr/>
          <p:nvPr/>
        </p:nvSpPr>
        <p:spPr>
          <a:xfrm>
            <a:off x="0" y="1158999"/>
            <a:ext cx="8820472" cy="4801314"/>
          </a:xfrm>
          <a:prstGeom prst="rect">
            <a:avLst/>
          </a:prstGeom>
        </p:spPr>
        <p:txBody>
          <a:bodyPr wrap="square">
            <a:spAutoFit/>
          </a:bodyPr>
          <a:lstStyle/>
          <a:p>
            <a:pPr>
              <a:spcBef>
                <a:spcPts val="600"/>
              </a:spcBef>
            </a:pPr>
            <a:endParaRPr lang="sq-AL" sz="2400" dirty="0">
              <a:solidFill>
                <a:srgbClr val="000000"/>
              </a:solidFill>
              <a:ea typeface="Verdana" panose="020B0604030504040204" pitchFamily="34" charset="0"/>
              <a:cs typeface="Verdana" panose="020B0604030504040204" pitchFamily="34" charset="0"/>
            </a:endParaRPr>
          </a:p>
          <a:p>
            <a:pPr>
              <a:spcBef>
                <a:spcPts val="600"/>
              </a:spcBef>
            </a:pPr>
            <a:r>
              <a:rPr lang="en-US" sz="2800" dirty="0" err="1" smtClean="0">
                <a:solidFill>
                  <a:srgbClr val="000000"/>
                </a:solidFill>
                <a:latin typeface="Calibri" panose="020F0502020204030204" pitchFamily="34" charset="0"/>
                <a:ea typeface="Verdana" panose="020B0604030504040204" pitchFamily="34" charset="0"/>
                <a:cs typeface="Calibri" panose="020F0502020204030204" pitchFamily="34" charset="0"/>
              </a:rPr>
              <a:t>Egzistojne</a:t>
            </a:r>
            <a:r>
              <a:rPr lang="en-US" sz="28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 </a:t>
            </a:r>
            <a:r>
              <a:rPr lang="en-US" sz="2800" dirty="0" err="1" smtClean="0">
                <a:solidFill>
                  <a:srgbClr val="000000"/>
                </a:solidFill>
                <a:latin typeface="Calibri" panose="020F0502020204030204" pitchFamily="34" charset="0"/>
                <a:ea typeface="Verdana" panose="020B0604030504040204" pitchFamily="34" charset="0"/>
                <a:cs typeface="Calibri" panose="020F0502020204030204" pitchFamily="34" charset="0"/>
              </a:rPr>
              <a:t>dy</a:t>
            </a:r>
            <a:r>
              <a:rPr lang="sq-AL" sz="28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 forma</a:t>
            </a:r>
            <a:r>
              <a:rPr lang="en-US" sz="28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 q</a:t>
            </a:r>
            <a:r>
              <a:rPr lang="sq-AL" sz="28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e </a:t>
            </a:r>
            <a:r>
              <a:rPr lang="sq-AL" sz="2800" dirty="0">
                <a:solidFill>
                  <a:srgbClr val="000000"/>
                </a:solidFill>
                <a:latin typeface="Calibri" panose="020F0502020204030204" pitchFamily="34" charset="0"/>
                <a:ea typeface="Verdana" panose="020B0604030504040204" pitchFamily="34" charset="0"/>
                <a:cs typeface="Calibri" panose="020F0502020204030204" pitchFamily="34" charset="0"/>
              </a:rPr>
              <a:t>janë përdorur për të zbatuar </a:t>
            </a:r>
            <a:r>
              <a:rPr lang="sq-AL" sz="2800" b="1" dirty="0">
                <a:solidFill>
                  <a:srgbClr val="000000"/>
                </a:solidFill>
                <a:latin typeface="Calibri" panose="020F0502020204030204" pitchFamily="34" charset="0"/>
                <a:ea typeface="Verdana" panose="020B0604030504040204" pitchFamily="34" charset="0"/>
                <a:cs typeface="Calibri" panose="020F0502020204030204" pitchFamily="34" charset="0"/>
              </a:rPr>
              <a:t>ndryshimet e kontratës:</a:t>
            </a:r>
          </a:p>
          <a:p>
            <a:pPr>
              <a:spcBef>
                <a:spcPts val="600"/>
              </a:spcBef>
            </a:pPr>
            <a:endParaRPr lang="sq-AL" sz="2800" dirty="0">
              <a:solidFill>
                <a:srgbClr val="000000"/>
              </a:solidFill>
              <a:latin typeface="Calibri" panose="020F0502020204030204" pitchFamily="34" charset="0"/>
              <a:ea typeface="Verdana" panose="020B0604030504040204" pitchFamily="34" charset="0"/>
              <a:cs typeface="Calibri" panose="020F0502020204030204" pitchFamily="34" charset="0"/>
            </a:endParaRPr>
          </a:p>
          <a:p>
            <a:pPr marL="800100" lvl="2" indent="-342900">
              <a:spcBef>
                <a:spcPts val="600"/>
              </a:spcBef>
              <a:buClr>
                <a:schemeClr val="bg2"/>
              </a:buClr>
              <a:buSzPct val="75000"/>
              <a:buFont typeface="Wingdings" pitchFamily="2" charset="2"/>
              <a:buChar char="n"/>
            </a:pPr>
            <a:r>
              <a:rPr lang="sq-AL" sz="2800" kern="0" dirty="0">
                <a:latin typeface="Calibri" panose="020F0502020204030204" pitchFamily="34" charset="0"/>
                <a:ea typeface="Verdana" panose="020B0604030504040204" pitchFamily="34" charset="0"/>
                <a:cs typeface="Calibri" panose="020F0502020204030204" pitchFamily="34" charset="0"/>
              </a:rPr>
              <a:t>Urdhërese Ndryshimi dhe  </a:t>
            </a:r>
          </a:p>
          <a:p>
            <a:pPr marL="800100" lvl="2" indent="-342900">
              <a:spcBef>
                <a:spcPts val="600"/>
              </a:spcBef>
              <a:buClr>
                <a:schemeClr val="bg2"/>
              </a:buClr>
              <a:buSzPct val="75000"/>
              <a:buFont typeface="Wingdings" pitchFamily="2" charset="2"/>
              <a:buChar char="n"/>
            </a:pPr>
            <a:r>
              <a:rPr lang="sq-AL" sz="2800" kern="0" dirty="0">
                <a:latin typeface="Calibri" panose="020F0502020204030204" pitchFamily="34" charset="0"/>
                <a:ea typeface="Verdana" panose="020B0604030504040204" pitchFamily="34" charset="0"/>
                <a:cs typeface="Calibri" panose="020F0502020204030204" pitchFamily="34" charset="0"/>
              </a:rPr>
              <a:t>Amendamenti i kontratës</a:t>
            </a:r>
            <a:endParaRPr lang="en-GB" sz="2800" kern="0" dirty="0">
              <a:latin typeface="Calibri" panose="020F0502020204030204" pitchFamily="34" charset="0"/>
              <a:ea typeface="Verdana" panose="020B0604030504040204" pitchFamily="34" charset="0"/>
              <a:cs typeface="Calibri" panose="020F0502020204030204" pitchFamily="34" charset="0"/>
            </a:endParaRPr>
          </a:p>
          <a:p>
            <a:pPr marL="0" lvl="1">
              <a:spcBef>
                <a:spcPts val="600"/>
              </a:spcBef>
              <a:buClr>
                <a:schemeClr val="bg2"/>
              </a:buClr>
              <a:buSzPct val="75000"/>
            </a:pPr>
            <a:endParaRPr lang="sq-AL" sz="2800" kern="0" dirty="0">
              <a:latin typeface="Calibri" panose="020F0502020204030204" pitchFamily="34" charset="0"/>
              <a:ea typeface="Verdana" panose="020B0604030504040204" pitchFamily="34" charset="0"/>
              <a:cs typeface="Calibri" panose="020F0502020204030204" pitchFamily="34" charset="0"/>
            </a:endParaRPr>
          </a:p>
          <a:p>
            <a:pPr marL="0" lvl="1">
              <a:spcBef>
                <a:spcPts val="600"/>
              </a:spcBef>
              <a:buClr>
                <a:schemeClr val="bg2"/>
              </a:buClr>
              <a:buSzPct val="75000"/>
            </a:pPr>
            <a:r>
              <a:rPr lang="sq-AL" sz="2800" kern="0" dirty="0">
                <a:latin typeface="Calibri" panose="020F0502020204030204" pitchFamily="34" charset="0"/>
                <a:ea typeface="Verdana" panose="020B0604030504040204" pitchFamily="34" charset="0"/>
                <a:cs typeface="Calibri" panose="020F0502020204030204" pitchFamily="34" charset="0"/>
              </a:rPr>
              <a:t>Ndryshimet e kontratës normalisht nënshkruhen </a:t>
            </a:r>
            <a:r>
              <a:rPr lang="en-US" sz="2800" kern="0" dirty="0" err="1" smtClean="0">
                <a:latin typeface="Calibri" panose="020F0502020204030204" pitchFamily="34" charset="0"/>
                <a:ea typeface="Verdana" panose="020B0604030504040204" pitchFamily="34" charset="0"/>
                <a:cs typeface="Calibri" panose="020F0502020204030204" pitchFamily="34" charset="0"/>
              </a:rPr>
              <a:t>dhe</a:t>
            </a:r>
            <a:r>
              <a:rPr lang="en-US" sz="2800" kern="0" dirty="0" smtClean="0">
                <a:latin typeface="Calibri" panose="020F0502020204030204" pitchFamily="34" charset="0"/>
                <a:ea typeface="Verdana" panose="020B0604030504040204" pitchFamily="34" charset="0"/>
                <a:cs typeface="Calibri" panose="020F0502020204030204" pitchFamily="34" charset="0"/>
              </a:rPr>
              <a:t> </a:t>
            </a:r>
            <a:r>
              <a:rPr lang="en-US" sz="2800" kern="0" dirty="0" err="1" smtClean="0">
                <a:latin typeface="Calibri" panose="020F0502020204030204" pitchFamily="34" charset="0"/>
                <a:ea typeface="Verdana" panose="020B0604030504040204" pitchFamily="34" charset="0"/>
                <a:cs typeface="Calibri" panose="020F0502020204030204" pitchFamily="34" charset="0"/>
              </a:rPr>
              <a:t>duhet</a:t>
            </a:r>
            <a:r>
              <a:rPr lang="en-US" sz="2800" kern="0" dirty="0" smtClean="0">
                <a:latin typeface="Calibri" panose="020F0502020204030204" pitchFamily="34" charset="0"/>
                <a:ea typeface="Verdana" panose="020B0604030504040204" pitchFamily="34" charset="0"/>
                <a:cs typeface="Calibri" panose="020F0502020204030204" pitchFamily="34" charset="0"/>
              </a:rPr>
              <a:t> </a:t>
            </a:r>
            <a:r>
              <a:rPr lang="en-US" sz="2800" kern="0" dirty="0" err="1" smtClean="0">
                <a:latin typeface="Calibri" panose="020F0502020204030204" pitchFamily="34" charset="0"/>
                <a:ea typeface="Verdana" panose="020B0604030504040204" pitchFamily="34" charset="0"/>
                <a:cs typeface="Calibri" panose="020F0502020204030204" pitchFamily="34" charset="0"/>
              </a:rPr>
              <a:t>te</a:t>
            </a:r>
            <a:r>
              <a:rPr lang="en-US" sz="2800" kern="0" dirty="0" smtClean="0">
                <a:latin typeface="Calibri" panose="020F0502020204030204" pitchFamily="34" charset="0"/>
                <a:ea typeface="Verdana" panose="020B0604030504040204" pitchFamily="34" charset="0"/>
                <a:cs typeface="Calibri" panose="020F0502020204030204" pitchFamily="34" charset="0"/>
              </a:rPr>
              <a:t> </a:t>
            </a:r>
            <a:r>
              <a:rPr lang="sq-AL" sz="2800" kern="0" dirty="0" smtClean="0">
                <a:latin typeface="Calibri" panose="020F0502020204030204" pitchFamily="34" charset="0"/>
                <a:ea typeface="Verdana" panose="020B0604030504040204" pitchFamily="34" charset="0"/>
                <a:cs typeface="Calibri" panose="020F0502020204030204" pitchFamily="34" charset="0"/>
              </a:rPr>
              <a:t>pran</a:t>
            </a:r>
            <a:r>
              <a:rPr lang="en-US" sz="2800" kern="0" dirty="0" err="1" smtClean="0">
                <a:latin typeface="Calibri" panose="020F0502020204030204" pitchFamily="34" charset="0"/>
                <a:ea typeface="Verdana" panose="020B0604030504040204" pitchFamily="34" charset="0"/>
                <a:cs typeface="Calibri" panose="020F0502020204030204" pitchFamily="34" charset="0"/>
              </a:rPr>
              <a:t>ohen</a:t>
            </a:r>
            <a:r>
              <a:rPr lang="sq-AL" sz="2800" kern="0" dirty="0" smtClean="0">
                <a:latin typeface="Calibri" panose="020F0502020204030204" pitchFamily="34" charset="0"/>
                <a:ea typeface="Verdana" panose="020B0604030504040204" pitchFamily="34" charset="0"/>
                <a:cs typeface="Calibri" panose="020F0502020204030204" pitchFamily="34" charset="0"/>
              </a:rPr>
              <a:t> </a:t>
            </a:r>
            <a:r>
              <a:rPr lang="sq-AL" sz="2800" kern="0" dirty="0">
                <a:latin typeface="Calibri" panose="020F0502020204030204" pitchFamily="34" charset="0"/>
                <a:ea typeface="Verdana" panose="020B0604030504040204" pitchFamily="34" charset="0"/>
                <a:cs typeface="Calibri" panose="020F0502020204030204" pitchFamily="34" charset="0"/>
              </a:rPr>
              <a:t>nga ana e Autoritetit kontraktues dhe Kontraktuesit dhe </a:t>
            </a:r>
            <a:r>
              <a:rPr lang="sq-AL" sz="2800" b="1" kern="0" dirty="0">
                <a:latin typeface="Calibri" panose="020F0502020204030204" pitchFamily="34" charset="0"/>
                <a:ea typeface="Verdana" panose="020B0604030504040204" pitchFamily="34" charset="0"/>
                <a:cs typeface="Calibri" panose="020F0502020204030204" pitchFamily="34" charset="0"/>
              </a:rPr>
              <a:t>bëhen shtojca të kontratës</a:t>
            </a:r>
            <a:r>
              <a:rPr lang="en-US" sz="2800" kern="0" dirty="0">
                <a:latin typeface="Calibri" panose="020F0502020204030204" pitchFamily="34" charset="0"/>
                <a:ea typeface="Verdana" panose="020B0604030504040204" pitchFamily="34" charset="0"/>
                <a:cs typeface="Calibri" panose="020F0502020204030204" pitchFamily="34" charset="0"/>
              </a:rPr>
              <a:t>.</a:t>
            </a:r>
          </a:p>
        </p:txBody>
      </p:sp>
    </p:spTree>
    <p:extLst>
      <p:ext uri="{BB962C8B-B14F-4D97-AF65-F5344CB8AC3E}">
        <p14:creationId xmlns:p14="http://schemas.microsoft.com/office/powerpoint/2010/main" val="184796936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1158999"/>
            <a:ext cx="8820472" cy="4093428"/>
          </a:xfrm>
          <a:prstGeom prst="rect">
            <a:avLst/>
          </a:prstGeom>
        </p:spPr>
        <p:txBody>
          <a:bodyPr wrap="square">
            <a:spAutoFit/>
          </a:bodyPr>
          <a:lstStyle/>
          <a:p>
            <a:pPr>
              <a:spcBef>
                <a:spcPts val="600"/>
              </a:spcBef>
            </a:pPr>
            <a:r>
              <a:rPr lang="sq-AL"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Urdhëresa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për ndryshim te kontratës është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një urdhëresë  e njëanshme me shkrim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nga Autoriteti Kontraktues,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e cila </a:t>
            </a:r>
            <a:r>
              <a:rPr lang="en-US" sz="2400" b="1" dirty="0" err="1" smtClean="0">
                <a:solidFill>
                  <a:srgbClr val="000000"/>
                </a:solidFill>
                <a:latin typeface="Calibri" panose="020F0502020204030204" pitchFamily="34" charset="0"/>
                <a:ea typeface="Verdana" panose="020B0604030504040204" pitchFamily="34" charset="0"/>
                <a:cs typeface="Calibri" panose="020F0502020204030204" pitchFamily="34" charset="0"/>
              </a:rPr>
              <a:t>i</a:t>
            </a:r>
            <a:r>
              <a:rPr lang="en-US" sz="2400" b="1" dirty="0" smtClean="0">
                <a:solidFill>
                  <a:srgbClr val="000000"/>
                </a:solidFill>
                <a:latin typeface="Calibri" panose="020F0502020204030204" pitchFamily="34" charset="0"/>
                <a:ea typeface="Verdana" panose="020B0604030504040204" pitchFamily="34" charset="0"/>
                <a:cs typeface="Calibri" panose="020F0502020204030204" pitchFamily="34" charset="0"/>
              </a:rPr>
              <a:t> </a:t>
            </a:r>
            <a:r>
              <a:rPr lang="sq-AL" sz="2400" b="1" dirty="0" smtClean="0">
                <a:solidFill>
                  <a:srgbClr val="000000"/>
                </a:solidFill>
                <a:latin typeface="Calibri" panose="020F0502020204030204" pitchFamily="34" charset="0"/>
                <a:ea typeface="Verdana" panose="020B0604030504040204" pitchFamily="34" charset="0"/>
                <a:cs typeface="Calibri" panose="020F0502020204030204" pitchFamily="34" charset="0"/>
              </a:rPr>
              <a:t>drejto</a:t>
            </a:r>
            <a:r>
              <a:rPr lang="en-US" sz="2400" b="1" dirty="0" smtClean="0">
                <a:solidFill>
                  <a:srgbClr val="000000"/>
                </a:solidFill>
                <a:latin typeface="Calibri" panose="020F0502020204030204" pitchFamily="34" charset="0"/>
                <a:ea typeface="Verdana" panose="020B0604030504040204" pitchFamily="34" charset="0"/>
                <a:cs typeface="Calibri" panose="020F0502020204030204" pitchFamily="34" charset="0"/>
              </a:rPr>
              <a:t>het</a:t>
            </a:r>
            <a:r>
              <a:rPr lang="sq-AL" sz="2400" b="1" dirty="0" smtClean="0">
                <a:solidFill>
                  <a:srgbClr val="000000"/>
                </a:solidFill>
                <a:latin typeface="Calibri" panose="020F0502020204030204" pitchFamily="34" charset="0"/>
                <a:ea typeface="Verdana" panose="020B0604030504040204" pitchFamily="34" charset="0"/>
                <a:cs typeface="Calibri" panose="020F0502020204030204" pitchFamily="34" charset="0"/>
              </a:rPr>
              <a:t>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kontraktuesin për të ndryshuar parametrat e veçanta të kontratës</a:t>
            </a:r>
            <a:r>
              <a:rPr lang="sq-AL"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a:t>
            </a:r>
          </a:p>
          <a:p>
            <a:pPr>
              <a:spcBef>
                <a:spcPts val="600"/>
              </a:spcBef>
            </a:pPr>
            <a:endPar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endParaRPr>
          </a:p>
          <a:p>
            <a:pPr>
              <a:spcBef>
                <a:spcPts val="600"/>
              </a:spcBef>
            </a:pPr>
            <a:r>
              <a:rPr lang="sq-AL"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Këto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ndryshime duhet të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jenë brenda objektit të kontratës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dhe në përputhje me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ndryshimet e klauzolës se kontratës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që  të zbatohet ligjërisht pa pëlqimin e kontraktuesit.</a:t>
            </a:r>
          </a:p>
          <a:p>
            <a:pPr>
              <a:spcBef>
                <a:spcPts val="600"/>
              </a:spcBef>
            </a:pPr>
            <a:endPar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endParaRPr>
          </a:p>
          <a:p>
            <a:pPr>
              <a:spcBef>
                <a:spcPts val="600"/>
              </a:spcBef>
            </a:pP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Një urdhëresë ndryshimi zakonisht përgatitet në një formular standard, duke përshkruar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detajet e </a:t>
            </a:r>
            <a:r>
              <a:rPr lang="sq-AL" sz="2400" b="1" dirty="0" smtClean="0">
                <a:solidFill>
                  <a:srgbClr val="000000"/>
                </a:solidFill>
                <a:latin typeface="Calibri" panose="020F0502020204030204" pitchFamily="34" charset="0"/>
                <a:ea typeface="Verdana" panose="020B0604030504040204" pitchFamily="34" charset="0"/>
                <a:cs typeface="Calibri" panose="020F0502020204030204" pitchFamily="34" charset="0"/>
              </a:rPr>
              <a:t>modifikimit</a:t>
            </a:r>
            <a:r>
              <a:rPr lang="en-US" sz="2400" b="1" dirty="0" smtClean="0">
                <a:solidFill>
                  <a:srgbClr val="000000"/>
                </a:solidFill>
                <a:latin typeface="Calibri" panose="020F0502020204030204" pitchFamily="34" charset="0"/>
                <a:ea typeface="Verdana" panose="020B0604030504040204" pitchFamily="34" charset="0"/>
                <a:cs typeface="Calibri" panose="020F0502020204030204" pitchFamily="34" charset="0"/>
              </a:rPr>
              <a:t>-</a:t>
            </a:r>
            <a:r>
              <a:rPr lang="en-US" sz="2400" b="1" dirty="0" err="1" smtClean="0">
                <a:solidFill>
                  <a:srgbClr val="000000"/>
                </a:solidFill>
                <a:latin typeface="Calibri" panose="020F0502020204030204" pitchFamily="34" charset="0"/>
                <a:ea typeface="Verdana" panose="020B0604030504040204" pitchFamily="34" charset="0"/>
                <a:cs typeface="Calibri" panose="020F0502020204030204" pitchFamily="34" charset="0"/>
              </a:rPr>
              <a:t>ndryshimit</a:t>
            </a:r>
            <a:r>
              <a:rPr lang="en-US" sz="2400" b="1" dirty="0" smtClean="0">
                <a:solidFill>
                  <a:srgbClr val="000000"/>
                </a:solidFill>
                <a:latin typeface="Calibri" panose="020F0502020204030204" pitchFamily="34" charset="0"/>
                <a:ea typeface="Verdana" panose="020B0604030504040204" pitchFamily="34" charset="0"/>
                <a:cs typeface="Calibri" panose="020F0502020204030204" pitchFamily="34" charset="0"/>
              </a:rPr>
              <a:t>.</a:t>
            </a:r>
            <a:endPar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endParaRPr>
          </a:p>
        </p:txBody>
      </p:sp>
      <p:sp>
        <p:nvSpPr>
          <p:cNvPr id="3" name="Rectangle 2"/>
          <p:cNvSpPr/>
          <p:nvPr/>
        </p:nvSpPr>
        <p:spPr>
          <a:xfrm>
            <a:off x="511292" y="522176"/>
            <a:ext cx="450071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3200" b="1" dirty="0" err="1" smtClean="0">
                <a:solidFill>
                  <a:schemeClr val="accent1">
                    <a:lumMod val="50000"/>
                  </a:schemeClr>
                </a:solidFill>
                <a:latin typeface="Calibri" panose="020F0502020204030204" pitchFamily="34" charset="0"/>
                <a:cs typeface="Calibri" panose="020F0502020204030204" pitchFamily="34" charset="0"/>
              </a:rPr>
              <a:t>Urdhëres</a:t>
            </a:r>
            <a:r>
              <a:rPr lang="en-US" sz="3200" b="1" dirty="0" smtClean="0">
                <a:solidFill>
                  <a:schemeClr val="accent1">
                    <a:lumMod val="50000"/>
                  </a:schemeClr>
                </a:solidFill>
                <a:latin typeface="Calibri" panose="020F0502020204030204" pitchFamily="34" charset="0"/>
                <a:cs typeface="Calibri" panose="020F0502020204030204" pitchFamily="34" charset="0"/>
              </a:rPr>
              <a:t>a</a:t>
            </a:r>
            <a:r>
              <a:rPr lang="sq-AL" sz="3200" b="1" dirty="0" smtClean="0">
                <a:solidFill>
                  <a:schemeClr val="accent1">
                    <a:lumMod val="50000"/>
                  </a:schemeClr>
                </a:solidFill>
                <a:latin typeface="Calibri" panose="020F0502020204030204" pitchFamily="34" charset="0"/>
                <a:cs typeface="Calibri" panose="020F0502020204030204" pitchFamily="34" charset="0"/>
              </a:rPr>
              <a:t> </a:t>
            </a:r>
            <a:r>
              <a:rPr lang="en-US" sz="3200" b="1" dirty="0" smtClean="0">
                <a:solidFill>
                  <a:schemeClr val="accent1">
                    <a:lumMod val="50000"/>
                  </a:schemeClr>
                </a:solidFill>
                <a:latin typeface="Calibri" panose="020F0502020204030204" pitchFamily="34" charset="0"/>
                <a:cs typeface="Calibri" panose="020F0502020204030204" pitchFamily="34" charset="0"/>
              </a:rPr>
              <a:t>per n</a:t>
            </a:r>
            <a:r>
              <a:rPr lang="sq-AL" sz="3200" b="1" dirty="0" err="1" smtClean="0">
                <a:solidFill>
                  <a:schemeClr val="accent1">
                    <a:lumMod val="50000"/>
                  </a:schemeClr>
                </a:solidFill>
                <a:latin typeface="Calibri" panose="020F0502020204030204" pitchFamily="34" charset="0"/>
                <a:cs typeface="Calibri" panose="020F0502020204030204" pitchFamily="34" charset="0"/>
              </a:rPr>
              <a:t>dryshimi</a:t>
            </a:r>
            <a:r>
              <a:rPr lang="sq-AL" sz="3200" b="1" dirty="0" smtClean="0">
                <a:solidFill>
                  <a:schemeClr val="accent1">
                    <a:lumMod val="50000"/>
                  </a:schemeClr>
                </a:solidFill>
                <a:latin typeface="Calibri" panose="020F0502020204030204" pitchFamily="34" charset="0"/>
                <a:cs typeface="Calibri" panose="020F0502020204030204" pitchFamily="34" charset="0"/>
              </a:rPr>
              <a:t> </a:t>
            </a:r>
            <a:endParaRPr lang="sq-AL" sz="3200" b="1" dirty="0">
              <a:solidFill>
                <a:schemeClr val="accent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8537567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1158999"/>
            <a:ext cx="9144000" cy="4247317"/>
          </a:xfrm>
          <a:prstGeom prst="rect">
            <a:avLst/>
          </a:prstGeom>
        </p:spPr>
        <p:txBody>
          <a:bodyPr wrap="square">
            <a:spAutoFit/>
          </a:bodyPr>
          <a:lstStyle/>
          <a:p>
            <a:pPr>
              <a:spcBef>
                <a:spcPts val="600"/>
              </a:spcBef>
            </a:pPr>
            <a:endPar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endParaRPr>
          </a:p>
          <a:p>
            <a:pPr>
              <a:spcBef>
                <a:spcPts val="600"/>
              </a:spcBef>
            </a:pP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Një </a:t>
            </a:r>
            <a:r>
              <a:rPr lang="en-US" sz="2400" b="1" dirty="0" smtClean="0">
                <a:solidFill>
                  <a:srgbClr val="000000"/>
                </a:solidFill>
                <a:latin typeface="Calibri" panose="020F0502020204030204" pitchFamily="34" charset="0"/>
                <a:ea typeface="Verdana" panose="020B0604030504040204" pitchFamily="34" charset="0"/>
                <a:cs typeface="Calibri" panose="020F0502020204030204" pitchFamily="34" charset="0"/>
              </a:rPr>
              <a:t>a</a:t>
            </a:r>
            <a:r>
              <a:rPr lang="sq-AL" sz="2400" b="1" dirty="0" err="1" smtClean="0">
                <a:solidFill>
                  <a:srgbClr val="000000"/>
                </a:solidFill>
                <a:latin typeface="Calibri" panose="020F0502020204030204" pitchFamily="34" charset="0"/>
                <a:ea typeface="Verdana" panose="020B0604030504040204" pitchFamily="34" charset="0"/>
                <a:cs typeface="Calibri" panose="020F0502020204030204" pitchFamily="34" charset="0"/>
              </a:rPr>
              <a:t>mendament</a:t>
            </a:r>
            <a:r>
              <a:rPr lang="sq-AL" sz="2400" b="1" dirty="0" smtClean="0">
                <a:solidFill>
                  <a:srgbClr val="000000"/>
                </a:solidFill>
                <a:latin typeface="Calibri" panose="020F0502020204030204" pitchFamily="34" charset="0"/>
                <a:ea typeface="Verdana" panose="020B0604030504040204" pitchFamily="34" charset="0"/>
                <a:cs typeface="Calibri" panose="020F0502020204030204" pitchFamily="34" charset="0"/>
              </a:rPr>
              <a:t>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i Kontratës duhet të përfshijë informacion si</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a:t>
            </a:r>
            <a:endParaRPr lang="en-US" sz="2400" dirty="0">
              <a:solidFill>
                <a:srgbClr val="000000"/>
              </a:solidFill>
              <a:latin typeface="Calibri" panose="020F0502020204030204" pitchFamily="34" charset="0"/>
              <a:ea typeface="Verdana" panose="020B0604030504040204" pitchFamily="34" charset="0"/>
              <a:cs typeface="Calibri" panose="020F0502020204030204" pitchFamily="34" charset="0"/>
            </a:endParaRPr>
          </a:p>
          <a:p>
            <a:pPr marL="800100" lvl="2" indent="-342900">
              <a:spcBef>
                <a:spcPts val="600"/>
              </a:spcBef>
              <a:buClr>
                <a:schemeClr val="bg2"/>
              </a:buClr>
              <a:buSzPct val="75000"/>
              <a:buFont typeface="Wingdings" pitchFamily="2" charset="2"/>
              <a:buChar char="n"/>
            </a:pPr>
            <a:r>
              <a:rPr lang="sq-AL" sz="2400" kern="0" dirty="0" smtClean="0">
                <a:latin typeface="Calibri" panose="020F0502020204030204" pitchFamily="34" charset="0"/>
                <a:ea typeface="Verdana" panose="020B0604030504040204" pitchFamily="34" charset="0"/>
                <a:cs typeface="Calibri" panose="020F0502020204030204" pitchFamily="34" charset="0"/>
              </a:rPr>
              <a:t>Titulli </a:t>
            </a:r>
            <a:r>
              <a:rPr lang="sq-AL" sz="2400" kern="0" dirty="0">
                <a:latin typeface="Calibri" panose="020F0502020204030204" pitchFamily="34" charset="0"/>
                <a:ea typeface="Verdana" panose="020B0604030504040204" pitchFamily="34" charset="0"/>
                <a:cs typeface="Calibri" panose="020F0502020204030204" pitchFamily="34" charset="0"/>
              </a:rPr>
              <a:t>dhe data e kontratës fillestare</a:t>
            </a:r>
            <a:r>
              <a:rPr lang="en-US" sz="2400" kern="0" dirty="0">
                <a:latin typeface="Calibri" panose="020F0502020204030204" pitchFamily="34" charset="0"/>
                <a:ea typeface="Verdana" panose="020B0604030504040204" pitchFamily="34" charset="0"/>
                <a:cs typeface="Calibri" panose="020F0502020204030204" pitchFamily="34" charset="0"/>
              </a:rPr>
              <a:t>;</a:t>
            </a:r>
            <a:endParaRPr lang="sq-AL" sz="2400" kern="0" dirty="0">
              <a:latin typeface="Calibri" panose="020F0502020204030204" pitchFamily="34" charset="0"/>
              <a:ea typeface="Verdana" panose="020B0604030504040204" pitchFamily="34" charset="0"/>
              <a:cs typeface="Calibri" panose="020F0502020204030204" pitchFamily="34" charset="0"/>
            </a:endParaRPr>
          </a:p>
          <a:p>
            <a:pPr marL="800100" lvl="2" indent="-342900">
              <a:spcBef>
                <a:spcPts val="600"/>
              </a:spcBef>
              <a:buClr>
                <a:schemeClr val="bg2"/>
              </a:buClr>
              <a:buSzPct val="75000"/>
              <a:buFont typeface="Wingdings" pitchFamily="2" charset="2"/>
              <a:buChar char="n"/>
            </a:pPr>
            <a:r>
              <a:rPr lang="sq-AL" sz="2400" kern="0" dirty="0">
                <a:latin typeface="Calibri" panose="020F0502020204030204" pitchFamily="34" charset="0"/>
                <a:ea typeface="Verdana" panose="020B0604030504040204" pitchFamily="34" charset="0"/>
                <a:cs typeface="Calibri" panose="020F0502020204030204" pitchFamily="34" charset="0"/>
              </a:rPr>
              <a:t>Palët të përfshira</a:t>
            </a:r>
            <a:r>
              <a:rPr lang="en-US" sz="2400" kern="0" dirty="0">
                <a:latin typeface="Calibri" panose="020F0502020204030204" pitchFamily="34" charset="0"/>
                <a:ea typeface="Verdana" panose="020B0604030504040204" pitchFamily="34" charset="0"/>
                <a:cs typeface="Calibri" panose="020F0502020204030204" pitchFamily="34" charset="0"/>
              </a:rPr>
              <a:t>;</a:t>
            </a:r>
            <a:endParaRPr lang="sq-AL" sz="2400" kern="0" dirty="0">
              <a:latin typeface="Calibri" panose="020F0502020204030204" pitchFamily="34" charset="0"/>
              <a:ea typeface="Verdana" panose="020B0604030504040204" pitchFamily="34" charset="0"/>
              <a:cs typeface="Calibri" panose="020F0502020204030204" pitchFamily="34" charset="0"/>
            </a:endParaRPr>
          </a:p>
          <a:p>
            <a:pPr marL="800100" lvl="2" indent="-342900">
              <a:spcBef>
                <a:spcPts val="600"/>
              </a:spcBef>
              <a:buClr>
                <a:schemeClr val="bg2"/>
              </a:buClr>
              <a:buSzPct val="75000"/>
              <a:buFont typeface="Wingdings" pitchFamily="2" charset="2"/>
              <a:buChar char="n"/>
            </a:pPr>
            <a:r>
              <a:rPr lang="sq-AL" sz="2400" kern="0" dirty="0">
                <a:latin typeface="Calibri" panose="020F0502020204030204" pitchFamily="34" charset="0"/>
                <a:ea typeface="Verdana" panose="020B0604030504040204" pitchFamily="34" charset="0"/>
                <a:cs typeface="Calibri" panose="020F0502020204030204" pitchFamily="34" charset="0"/>
              </a:rPr>
              <a:t>Data efektive e amendamentit</a:t>
            </a:r>
            <a:r>
              <a:rPr lang="en-US" sz="2400" kern="0" dirty="0">
                <a:latin typeface="Calibri" panose="020F0502020204030204" pitchFamily="34" charset="0"/>
                <a:ea typeface="Verdana" panose="020B0604030504040204" pitchFamily="34" charset="0"/>
                <a:cs typeface="Calibri" panose="020F0502020204030204" pitchFamily="34" charset="0"/>
              </a:rPr>
              <a:t>;</a:t>
            </a:r>
            <a:endParaRPr lang="sq-AL" sz="2400" kern="0" dirty="0">
              <a:latin typeface="Calibri" panose="020F0502020204030204" pitchFamily="34" charset="0"/>
              <a:ea typeface="Verdana" panose="020B0604030504040204" pitchFamily="34" charset="0"/>
              <a:cs typeface="Calibri" panose="020F0502020204030204" pitchFamily="34" charset="0"/>
            </a:endParaRPr>
          </a:p>
          <a:p>
            <a:pPr marL="800100" lvl="2" indent="-342900">
              <a:spcBef>
                <a:spcPts val="600"/>
              </a:spcBef>
              <a:buClr>
                <a:schemeClr val="bg2"/>
              </a:buClr>
              <a:buSzPct val="75000"/>
              <a:buFont typeface="Wingdings" pitchFamily="2" charset="2"/>
              <a:buChar char="n"/>
            </a:pPr>
            <a:r>
              <a:rPr lang="sq-AL" sz="2400" b="1" kern="0" dirty="0">
                <a:latin typeface="Calibri" panose="020F0502020204030204" pitchFamily="34" charset="0"/>
                <a:ea typeface="Verdana" panose="020B0604030504040204" pitchFamily="34" charset="0"/>
                <a:cs typeface="Calibri" panose="020F0502020204030204" pitchFamily="34" charset="0"/>
              </a:rPr>
              <a:t>Pjesa (et) e </a:t>
            </a:r>
            <a:r>
              <a:rPr lang="sq-AL" sz="2400" b="1" kern="0" dirty="0" smtClean="0">
                <a:latin typeface="Calibri" panose="020F0502020204030204" pitchFamily="34" charset="0"/>
                <a:ea typeface="Verdana" panose="020B0604030504040204" pitchFamily="34" charset="0"/>
                <a:cs typeface="Calibri" panose="020F0502020204030204" pitchFamily="34" charset="0"/>
              </a:rPr>
              <a:t>kontratës</a:t>
            </a:r>
            <a:r>
              <a:rPr lang="en-US" sz="2400" b="1" kern="0" dirty="0" smtClean="0">
                <a:latin typeface="Calibri" panose="020F0502020204030204" pitchFamily="34" charset="0"/>
                <a:ea typeface="Verdana" panose="020B0604030504040204" pitchFamily="34" charset="0"/>
                <a:cs typeface="Calibri" panose="020F0502020204030204" pitchFamily="34" charset="0"/>
              </a:rPr>
              <a:t> </a:t>
            </a:r>
            <a:r>
              <a:rPr lang="en-US" sz="2400" b="1" kern="0" dirty="0" err="1" smtClean="0">
                <a:latin typeface="Calibri" panose="020F0502020204030204" pitchFamily="34" charset="0"/>
                <a:ea typeface="Verdana" panose="020B0604030504040204" pitchFamily="34" charset="0"/>
                <a:cs typeface="Calibri" panose="020F0502020204030204" pitchFamily="34" charset="0"/>
              </a:rPr>
              <a:t>qe</a:t>
            </a:r>
            <a:r>
              <a:rPr lang="en-US" sz="2400" b="1" kern="0" dirty="0" smtClean="0">
                <a:latin typeface="Calibri" panose="020F0502020204030204" pitchFamily="34" charset="0"/>
                <a:ea typeface="Verdana" panose="020B0604030504040204" pitchFamily="34" charset="0"/>
                <a:cs typeface="Calibri" panose="020F0502020204030204" pitchFamily="34" charset="0"/>
              </a:rPr>
              <a:t> do </a:t>
            </a:r>
            <a:r>
              <a:rPr lang="en-US" sz="2400" b="1" kern="0" dirty="0" err="1" smtClean="0">
                <a:latin typeface="Calibri" panose="020F0502020204030204" pitchFamily="34" charset="0"/>
                <a:ea typeface="Verdana" panose="020B0604030504040204" pitchFamily="34" charset="0"/>
                <a:cs typeface="Calibri" panose="020F0502020204030204" pitchFamily="34" charset="0"/>
              </a:rPr>
              <a:t>te</a:t>
            </a:r>
            <a:r>
              <a:rPr lang="en-US" sz="2400" b="1" kern="0" dirty="0" smtClean="0">
                <a:latin typeface="Calibri" panose="020F0502020204030204" pitchFamily="34" charset="0"/>
                <a:ea typeface="Verdana" panose="020B0604030504040204" pitchFamily="34" charset="0"/>
                <a:cs typeface="Calibri" panose="020F0502020204030204" pitchFamily="34" charset="0"/>
              </a:rPr>
              <a:t> </a:t>
            </a:r>
            <a:r>
              <a:rPr lang="sq-AL" sz="2400" kern="0" dirty="0" smtClean="0">
                <a:latin typeface="Calibri" panose="020F0502020204030204" pitchFamily="34" charset="0"/>
                <a:ea typeface="Verdana" panose="020B0604030504040204" pitchFamily="34" charset="0"/>
                <a:cs typeface="Calibri" panose="020F0502020204030204" pitchFamily="34" charset="0"/>
              </a:rPr>
              <a:t>ndrysh</a:t>
            </a:r>
            <a:r>
              <a:rPr lang="en-US" sz="2400" kern="0" dirty="0" err="1" smtClean="0">
                <a:latin typeface="Calibri" panose="020F0502020204030204" pitchFamily="34" charset="0"/>
                <a:ea typeface="Verdana" panose="020B0604030504040204" pitchFamily="34" charset="0"/>
                <a:cs typeface="Calibri" panose="020F0502020204030204" pitchFamily="34" charset="0"/>
              </a:rPr>
              <a:t>ohen</a:t>
            </a:r>
            <a:r>
              <a:rPr lang="sq-AL" sz="2400" kern="0" dirty="0" smtClean="0">
                <a:latin typeface="Calibri" panose="020F0502020204030204" pitchFamily="34" charset="0"/>
                <a:ea typeface="Verdana" panose="020B0604030504040204" pitchFamily="34" charset="0"/>
                <a:cs typeface="Calibri" panose="020F0502020204030204" pitchFamily="34" charset="0"/>
              </a:rPr>
              <a:t>, </a:t>
            </a:r>
            <a:r>
              <a:rPr lang="sq-AL" sz="2400" kern="0" dirty="0">
                <a:latin typeface="Calibri" panose="020F0502020204030204" pitchFamily="34" charset="0"/>
                <a:ea typeface="Verdana" panose="020B0604030504040204" pitchFamily="34" charset="0"/>
                <a:cs typeface="Calibri" panose="020F0502020204030204" pitchFamily="34" charset="0"/>
              </a:rPr>
              <a:t>shtuar ose fshirë (të jetë e veçantë sa të jetë e mundur, duke renditur nënndarje të veçanta), dhe</a:t>
            </a:r>
          </a:p>
          <a:p>
            <a:pPr marL="800100" lvl="2" indent="-342900">
              <a:spcBef>
                <a:spcPts val="600"/>
              </a:spcBef>
              <a:buClr>
                <a:schemeClr val="bg2"/>
              </a:buClr>
              <a:buSzPct val="75000"/>
              <a:buFont typeface="Wingdings" pitchFamily="2" charset="2"/>
              <a:buChar char="n"/>
            </a:pPr>
            <a:r>
              <a:rPr lang="sq-AL" sz="2400" b="1" kern="0" dirty="0">
                <a:latin typeface="Calibri" panose="020F0502020204030204" pitchFamily="34" charset="0"/>
                <a:ea typeface="Verdana" panose="020B0604030504040204" pitchFamily="34" charset="0"/>
                <a:cs typeface="Calibri" panose="020F0502020204030204" pitchFamily="34" charset="0"/>
              </a:rPr>
              <a:t>Natyra e ndryshimit </a:t>
            </a:r>
            <a:r>
              <a:rPr lang="sq-AL" sz="2400" kern="0" dirty="0">
                <a:latin typeface="Calibri" panose="020F0502020204030204" pitchFamily="34" charset="0"/>
                <a:ea typeface="Verdana" panose="020B0604030504040204" pitchFamily="34" charset="0"/>
                <a:cs typeface="Calibri" panose="020F0502020204030204" pitchFamily="34" charset="0"/>
              </a:rPr>
              <a:t>(një zëvendësim / ndryshim, fshirje apo shtesë)</a:t>
            </a:r>
            <a:r>
              <a:rPr lang="en-US" sz="2400" kern="0" dirty="0">
                <a:latin typeface="Calibri" panose="020F0502020204030204" pitchFamily="34" charset="0"/>
                <a:ea typeface="Verdana" panose="020B0604030504040204" pitchFamily="34" charset="0"/>
                <a:cs typeface="Calibri" panose="020F0502020204030204" pitchFamily="34" charset="0"/>
              </a:rPr>
              <a:t>.</a:t>
            </a:r>
            <a:endParaRPr lang="sq-AL" sz="2400" kern="0" dirty="0">
              <a:latin typeface="Calibri" panose="020F0502020204030204" pitchFamily="34" charset="0"/>
              <a:ea typeface="Verdana" panose="020B0604030504040204" pitchFamily="34" charset="0"/>
              <a:cs typeface="Calibri" panose="020F0502020204030204" pitchFamily="34" charset="0"/>
            </a:endParaRPr>
          </a:p>
        </p:txBody>
      </p:sp>
      <p:sp>
        <p:nvSpPr>
          <p:cNvPr id="3" name="Rectangle 2"/>
          <p:cNvSpPr/>
          <p:nvPr/>
        </p:nvSpPr>
        <p:spPr>
          <a:xfrm>
            <a:off x="511292" y="522176"/>
            <a:ext cx="450944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3200" b="1" dirty="0">
                <a:solidFill>
                  <a:schemeClr val="accent1">
                    <a:lumMod val="50000"/>
                  </a:schemeClr>
                </a:solidFill>
                <a:latin typeface="Calibri" panose="020F0502020204030204" pitchFamily="34" charset="0"/>
                <a:cs typeface="Calibri" panose="020F0502020204030204" pitchFamily="34" charset="0"/>
              </a:rPr>
              <a:t>Amendamenti </a:t>
            </a:r>
            <a:r>
              <a:rPr lang="en-US" sz="3200" b="1" dirty="0" err="1" smtClean="0">
                <a:solidFill>
                  <a:schemeClr val="accent1">
                    <a:lumMod val="50000"/>
                  </a:schemeClr>
                </a:solidFill>
                <a:latin typeface="Calibri" panose="020F0502020204030204" pitchFamily="34" charset="0"/>
                <a:cs typeface="Calibri" panose="020F0502020204030204" pitchFamily="34" charset="0"/>
              </a:rPr>
              <a:t>i</a:t>
            </a:r>
            <a:r>
              <a:rPr lang="sq-AL" sz="3200" b="1" dirty="0" smtClean="0">
                <a:solidFill>
                  <a:schemeClr val="accent1">
                    <a:lumMod val="50000"/>
                  </a:schemeClr>
                </a:solidFill>
                <a:latin typeface="Calibri" panose="020F0502020204030204" pitchFamily="34" charset="0"/>
                <a:cs typeface="Calibri" panose="020F0502020204030204" pitchFamily="34" charset="0"/>
              </a:rPr>
              <a:t> </a:t>
            </a:r>
            <a:r>
              <a:rPr lang="sq-AL" sz="3200" b="1" dirty="0">
                <a:solidFill>
                  <a:schemeClr val="accent1">
                    <a:lumMod val="50000"/>
                  </a:schemeClr>
                </a:solidFill>
                <a:latin typeface="Calibri" panose="020F0502020204030204" pitchFamily="34" charset="0"/>
                <a:cs typeface="Calibri" panose="020F0502020204030204" pitchFamily="34" charset="0"/>
              </a:rPr>
              <a:t>kontratës</a:t>
            </a:r>
          </a:p>
        </p:txBody>
      </p:sp>
    </p:spTree>
    <p:extLst>
      <p:ext uri="{BB962C8B-B14F-4D97-AF65-F5344CB8AC3E}">
        <p14:creationId xmlns:p14="http://schemas.microsoft.com/office/powerpoint/2010/main" val="30573533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1196752"/>
            <a:ext cx="8820472" cy="4985980"/>
          </a:xfrm>
          <a:prstGeom prst="rect">
            <a:avLst/>
          </a:prstGeom>
        </p:spPr>
        <p:txBody>
          <a:bodyPr wrap="square">
            <a:spAutoFit/>
          </a:bodyPr>
          <a:lstStyle/>
          <a:p>
            <a:pPr>
              <a:spcBef>
                <a:spcPts val="600"/>
              </a:spcBef>
            </a:pP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Edhe pse çdo ndryshim i kontratës duhet të vlerësohet individualisht,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zbatohen parimet bazë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të mëposhtme: </a:t>
            </a:r>
            <a:endParaRPr lang="en-US"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endParaRPr>
          </a:p>
          <a:p>
            <a:pPr>
              <a:spcBef>
                <a:spcPts val="600"/>
              </a:spcBef>
            </a:pPr>
            <a:endPar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endParaRPr>
          </a:p>
          <a:p>
            <a:pPr marL="342900" lvl="1" indent="-342900">
              <a:spcBef>
                <a:spcPts val="600"/>
              </a:spcBef>
              <a:buClr>
                <a:schemeClr val="bg2"/>
              </a:buClr>
              <a:buSzPct val="75000"/>
              <a:buFont typeface="Wingdings" pitchFamily="2" charset="2"/>
              <a:buChar char="n"/>
            </a:pPr>
            <a:r>
              <a:rPr lang="sq-AL" sz="2400" kern="0" dirty="0">
                <a:latin typeface="Calibri" panose="020F0502020204030204" pitchFamily="34" charset="0"/>
                <a:ea typeface="Verdana" panose="020B0604030504040204" pitchFamily="34" charset="0"/>
                <a:cs typeface="Calibri" panose="020F0502020204030204" pitchFamily="34" charset="0"/>
              </a:rPr>
              <a:t>Parimet ligjore diktojnë </a:t>
            </a:r>
            <a:r>
              <a:rPr lang="sq-AL" sz="2400" b="1" kern="0" dirty="0">
                <a:latin typeface="Calibri" panose="020F0502020204030204" pitchFamily="34" charset="0"/>
                <a:ea typeface="Verdana" panose="020B0604030504040204" pitchFamily="34" charset="0"/>
                <a:cs typeface="Calibri" panose="020F0502020204030204" pitchFamily="34" charset="0"/>
              </a:rPr>
              <a:t>se ndryshimet në kontratë duhet të jenë </a:t>
            </a:r>
            <a:r>
              <a:rPr lang="sq-AL" sz="2400" kern="0" dirty="0">
                <a:latin typeface="Calibri" panose="020F0502020204030204" pitchFamily="34" charset="0"/>
                <a:ea typeface="Verdana" panose="020B0604030504040204" pitchFamily="34" charset="0"/>
                <a:cs typeface="Calibri" panose="020F0502020204030204" pitchFamily="34" charset="0"/>
              </a:rPr>
              <a:t>në përputhje me </a:t>
            </a:r>
            <a:r>
              <a:rPr lang="sq-AL" sz="2400" b="1" kern="0" dirty="0">
                <a:latin typeface="Calibri" panose="020F0502020204030204" pitchFamily="34" charset="0"/>
                <a:ea typeface="Verdana" panose="020B0604030504040204" pitchFamily="34" charset="0"/>
                <a:cs typeface="Calibri" panose="020F0502020204030204" pitchFamily="34" charset="0"/>
              </a:rPr>
              <a:t>qëllimin e përgjithshëm të kontratës origjinale</a:t>
            </a:r>
            <a:r>
              <a:rPr lang="sq-AL" sz="2400" kern="0" dirty="0">
                <a:latin typeface="Calibri" panose="020F0502020204030204" pitchFamily="34" charset="0"/>
                <a:ea typeface="Verdana" panose="020B0604030504040204" pitchFamily="34" charset="0"/>
                <a:cs typeface="Calibri" panose="020F0502020204030204" pitchFamily="34" charset="0"/>
              </a:rPr>
              <a:t>. </a:t>
            </a:r>
            <a:endParaRPr lang="en-US" sz="2400" kern="0" dirty="0" smtClean="0">
              <a:latin typeface="Calibri" panose="020F0502020204030204" pitchFamily="34" charset="0"/>
              <a:ea typeface="Verdana" panose="020B0604030504040204" pitchFamily="34" charset="0"/>
              <a:cs typeface="Calibri" panose="020F0502020204030204" pitchFamily="34" charset="0"/>
            </a:endParaRPr>
          </a:p>
          <a:p>
            <a:pPr marL="0" lvl="1">
              <a:spcBef>
                <a:spcPts val="600"/>
              </a:spcBef>
              <a:buClr>
                <a:schemeClr val="bg2"/>
              </a:buClr>
              <a:buSzPct val="75000"/>
            </a:pPr>
            <a:endParaRPr lang="sq-AL" sz="2400" kern="0" dirty="0">
              <a:latin typeface="Calibri" panose="020F0502020204030204" pitchFamily="34" charset="0"/>
              <a:ea typeface="Verdana" panose="020B0604030504040204" pitchFamily="34" charset="0"/>
              <a:cs typeface="Calibri" panose="020F0502020204030204" pitchFamily="34" charset="0"/>
            </a:endParaRPr>
          </a:p>
          <a:p>
            <a:pPr marL="342900" lvl="1" indent="-342900">
              <a:spcBef>
                <a:spcPts val="600"/>
              </a:spcBef>
              <a:buClr>
                <a:schemeClr val="bg2"/>
              </a:buClr>
              <a:buSzPct val="75000"/>
              <a:buFont typeface="Wingdings" pitchFamily="2" charset="2"/>
              <a:buChar char="n"/>
            </a:pPr>
            <a:r>
              <a:rPr lang="en-US" sz="2400" b="1" kern="0" dirty="0" smtClean="0">
                <a:latin typeface="Calibri" panose="020F0502020204030204" pitchFamily="34" charset="0"/>
                <a:ea typeface="Verdana" panose="020B0604030504040204" pitchFamily="34" charset="0"/>
                <a:cs typeface="Calibri" panose="020F0502020204030204" pitchFamily="34" charset="0"/>
              </a:rPr>
              <a:t>K</a:t>
            </a:r>
            <a:r>
              <a:rPr lang="sq-AL" sz="2400" b="1" kern="0" dirty="0" err="1" smtClean="0">
                <a:latin typeface="Calibri" panose="020F0502020204030204" pitchFamily="34" charset="0"/>
                <a:ea typeface="Verdana" panose="020B0604030504040204" pitchFamily="34" charset="0"/>
                <a:cs typeface="Calibri" panose="020F0502020204030204" pitchFamily="34" charset="0"/>
              </a:rPr>
              <a:t>ufizime</a:t>
            </a:r>
            <a:r>
              <a:rPr lang="en-US" sz="2400" b="1" kern="0" dirty="0" smtClean="0">
                <a:latin typeface="Calibri" panose="020F0502020204030204" pitchFamily="34" charset="0"/>
                <a:ea typeface="Verdana" panose="020B0604030504040204" pitchFamily="34" charset="0"/>
                <a:cs typeface="Calibri" panose="020F0502020204030204" pitchFamily="34" charset="0"/>
              </a:rPr>
              <a:t>t</a:t>
            </a:r>
            <a:r>
              <a:rPr lang="sq-AL" sz="2400" b="1" kern="0" dirty="0" smtClean="0">
                <a:latin typeface="Calibri" panose="020F0502020204030204" pitchFamily="34" charset="0"/>
                <a:ea typeface="Verdana" panose="020B0604030504040204" pitchFamily="34" charset="0"/>
                <a:cs typeface="Calibri" panose="020F0502020204030204" pitchFamily="34" charset="0"/>
              </a:rPr>
              <a:t> </a:t>
            </a:r>
            <a:r>
              <a:rPr lang="sq-AL" sz="2400" b="1" kern="0" dirty="0">
                <a:latin typeface="Calibri" panose="020F0502020204030204" pitchFamily="34" charset="0"/>
                <a:ea typeface="Verdana" panose="020B0604030504040204" pitchFamily="34" charset="0"/>
                <a:cs typeface="Calibri" panose="020F0502020204030204" pitchFamily="34" charset="0"/>
              </a:rPr>
              <a:t>në rritjen e fushëveprimit të kontratës origjinale.</a:t>
            </a:r>
            <a:r>
              <a:rPr lang="sq-AL" sz="2400" kern="0" dirty="0">
                <a:latin typeface="Calibri" panose="020F0502020204030204" pitchFamily="34" charset="0"/>
                <a:ea typeface="Verdana" panose="020B0604030504040204" pitchFamily="34" charset="0"/>
                <a:cs typeface="Calibri" panose="020F0502020204030204" pitchFamily="34" charset="0"/>
              </a:rPr>
              <a:t> Rritjet përtej këtij kufiri duhet të mbulohen me një kontratë të veçantë, me çmime konkurruese</a:t>
            </a:r>
            <a:r>
              <a:rPr lang="sq-AL" sz="2400" kern="0" dirty="0" smtClean="0">
                <a:latin typeface="Calibri" panose="020F0502020204030204" pitchFamily="34" charset="0"/>
                <a:ea typeface="Verdana" panose="020B0604030504040204" pitchFamily="34" charset="0"/>
                <a:cs typeface="Calibri" panose="020F0502020204030204" pitchFamily="34" charset="0"/>
              </a:rPr>
              <a:t>.</a:t>
            </a:r>
            <a:endParaRPr lang="en-US" sz="2400" kern="0" dirty="0" smtClean="0">
              <a:latin typeface="Calibri" panose="020F0502020204030204" pitchFamily="34" charset="0"/>
              <a:ea typeface="Verdana" panose="020B0604030504040204" pitchFamily="34" charset="0"/>
              <a:cs typeface="Calibri" panose="020F0502020204030204" pitchFamily="34" charset="0"/>
            </a:endParaRPr>
          </a:p>
          <a:p>
            <a:pPr marL="0" lvl="1">
              <a:spcBef>
                <a:spcPts val="600"/>
              </a:spcBef>
              <a:buClr>
                <a:schemeClr val="bg2"/>
              </a:buClr>
              <a:buSzPct val="75000"/>
            </a:pPr>
            <a:endParaRPr lang="sq-AL" sz="2400" kern="0" dirty="0">
              <a:latin typeface="Calibri" panose="020F0502020204030204" pitchFamily="34" charset="0"/>
              <a:ea typeface="Verdana" panose="020B0604030504040204" pitchFamily="34" charset="0"/>
              <a:cs typeface="Calibri" panose="020F0502020204030204" pitchFamily="34" charset="0"/>
            </a:endParaRPr>
          </a:p>
          <a:p>
            <a:pPr marL="342900" lvl="1" indent="-342900">
              <a:spcBef>
                <a:spcPts val="600"/>
              </a:spcBef>
              <a:buClr>
                <a:schemeClr val="bg2"/>
              </a:buClr>
              <a:buSzPct val="75000"/>
              <a:buFont typeface="Wingdings" pitchFamily="2" charset="2"/>
              <a:buChar char="n"/>
            </a:pPr>
            <a:r>
              <a:rPr lang="sq-AL" sz="2400" b="1" kern="0" dirty="0">
                <a:latin typeface="Calibri" panose="020F0502020204030204" pitchFamily="34" charset="0"/>
                <a:ea typeface="Verdana" panose="020B0604030504040204" pitchFamily="34" charset="0"/>
                <a:cs typeface="Calibri" panose="020F0502020204030204" pitchFamily="34" charset="0"/>
              </a:rPr>
              <a:t>Ndryshimet e kontratës duhet të bëhet me shkrim dhe të miratohen nga autoriteti kontraktues</a:t>
            </a:r>
            <a:r>
              <a:rPr lang="sq-AL" sz="2400" kern="0" dirty="0">
                <a:latin typeface="Calibri" panose="020F0502020204030204" pitchFamily="34" charset="0"/>
                <a:ea typeface="Verdana" panose="020B0604030504040204" pitchFamily="34" charset="0"/>
                <a:cs typeface="Calibri" panose="020F0502020204030204" pitchFamily="34" charset="0"/>
              </a:rPr>
              <a:t>. </a:t>
            </a:r>
          </a:p>
        </p:txBody>
      </p:sp>
      <p:sp>
        <p:nvSpPr>
          <p:cNvPr id="3" name="Rectangle 2"/>
          <p:cNvSpPr/>
          <p:nvPr/>
        </p:nvSpPr>
        <p:spPr>
          <a:xfrm>
            <a:off x="486544" y="495672"/>
            <a:ext cx="849405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3200" b="1" dirty="0">
                <a:solidFill>
                  <a:schemeClr val="accent1">
                    <a:lumMod val="50000"/>
                  </a:schemeClr>
                </a:solidFill>
                <a:latin typeface="Calibri" panose="020F0502020204030204" pitchFamily="34" charset="0"/>
                <a:cs typeface="Calibri" panose="020F0502020204030204" pitchFamily="34" charset="0"/>
              </a:rPr>
              <a:t>Parimet për trajtimin e ndryshimeve të kontratës</a:t>
            </a:r>
          </a:p>
        </p:txBody>
      </p:sp>
    </p:spTree>
    <p:extLst>
      <p:ext uri="{BB962C8B-B14F-4D97-AF65-F5344CB8AC3E}">
        <p14:creationId xmlns:p14="http://schemas.microsoft.com/office/powerpoint/2010/main" val="3181407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96212" cy="838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Procesi për menaxhimin e kontratës </a:t>
            </a:r>
            <a:r>
              <a:rPr lang="en-GB" sz="2800" b="1" dirty="0" smtClean="0">
                <a:solidFill>
                  <a:srgbClr val="002060"/>
                </a:solidFill>
                <a:latin typeface="Cambria" panose="02040503050406030204" pitchFamily="18" charset="0"/>
                <a:ea typeface="Cambria" panose="02040503050406030204" pitchFamily="18" charset="0"/>
              </a:rPr>
              <a:t/>
            </a:r>
            <a:br>
              <a:rPr lang="en-GB" sz="2800" b="1" dirty="0" smtClean="0">
                <a:solidFill>
                  <a:srgbClr val="002060"/>
                </a:solidFill>
                <a:latin typeface="Cambria" panose="02040503050406030204" pitchFamily="18" charset="0"/>
                <a:ea typeface="Cambria" panose="02040503050406030204" pitchFamily="18" charset="0"/>
              </a:rPr>
            </a:br>
            <a:endParaRPr lang="en-GB" sz="2800" b="1" dirty="0">
              <a:solidFill>
                <a:srgbClr val="002060"/>
              </a:solidFill>
              <a:latin typeface="Cambria" panose="02040503050406030204" pitchFamily="18" charset="0"/>
              <a:ea typeface="Cambria" panose="02040503050406030204" pitchFamily="18" charset="0"/>
              <a:cs typeface="ＭＳ Ｐゴシック" charset="0"/>
            </a:endParaRPr>
          </a:p>
        </p:txBody>
      </p:sp>
      <p:sp>
        <p:nvSpPr>
          <p:cNvPr id="28675" name="Symbol zastępczy zawartości 2"/>
          <p:cNvSpPr>
            <a:spLocks noGrp="1"/>
          </p:cNvSpPr>
          <p:nvPr>
            <p:ph idx="1"/>
          </p:nvPr>
        </p:nvSpPr>
        <p:spPr bwMode="auto">
          <a:xfrm>
            <a:off x="0" y="1295400"/>
            <a:ext cx="9144000" cy="495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None/>
            </a:pPr>
            <a:r>
              <a:rPr lang="sq-AL" sz="2000" b="1" i="1" dirty="0" smtClean="0">
                <a:solidFill>
                  <a:srgbClr val="002060"/>
                </a:solidFill>
                <a:latin typeface="Cambria" panose="02040503050406030204" pitchFamily="18" charset="0"/>
                <a:ea typeface="Cambria" panose="02040503050406030204" pitchFamily="18" charset="0"/>
              </a:rPr>
              <a:t>Emërimi i Menaxherit të Projektit</a:t>
            </a:r>
          </a:p>
          <a:p>
            <a:pPr>
              <a:buNone/>
            </a:pPr>
            <a:endParaRPr lang="en-US" sz="2000" dirty="0" smtClean="0">
              <a:solidFill>
                <a:srgbClr val="FF0000"/>
              </a:solidFill>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ZKA do ta emërojë një anëtar të personelit nga Njësia Kërkuese, me shkathtësi dhe përvojë të duhur.</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Ku është e përshtatshme, ZKA mund të emërojë një anëtar të personelit nga një departament tjetër si Menaxher të Projektit. </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Një kontratë me vlerë të madhe që është komplekse ose është pjesë e një projekti më të madh, mund t’i jepet një </a:t>
            </a:r>
            <a:r>
              <a:rPr lang="sq-AL" sz="2000" i="1" dirty="0" smtClean="0">
                <a:latin typeface="Cambria" panose="02040503050406030204" pitchFamily="18" charset="0"/>
                <a:ea typeface="Cambria" panose="02040503050406030204" pitchFamily="18" charset="0"/>
              </a:rPr>
              <a:t>Ekipi për Menaxhimin e Kontratës</a:t>
            </a:r>
            <a:endParaRPr lang="en-US" sz="2000" i="1"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Kontrata mund të menaxhohet nga </a:t>
            </a:r>
            <a:r>
              <a:rPr lang="sq-AL" sz="2000" b="1" dirty="0" smtClean="0">
                <a:latin typeface="Cambria" panose="02040503050406030204" pitchFamily="18" charset="0"/>
                <a:ea typeface="Cambria" panose="02040503050406030204" pitchFamily="18" charset="0"/>
              </a:rPr>
              <a:t>një organ apo person jashtë </a:t>
            </a:r>
            <a:r>
              <a:rPr lang="en-US" sz="2000" b="1" dirty="0" smtClean="0">
                <a:latin typeface="Cambria" panose="02040503050406030204" pitchFamily="18" charset="0"/>
                <a:ea typeface="Cambria" panose="02040503050406030204" pitchFamily="18" charset="0"/>
              </a:rPr>
              <a:t>AK</a:t>
            </a:r>
            <a:r>
              <a:rPr lang="sq-AL" sz="2000" dirty="0" smtClean="0">
                <a:latin typeface="Cambria" panose="02040503050406030204" pitchFamily="18" charset="0"/>
                <a:ea typeface="Cambria" panose="02040503050406030204" pitchFamily="18" charset="0"/>
              </a:rPr>
              <a:t>, me kusht që Njësia Kërkuese mbikëqyr Menaxherin e jashtëm të Projektit. </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Emërimi i organit apo personit të jashtëm do të bëhet duke përdorur </a:t>
            </a:r>
            <a:r>
              <a:rPr lang="sq-AL" sz="2000" b="1" dirty="0" smtClean="0">
                <a:latin typeface="Cambria" panose="02040503050406030204" pitchFamily="18" charset="0"/>
                <a:ea typeface="Cambria" panose="02040503050406030204" pitchFamily="18" charset="0"/>
              </a:rPr>
              <a:t>procedurat e përshtatshme të prokurimit për shërbime.</a:t>
            </a:r>
            <a:endParaRPr lang="en-GB" sz="2000" b="1" i="1" dirty="0" smtClean="0">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1905000" y="6356350"/>
            <a:ext cx="41148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9</a:t>
            </a:fld>
            <a:endParaRPr lang="en-US"/>
          </a:p>
        </p:txBody>
      </p:sp>
    </p:spTree>
    <p:extLst>
      <p:ext uri="{BB962C8B-B14F-4D97-AF65-F5344CB8AC3E}">
        <p14:creationId xmlns:p14="http://schemas.microsoft.com/office/powerpoint/2010/main" val="36563869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533400" y="306778"/>
            <a:ext cx="85870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3200" b="1" dirty="0">
                <a:solidFill>
                  <a:schemeClr val="accent1">
                    <a:lumMod val="50000"/>
                  </a:schemeClr>
                </a:solidFill>
                <a:latin typeface="Calibri" panose="020F0502020204030204" pitchFamily="34" charset="0"/>
                <a:cs typeface="Calibri" panose="020F0502020204030204" pitchFamily="34" charset="0"/>
              </a:rPr>
              <a:t>Parimet për trajtimin e ndryshimeve të kontratës </a:t>
            </a:r>
          </a:p>
        </p:txBody>
      </p:sp>
      <p:sp>
        <p:nvSpPr>
          <p:cNvPr id="5" name="Hexagon 4"/>
          <p:cNvSpPr/>
          <p:nvPr/>
        </p:nvSpPr>
        <p:spPr>
          <a:xfrm>
            <a:off x="3600008" y="3373241"/>
            <a:ext cx="2088000" cy="7513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444500">
              <a:lnSpc>
                <a:spcPct val="90000"/>
              </a:lnSpc>
              <a:spcAft>
                <a:spcPct val="35000"/>
              </a:spcAft>
            </a:pPr>
            <a:r>
              <a:rPr lang="sq-AL" sz="2200" b="1" dirty="0">
                <a:solidFill>
                  <a:schemeClr val="tx1"/>
                </a:solidFill>
                <a:latin typeface="Verdana" panose="020B0604030504040204" pitchFamily="34" charset="0"/>
                <a:ea typeface="Verdana" panose="020B0604030504040204" pitchFamily="34" charset="0"/>
                <a:cs typeface="Verdana" panose="020B0604030504040204" pitchFamily="34" charset="0"/>
              </a:rPr>
              <a:t>Menaxhimi </a:t>
            </a:r>
            <a:r>
              <a:rPr lang="en-US" sz="2200" b="1" dirty="0">
                <a:solidFill>
                  <a:schemeClr val="tx1"/>
                </a:solidFill>
                <a:latin typeface="Verdana" panose="020B0604030504040204" pitchFamily="34" charset="0"/>
                <a:ea typeface="Verdana" panose="020B0604030504040204" pitchFamily="34" charset="0"/>
                <a:cs typeface="Verdana" panose="020B0604030504040204" pitchFamily="34" charset="0"/>
              </a:rPr>
              <a:t>i</a:t>
            </a:r>
            <a:r>
              <a:rPr lang="sq-AL" sz="2200" b="1" dirty="0">
                <a:solidFill>
                  <a:schemeClr val="tx1"/>
                </a:solidFill>
                <a:latin typeface="Verdana" panose="020B0604030504040204" pitchFamily="34" charset="0"/>
                <a:ea typeface="Verdana" panose="020B0604030504040204" pitchFamily="34" charset="0"/>
                <a:cs typeface="Verdana" panose="020B0604030504040204" pitchFamily="34" charset="0"/>
              </a:rPr>
              <a:t> suksesshëm </a:t>
            </a:r>
            <a:r>
              <a:rPr lang="en-US" sz="2200" b="1" dirty="0">
                <a:solidFill>
                  <a:schemeClr val="tx1"/>
                </a:solidFill>
                <a:latin typeface="Verdana" panose="020B0604030504040204" pitchFamily="34" charset="0"/>
                <a:ea typeface="Verdana" panose="020B0604030504040204" pitchFamily="34" charset="0"/>
                <a:cs typeface="Verdana" panose="020B0604030504040204" pitchFamily="34" charset="0"/>
              </a:rPr>
              <a:t>i</a:t>
            </a:r>
            <a:r>
              <a:rPr lang="sq-AL" sz="2200" b="1" dirty="0">
                <a:solidFill>
                  <a:schemeClr val="tx1"/>
                </a:solidFill>
                <a:latin typeface="Verdana" panose="020B0604030504040204" pitchFamily="34" charset="0"/>
                <a:ea typeface="Verdana" panose="020B0604030504040204" pitchFamily="34" charset="0"/>
                <a:cs typeface="Verdana" panose="020B0604030504040204" pitchFamily="34" charset="0"/>
              </a:rPr>
              <a:t> ndryshimit te kontratës</a:t>
            </a:r>
          </a:p>
        </p:txBody>
      </p:sp>
      <p:sp>
        <p:nvSpPr>
          <p:cNvPr id="6" name="Hexagon 5"/>
          <p:cNvSpPr/>
          <p:nvPr/>
        </p:nvSpPr>
        <p:spPr>
          <a:xfrm>
            <a:off x="4476681" y="1628282"/>
            <a:ext cx="530488" cy="457085"/>
          </a:xfrm>
          <a:prstGeom prst="hexagon">
            <a:avLst>
              <a:gd name="adj" fmla="val 28900"/>
              <a:gd name="vf" fmla="val 11547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grpSp>
        <p:nvGrpSpPr>
          <p:cNvPr id="3" name="Group 28"/>
          <p:cNvGrpSpPr/>
          <p:nvPr/>
        </p:nvGrpSpPr>
        <p:grpSpPr>
          <a:xfrm>
            <a:off x="3352800" y="887964"/>
            <a:ext cx="2551208" cy="2180088"/>
            <a:chOff x="3384008" y="980728"/>
            <a:chExt cx="2520000" cy="2180088"/>
          </a:xfrm>
        </p:grpSpPr>
        <p:sp>
          <p:nvSpPr>
            <p:cNvPr id="8" name="Hexagon 7"/>
            <p:cNvSpPr/>
            <p:nvPr/>
          </p:nvSpPr>
          <p:spPr>
            <a:xfrm>
              <a:off x="3384008" y="980728"/>
              <a:ext cx="2520000" cy="2180088"/>
            </a:xfrm>
            <a:prstGeom prst="hexagon">
              <a:avLst>
                <a:gd name="adj" fmla="val 28570"/>
                <a:gd name="vf" fmla="val 1154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Hexagon 7"/>
            <p:cNvSpPr/>
            <p:nvPr/>
          </p:nvSpPr>
          <p:spPr>
            <a:xfrm>
              <a:off x="3593403" y="1935864"/>
              <a:ext cx="2101216" cy="2698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none" lIns="10160" tIns="10160" rIns="10160" bIns="10160" numCol="1" spcCol="1270" anchor="ctr" anchorCtr="0">
              <a:spAutoFit/>
            </a:bodyPr>
            <a:lstStyle/>
            <a:p>
              <a:pPr lvl="0" algn="ctr" defTabSz="355600">
                <a:lnSpc>
                  <a:spcPct val="90000"/>
                </a:lnSpc>
                <a:spcBef>
                  <a:spcPct val="0"/>
                </a:spcBef>
                <a:spcAft>
                  <a:spcPct val="35000"/>
                </a:spcAft>
              </a:pPr>
              <a:r>
                <a:rPr lang="sq-AL" b="1" kern="1200" dirty="0">
                  <a:solidFill>
                    <a:schemeClr val="tx1"/>
                  </a:solidFill>
                  <a:latin typeface="Verdana" panose="020B0604030504040204" pitchFamily="34" charset="0"/>
                  <a:ea typeface="Verdana" panose="020B0604030504040204" pitchFamily="34" charset="0"/>
                  <a:cs typeface="Verdana" panose="020B0604030504040204" pitchFamily="34" charset="0"/>
                </a:rPr>
                <a:t>dokumentacioni</a:t>
              </a:r>
            </a:p>
          </p:txBody>
        </p:sp>
      </p:grpSp>
      <p:grpSp>
        <p:nvGrpSpPr>
          <p:cNvPr id="4" name="Group 29"/>
          <p:cNvGrpSpPr/>
          <p:nvPr/>
        </p:nvGrpSpPr>
        <p:grpSpPr>
          <a:xfrm>
            <a:off x="5511073" y="1537910"/>
            <a:ext cx="2520000" cy="2180088"/>
            <a:chOff x="5331248" y="1759253"/>
            <a:chExt cx="2520000" cy="2180088"/>
          </a:xfrm>
        </p:grpSpPr>
        <p:sp>
          <p:nvSpPr>
            <p:cNvPr id="12" name="Hexagon 11"/>
            <p:cNvSpPr/>
            <p:nvPr/>
          </p:nvSpPr>
          <p:spPr>
            <a:xfrm>
              <a:off x="5331248" y="1759253"/>
              <a:ext cx="2520000" cy="2180088"/>
            </a:xfrm>
            <a:prstGeom prst="hexagon">
              <a:avLst>
                <a:gd name="adj" fmla="val 28570"/>
                <a:gd name="vf" fmla="val 1154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Hexagon 10"/>
            <p:cNvSpPr/>
            <p:nvPr/>
          </p:nvSpPr>
          <p:spPr>
            <a:xfrm>
              <a:off x="5810811" y="2497652"/>
              <a:ext cx="1620000" cy="76841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spAutoFit/>
            </a:bodyPr>
            <a:lstStyle/>
            <a:p>
              <a:pPr algn="ctr" defTabSz="355600">
                <a:lnSpc>
                  <a:spcPct val="90000"/>
                </a:lnSpc>
                <a:spcAft>
                  <a:spcPct val="35000"/>
                </a:spcAft>
              </a:pPr>
              <a:r>
                <a:rPr lang="sq-AL" b="1" dirty="0">
                  <a:solidFill>
                    <a:schemeClr val="tx1"/>
                  </a:solidFill>
                  <a:latin typeface="Verdana" panose="020B0604030504040204" pitchFamily="34" charset="0"/>
                  <a:ea typeface="Verdana" panose="020B0604030504040204" pitchFamily="34" charset="0"/>
                  <a:cs typeface="Verdana" panose="020B0604030504040204" pitchFamily="34" charset="0"/>
                </a:rPr>
                <a:t>partneritet të koordinuar</a:t>
              </a:r>
            </a:p>
          </p:txBody>
        </p:sp>
      </p:grpSp>
      <p:grpSp>
        <p:nvGrpSpPr>
          <p:cNvPr id="7" name="Group 30"/>
          <p:cNvGrpSpPr/>
          <p:nvPr/>
        </p:nvGrpSpPr>
        <p:grpSpPr>
          <a:xfrm>
            <a:off x="5540636" y="3740932"/>
            <a:ext cx="2520000" cy="2180088"/>
            <a:chOff x="5487628" y="3962275"/>
            <a:chExt cx="2520000" cy="2180088"/>
          </a:xfrm>
        </p:grpSpPr>
        <p:sp>
          <p:nvSpPr>
            <p:cNvPr id="16" name="Hexagon 15"/>
            <p:cNvSpPr/>
            <p:nvPr/>
          </p:nvSpPr>
          <p:spPr>
            <a:xfrm>
              <a:off x="5487628" y="3962275"/>
              <a:ext cx="2520000" cy="2180088"/>
            </a:xfrm>
            <a:prstGeom prst="hexagon">
              <a:avLst>
                <a:gd name="adj" fmla="val 28570"/>
                <a:gd name="vf" fmla="val 1154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Hexagon 13"/>
            <p:cNvSpPr/>
            <p:nvPr/>
          </p:nvSpPr>
          <p:spPr>
            <a:xfrm>
              <a:off x="6027628" y="4792761"/>
              <a:ext cx="1440000" cy="5191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spAutoFit/>
            </a:bodyPr>
            <a:lstStyle/>
            <a:p>
              <a:pPr algn="ctr" defTabSz="355600">
                <a:lnSpc>
                  <a:spcPct val="90000"/>
                </a:lnSpc>
                <a:spcAft>
                  <a:spcPct val="35000"/>
                </a:spcAft>
              </a:pPr>
              <a:r>
                <a:rPr lang="sq-AL" b="1" dirty="0">
                  <a:solidFill>
                    <a:schemeClr val="tx1"/>
                  </a:solidFill>
                  <a:latin typeface="Verdana" panose="020B0604030504040204" pitchFamily="34" charset="0"/>
                  <a:ea typeface="Verdana" panose="020B0604030504040204" pitchFamily="34" charset="0"/>
                  <a:cs typeface="Verdana" panose="020B0604030504040204" pitchFamily="34" charset="0"/>
                </a:rPr>
                <a:t>Reduktimi </a:t>
              </a:r>
              <a:r>
                <a:rPr lang="en-US" b="1" dirty="0" err="1">
                  <a:solidFill>
                    <a:schemeClr val="tx1"/>
                  </a:solidFill>
                  <a:latin typeface="Verdana" panose="020B0604030504040204" pitchFamily="34" charset="0"/>
                  <a:ea typeface="Verdana" panose="020B0604030504040204" pitchFamily="34" charset="0"/>
                  <a:cs typeface="Verdana" panose="020B0604030504040204" pitchFamily="34" charset="0"/>
                </a:rPr>
                <a:t>i</a:t>
              </a:r>
              <a:r>
                <a:rPr lang="sq-AL" b="1" dirty="0">
                  <a:solidFill>
                    <a:schemeClr val="tx1"/>
                  </a:solidFill>
                  <a:latin typeface="Verdana" panose="020B0604030504040204" pitchFamily="34" charset="0"/>
                  <a:ea typeface="Verdana" panose="020B0604030504040204" pitchFamily="34" charset="0"/>
                  <a:cs typeface="Verdana" panose="020B0604030504040204" pitchFamily="34" charset="0"/>
                </a:rPr>
                <a:t> rrezikut</a:t>
              </a:r>
            </a:p>
          </p:txBody>
        </p:sp>
      </p:grpSp>
      <p:grpSp>
        <p:nvGrpSpPr>
          <p:cNvPr id="10" name="Group 31"/>
          <p:cNvGrpSpPr/>
          <p:nvPr/>
        </p:nvGrpSpPr>
        <p:grpSpPr>
          <a:xfrm>
            <a:off x="3384008" y="4416356"/>
            <a:ext cx="2520000" cy="1984444"/>
            <a:chOff x="3384008" y="4705296"/>
            <a:chExt cx="2520000" cy="2180088"/>
          </a:xfrm>
        </p:grpSpPr>
        <p:sp>
          <p:nvSpPr>
            <p:cNvPr id="20" name="Hexagon 19"/>
            <p:cNvSpPr/>
            <p:nvPr/>
          </p:nvSpPr>
          <p:spPr>
            <a:xfrm>
              <a:off x="3384008" y="4705296"/>
              <a:ext cx="2520000" cy="2180088"/>
            </a:xfrm>
            <a:prstGeom prst="hexagon">
              <a:avLst>
                <a:gd name="adj" fmla="val 28570"/>
                <a:gd name="vf" fmla="val 1154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dirty="0"/>
            </a:p>
          </p:txBody>
        </p:sp>
        <p:sp>
          <p:nvSpPr>
            <p:cNvPr id="21" name="Hexagon 16"/>
            <p:cNvSpPr/>
            <p:nvPr/>
          </p:nvSpPr>
          <p:spPr>
            <a:xfrm>
              <a:off x="3776944" y="5660432"/>
              <a:ext cx="1734129" cy="2698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none" lIns="10160" tIns="10160" rIns="10160" bIns="10160" numCol="1" spcCol="1270" anchor="ctr" anchorCtr="0">
              <a:spAutoFit/>
            </a:bodyPr>
            <a:lstStyle/>
            <a:p>
              <a:pPr algn="ctr" defTabSz="355600">
                <a:lnSpc>
                  <a:spcPct val="90000"/>
                </a:lnSpc>
                <a:spcAft>
                  <a:spcPct val="35000"/>
                </a:spcAft>
              </a:pPr>
              <a:r>
                <a:rPr lang="sq-AL" b="1" dirty="0">
                  <a:solidFill>
                    <a:schemeClr val="tx1"/>
                  </a:solidFill>
                  <a:latin typeface="Verdana" panose="020B0604030504040204" pitchFamily="34" charset="0"/>
                  <a:ea typeface="Verdana" panose="020B0604030504040204" pitchFamily="34" charset="0"/>
                  <a:cs typeface="Verdana" panose="020B0604030504040204" pitchFamily="34" charset="0"/>
                </a:rPr>
                <a:t>transparenca</a:t>
              </a:r>
            </a:p>
          </p:txBody>
        </p:sp>
      </p:grpSp>
      <p:grpSp>
        <p:nvGrpSpPr>
          <p:cNvPr id="11" name="Group 32"/>
          <p:cNvGrpSpPr/>
          <p:nvPr/>
        </p:nvGrpSpPr>
        <p:grpSpPr>
          <a:xfrm>
            <a:off x="1242280" y="3765680"/>
            <a:ext cx="2520000" cy="2180088"/>
            <a:chOff x="1307172" y="3951208"/>
            <a:chExt cx="2520000" cy="2180088"/>
          </a:xfrm>
        </p:grpSpPr>
        <p:sp>
          <p:nvSpPr>
            <p:cNvPr id="24" name="Hexagon 23"/>
            <p:cNvSpPr/>
            <p:nvPr/>
          </p:nvSpPr>
          <p:spPr>
            <a:xfrm>
              <a:off x="1307172" y="3951208"/>
              <a:ext cx="2520000" cy="2180088"/>
            </a:xfrm>
            <a:prstGeom prst="hexagon">
              <a:avLst>
                <a:gd name="adj" fmla="val 28570"/>
                <a:gd name="vf" fmla="val 1154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Hexagon 19"/>
            <p:cNvSpPr/>
            <p:nvPr/>
          </p:nvSpPr>
          <p:spPr>
            <a:xfrm>
              <a:off x="1847172" y="4781694"/>
              <a:ext cx="1440000" cy="5191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spAutoFit/>
            </a:bodyPr>
            <a:lstStyle/>
            <a:p>
              <a:pPr algn="ctr" defTabSz="355600">
                <a:lnSpc>
                  <a:spcPct val="90000"/>
                </a:lnSpc>
                <a:spcAft>
                  <a:spcPct val="35000"/>
                </a:spcAft>
              </a:pPr>
              <a:r>
                <a:rPr lang="sq-AL" b="1" dirty="0">
                  <a:solidFill>
                    <a:schemeClr val="tx1"/>
                  </a:solidFill>
                  <a:latin typeface="Verdana" panose="020B0604030504040204" pitchFamily="34" charset="0"/>
                  <a:ea typeface="Verdana" panose="020B0604030504040204" pitchFamily="34" charset="0"/>
                  <a:cs typeface="Verdana" panose="020B0604030504040204" pitchFamily="34" charset="0"/>
                </a:rPr>
                <a:t>Vendimi i arsyeshëm</a:t>
              </a:r>
            </a:p>
          </p:txBody>
        </p:sp>
      </p:grpSp>
      <p:grpSp>
        <p:nvGrpSpPr>
          <p:cNvPr id="14" name="Group 33"/>
          <p:cNvGrpSpPr/>
          <p:nvPr/>
        </p:nvGrpSpPr>
        <p:grpSpPr>
          <a:xfrm>
            <a:off x="1242280" y="1570473"/>
            <a:ext cx="2520000" cy="2180088"/>
            <a:chOff x="806333" y="1756001"/>
            <a:chExt cx="2520000" cy="2180088"/>
          </a:xfrm>
        </p:grpSpPr>
        <p:sp>
          <p:nvSpPr>
            <p:cNvPr id="27" name="Hexagon 26"/>
            <p:cNvSpPr/>
            <p:nvPr/>
          </p:nvSpPr>
          <p:spPr>
            <a:xfrm>
              <a:off x="806333" y="1756001"/>
              <a:ext cx="2520000" cy="2180088"/>
            </a:xfrm>
            <a:prstGeom prst="hexagon">
              <a:avLst>
                <a:gd name="adj" fmla="val 28570"/>
                <a:gd name="vf" fmla="val 1154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Hexagon 21"/>
            <p:cNvSpPr/>
            <p:nvPr/>
          </p:nvSpPr>
          <p:spPr>
            <a:xfrm>
              <a:off x="1094333" y="2337188"/>
              <a:ext cx="1944000" cy="101771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spAutoFit/>
            </a:bodyPr>
            <a:lstStyle/>
            <a:p>
              <a:pPr algn="ctr" defTabSz="355600">
                <a:lnSpc>
                  <a:spcPct val="90000"/>
                </a:lnSpc>
                <a:spcAft>
                  <a:spcPct val="35000"/>
                </a:spcAft>
              </a:pPr>
              <a:r>
                <a:rPr lang="sq-AL" b="1" dirty="0">
                  <a:solidFill>
                    <a:schemeClr val="tx1"/>
                  </a:solidFill>
                  <a:latin typeface="Verdana" panose="020B0604030504040204" pitchFamily="34" charset="0"/>
                  <a:ea typeface="Verdana" panose="020B0604030504040204" pitchFamily="34" charset="0"/>
                  <a:cs typeface="Verdana" panose="020B0604030504040204" pitchFamily="34" charset="0"/>
                </a:rPr>
                <a:t>vërtetoni llogaridhënien në të gjitha nivelet</a:t>
              </a:r>
            </a:p>
          </p:txBody>
        </p:sp>
      </p:grpSp>
    </p:spTree>
    <p:extLst>
      <p:ext uri="{BB962C8B-B14F-4D97-AF65-F5344CB8AC3E}">
        <p14:creationId xmlns:p14="http://schemas.microsoft.com/office/powerpoint/2010/main" val="265984766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57200" y="457200"/>
            <a:ext cx="84352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sq-AL" sz="2400" b="1" dirty="0"/>
          </a:p>
        </p:txBody>
      </p:sp>
      <p:sp>
        <p:nvSpPr>
          <p:cNvPr id="3" name="Rectangle 2"/>
          <p:cNvSpPr/>
          <p:nvPr/>
        </p:nvSpPr>
        <p:spPr>
          <a:xfrm>
            <a:off x="0" y="1110803"/>
            <a:ext cx="9144000" cy="4693593"/>
          </a:xfrm>
          <a:prstGeom prst="rect">
            <a:avLst/>
          </a:prstGeom>
        </p:spPr>
        <p:txBody>
          <a:bodyPr wrap="square">
            <a:spAutoFit/>
          </a:bodyPr>
          <a:lstStyle/>
          <a:p>
            <a:pPr>
              <a:spcBef>
                <a:spcPts val="600"/>
              </a:spcBef>
            </a:pPr>
            <a:r>
              <a:rPr lang="en-US" sz="2400" b="1" dirty="0" smtClean="0">
                <a:latin typeface="Calibri" panose="020F0502020204030204" pitchFamily="34" charset="0"/>
                <a:cs typeface="Calibri" panose="020F0502020204030204" pitchFamily="34" charset="0"/>
              </a:rPr>
              <a:t>                          </a:t>
            </a:r>
            <a:r>
              <a:rPr lang="sq-AL" sz="2400" b="1" dirty="0" smtClean="0">
                <a:latin typeface="Calibri" panose="020F0502020204030204" pitchFamily="34" charset="0"/>
                <a:cs typeface="Calibri" panose="020F0502020204030204" pitchFamily="34" charset="0"/>
              </a:rPr>
              <a:t>Inicimi </a:t>
            </a:r>
            <a:r>
              <a:rPr lang="sq-AL" sz="2400" b="1" dirty="0">
                <a:latin typeface="Calibri" panose="020F0502020204030204" pitchFamily="34" charset="0"/>
                <a:cs typeface="Calibri" panose="020F0502020204030204" pitchFamily="34" charset="0"/>
              </a:rPr>
              <a:t>i ndryshimit të kontratës </a:t>
            </a:r>
            <a:endParaRPr lang="en-US" sz="2400" b="1" dirty="0" smtClean="0">
              <a:latin typeface="Calibri" panose="020F0502020204030204" pitchFamily="34" charset="0"/>
              <a:cs typeface="Calibri" panose="020F0502020204030204" pitchFamily="34" charset="0"/>
            </a:endParaRPr>
          </a:p>
          <a:p>
            <a:pPr>
              <a:spcBef>
                <a:spcPts val="600"/>
              </a:spcBef>
            </a:pPr>
            <a:endPar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endParaRPr>
          </a:p>
          <a:p>
            <a:pPr>
              <a:spcBef>
                <a:spcPts val="600"/>
              </a:spcBef>
            </a:pP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Ndryshimet në kontratë mund të iniciohet nga</a:t>
            </a:r>
            <a:r>
              <a:rPr lang="en-US"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a:t>
            </a:r>
            <a:endPar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endParaRPr>
          </a:p>
          <a:p>
            <a:pPr marL="800100" lvl="2" indent="-342900">
              <a:spcBef>
                <a:spcPts val="600"/>
              </a:spcBef>
              <a:buClr>
                <a:schemeClr val="bg2"/>
              </a:buClr>
              <a:buSzPct val="75000"/>
              <a:buFont typeface="Wingdings" pitchFamily="2" charset="2"/>
              <a:buChar char="n"/>
            </a:pPr>
            <a:r>
              <a:rPr lang="sq-AL" sz="2400" kern="0" dirty="0" smtClean="0">
                <a:latin typeface="Calibri" panose="020F0502020204030204" pitchFamily="34" charset="0"/>
                <a:ea typeface="Verdana" panose="020B0604030504040204" pitchFamily="34" charset="0"/>
                <a:cs typeface="Calibri" panose="020F0502020204030204" pitchFamily="34" charset="0"/>
              </a:rPr>
              <a:t>Autoriteti Kontraktues</a:t>
            </a:r>
            <a:r>
              <a:rPr lang="sq-AL" sz="2400" kern="0" dirty="0">
                <a:latin typeface="Calibri" panose="020F0502020204030204" pitchFamily="34" charset="0"/>
                <a:ea typeface="Verdana" panose="020B0604030504040204" pitchFamily="34" charset="0"/>
                <a:cs typeface="Calibri" panose="020F0502020204030204" pitchFamily="34" charset="0"/>
              </a:rPr>
              <a:t>,</a:t>
            </a:r>
          </a:p>
          <a:p>
            <a:pPr marL="800100" lvl="2" indent="-342900">
              <a:spcBef>
                <a:spcPts val="600"/>
              </a:spcBef>
              <a:buClr>
                <a:schemeClr val="bg2"/>
              </a:buClr>
              <a:buSzPct val="75000"/>
              <a:buFont typeface="Wingdings" pitchFamily="2" charset="2"/>
              <a:buChar char="n"/>
            </a:pPr>
            <a:r>
              <a:rPr lang="sq-AL" sz="2400" kern="0" dirty="0">
                <a:latin typeface="Calibri" panose="020F0502020204030204" pitchFamily="34" charset="0"/>
                <a:ea typeface="Verdana" panose="020B0604030504040204" pitchFamily="34" charset="0"/>
                <a:cs typeface="Calibri" panose="020F0502020204030204" pitchFamily="34" charset="0"/>
              </a:rPr>
              <a:t>Kontraktuesi, ose</a:t>
            </a:r>
          </a:p>
          <a:p>
            <a:pPr marL="800100" lvl="2" indent="-342900">
              <a:spcBef>
                <a:spcPts val="600"/>
              </a:spcBef>
              <a:buClr>
                <a:schemeClr val="bg2"/>
              </a:buClr>
              <a:buSzPct val="75000"/>
              <a:buFont typeface="Wingdings" pitchFamily="2" charset="2"/>
              <a:buChar char="n"/>
            </a:pPr>
            <a:r>
              <a:rPr lang="sq-AL" sz="2400" kern="0" dirty="0">
                <a:latin typeface="Calibri" panose="020F0502020204030204" pitchFamily="34" charset="0"/>
                <a:ea typeface="Verdana" panose="020B0604030504040204" pitchFamily="34" charset="0"/>
                <a:cs typeface="Calibri" panose="020F0502020204030204" pitchFamily="34" charset="0"/>
              </a:rPr>
              <a:t>bashkërisht nga të dyja palët.</a:t>
            </a:r>
          </a:p>
          <a:p>
            <a:pPr>
              <a:spcBef>
                <a:spcPts val="600"/>
              </a:spcBef>
            </a:pPr>
            <a:r>
              <a:rPr lang="sq-AL"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Në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të gjitha rastet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një ndryshim i kontratës është një dokument ligjor</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 dhe kur të ekzekutohet, nuk mund të ç ’ekzekutohet (nuk ka kthim mbrapa). </a:t>
            </a:r>
          </a:p>
          <a:p>
            <a:pPr>
              <a:spcBef>
                <a:spcPts val="600"/>
              </a:spcBef>
            </a:pPr>
            <a:r>
              <a:rPr lang="sq-AL"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E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vetmja mënyrë për të korrigjuar një ndryshim të kontratës është duke proceduar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një tjetër ndryshim të kontratës</a:t>
            </a:r>
            <a:r>
              <a:rPr lang="sq-AL"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a:t>
            </a:r>
            <a:endPar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endParaRPr>
          </a:p>
        </p:txBody>
      </p:sp>
      <p:sp>
        <p:nvSpPr>
          <p:cNvPr id="4" name="Rectangle 3"/>
          <p:cNvSpPr/>
          <p:nvPr/>
        </p:nvSpPr>
        <p:spPr>
          <a:xfrm>
            <a:off x="0" y="76200"/>
            <a:ext cx="9144000" cy="938719"/>
          </a:xfrm>
          <a:prstGeom prst="rect">
            <a:avLst/>
          </a:prstGeom>
        </p:spPr>
        <p:txBody>
          <a:bodyPr wrap="square">
            <a:spAutoFit/>
          </a:bodyPr>
          <a:lstStyle/>
          <a:p>
            <a:pPr>
              <a:spcBef>
                <a:spcPts val="600"/>
              </a:spcBef>
            </a:pPr>
            <a:r>
              <a:rPr lang="en-US" altLang="en-US" b="1" dirty="0" smtClean="0"/>
              <a:t>            </a:t>
            </a:r>
          </a:p>
          <a:p>
            <a:pPr>
              <a:spcBef>
                <a:spcPts val="600"/>
              </a:spcBef>
            </a:pPr>
            <a:r>
              <a:rPr lang="en-US" altLang="en-US" sz="3200" b="1" dirty="0">
                <a:solidFill>
                  <a:schemeClr val="accent1">
                    <a:lumMod val="50000"/>
                  </a:schemeClr>
                </a:solidFill>
              </a:rPr>
              <a:t> </a:t>
            </a:r>
            <a:r>
              <a:rPr lang="en-US" altLang="en-US" sz="3200" b="1" dirty="0" smtClean="0">
                <a:solidFill>
                  <a:schemeClr val="accent1">
                    <a:lumMod val="50000"/>
                  </a:schemeClr>
                </a:solidFill>
              </a:rPr>
              <a:t> </a:t>
            </a:r>
            <a:r>
              <a:rPr lang="sq-AL" altLang="en-US" sz="3200" b="1" dirty="0" smtClean="0">
                <a:solidFill>
                  <a:schemeClr val="accent1">
                    <a:lumMod val="50000"/>
                  </a:schemeClr>
                </a:solidFill>
                <a:latin typeface="Calibri" panose="020F0502020204030204" pitchFamily="34" charset="0"/>
                <a:cs typeface="Calibri" panose="020F0502020204030204" pitchFamily="34" charset="0"/>
              </a:rPr>
              <a:t>Administrimi </a:t>
            </a:r>
            <a:r>
              <a:rPr lang="sq-AL" altLang="en-US" sz="3200" b="1" dirty="0">
                <a:solidFill>
                  <a:schemeClr val="accent1">
                    <a:lumMod val="50000"/>
                  </a:schemeClr>
                </a:solidFill>
                <a:latin typeface="Calibri" panose="020F0502020204030204" pitchFamily="34" charset="0"/>
                <a:cs typeface="Calibri" panose="020F0502020204030204" pitchFamily="34" charset="0"/>
              </a:rPr>
              <a:t>i ndryshimit te kontratës </a:t>
            </a:r>
          </a:p>
        </p:txBody>
      </p:sp>
    </p:spTree>
    <p:extLst>
      <p:ext uri="{BB962C8B-B14F-4D97-AF65-F5344CB8AC3E}">
        <p14:creationId xmlns:p14="http://schemas.microsoft.com/office/powerpoint/2010/main" val="187574766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7033" y="482420"/>
            <a:ext cx="712522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3200" b="1" dirty="0">
                <a:solidFill>
                  <a:schemeClr val="accent1">
                    <a:lumMod val="50000"/>
                  </a:schemeClr>
                </a:solidFill>
                <a:latin typeface="Calibri" panose="020F0502020204030204" pitchFamily="34" charset="0"/>
                <a:cs typeface="Calibri" panose="020F0502020204030204" pitchFamily="34" charset="0"/>
              </a:rPr>
              <a:t>Autoriteti Kontraktues inicion ndryshime</a:t>
            </a:r>
          </a:p>
        </p:txBody>
      </p:sp>
      <p:sp>
        <p:nvSpPr>
          <p:cNvPr id="3" name="Rectangle 2"/>
          <p:cNvSpPr/>
          <p:nvPr/>
        </p:nvSpPr>
        <p:spPr>
          <a:xfrm>
            <a:off x="152400" y="2133600"/>
            <a:ext cx="8784976" cy="3200876"/>
          </a:xfrm>
          <a:prstGeom prst="rect">
            <a:avLst/>
          </a:prstGeom>
        </p:spPr>
        <p:txBody>
          <a:bodyPr wrap="square">
            <a:spAutoFit/>
          </a:bodyPr>
          <a:lstStyle/>
          <a:p>
            <a:pPr marL="342900" indent="-342900">
              <a:spcBef>
                <a:spcPts val="600"/>
              </a:spcBef>
              <a:buFont typeface="Arial" panose="020B0604020202020204" pitchFamily="34" charset="0"/>
              <a:buChar char="•"/>
            </a:pPr>
            <a:r>
              <a:rPr lang="sq-AL"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E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drejta e Autoritetit kontraktuese për të bërë ndryshime në kontratë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është detajuar në vetë kontratë</a:t>
            </a:r>
            <a:r>
              <a:rPr lang="sq-AL" sz="2400" b="1" dirty="0" smtClean="0">
                <a:solidFill>
                  <a:srgbClr val="000000"/>
                </a:solidFill>
                <a:latin typeface="Calibri" panose="020F0502020204030204" pitchFamily="34" charset="0"/>
                <a:ea typeface="Verdana" panose="020B0604030504040204" pitchFamily="34" charset="0"/>
                <a:cs typeface="Calibri" panose="020F0502020204030204" pitchFamily="34" charset="0"/>
              </a:rPr>
              <a:t>.</a:t>
            </a:r>
          </a:p>
          <a:p>
            <a:pPr marL="342900" indent="-342900">
              <a:spcBef>
                <a:spcPts val="600"/>
              </a:spcBef>
              <a:buFont typeface="Arial" panose="020B0604020202020204" pitchFamily="34" charset="0"/>
              <a:buChar char="•"/>
            </a:pPr>
            <a:r>
              <a:rPr lang="sq-AL"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Autoriteti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kontraktues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mund të urdhërojë ndryshime me gojë</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 kur është ne pyetje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koha</a:t>
            </a:r>
            <a:r>
              <a:rPr lang="sq-AL" sz="2400" b="1" dirty="0" smtClean="0">
                <a:solidFill>
                  <a:srgbClr val="000000"/>
                </a:solidFill>
                <a:latin typeface="Calibri" panose="020F0502020204030204" pitchFamily="34" charset="0"/>
                <a:ea typeface="Verdana" panose="020B0604030504040204" pitchFamily="34" charset="0"/>
                <a:cs typeface="Calibri" panose="020F0502020204030204" pitchFamily="34" charset="0"/>
              </a:rPr>
              <a:t>;</a:t>
            </a:r>
          </a:p>
          <a:p>
            <a:pPr marL="342900" indent="-342900">
              <a:spcBef>
                <a:spcPts val="600"/>
              </a:spcBef>
              <a:buFont typeface="Arial" panose="020B0604020202020204" pitchFamily="34" charset="0"/>
              <a:buChar char="•"/>
            </a:pPr>
            <a:r>
              <a:rPr lang="sq-AL" sz="2400" b="1" dirty="0" smtClean="0">
                <a:solidFill>
                  <a:srgbClr val="000000"/>
                </a:solidFill>
                <a:latin typeface="Calibri" panose="020F0502020204030204" pitchFamily="34" charset="0"/>
                <a:ea typeface="Verdana" panose="020B0604030504040204" pitchFamily="34" charset="0"/>
                <a:cs typeface="Calibri" panose="020F0502020204030204" pitchFamily="34" charset="0"/>
              </a:rPr>
              <a:t>M</a:t>
            </a:r>
            <a:r>
              <a:rPr lang="sq-AL"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egjithatë</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urdhëresat  për ndryshime me gojë kërkojnë të njëjtat nivele të miratimit si urdhëresat e ndryshimit me shkrim</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 dhe duhet të pasojnë menjëherë me një urdhërese te  ndryshimit me shkrim.</a:t>
            </a:r>
          </a:p>
        </p:txBody>
      </p:sp>
    </p:spTree>
    <p:extLst>
      <p:ext uri="{BB962C8B-B14F-4D97-AF65-F5344CB8AC3E}">
        <p14:creationId xmlns:p14="http://schemas.microsoft.com/office/powerpoint/2010/main" val="51528148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0"/>
            <a:ext cx="9130937"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3200" b="1" dirty="0" smtClean="0">
                <a:solidFill>
                  <a:schemeClr val="accent1">
                    <a:lumMod val="50000"/>
                  </a:schemeClr>
                </a:solidFill>
                <a:latin typeface="Calibri" panose="020F0502020204030204" pitchFamily="34" charset="0"/>
                <a:cs typeface="Calibri" panose="020F0502020204030204" pitchFamily="34" charset="0"/>
              </a:rPr>
              <a:t>            </a:t>
            </a:r>
            <a:r>
              <a:rPr lang="sq-AL" sz="3200" b="1" dirty="0" smtClean="0">
                <a:solidFill>
                  <a:schemeClr val="accent1">
                    <a:lumMod val="50000"/>
                  </a:schemeClr>
                </a:solidFill>
                <a:latin typeface="Calibri" panose="020F0502020204030204" pitchFamily="34" charset="0"/>
                <a:cs typeface="Calibri" panose="020F0502020204030204" pitchFamily="34" charset="0"/>
              </a:rPr>
              <a:t>Autoriteti </a:t>
            </a:r>
            <a:r>
              <a:rPr lang="sq-AL" sz="3200" b="1" dirty="0">
                <a:solidFill>
                  <a:schemeClr val="accent1">
                    <a:lumMod val="50000"/>
                  </a:schemeClr>
                </a:solidFill>
                <a:latin typeface="Calibri" panose="020F0502020204030204" pitchFamily="34" charset="0"/>
                <a:cs typeface="Calibri" panose="020F0502020204030204" pitchFamily="34" charset="0"/>
              </a:rPr>
              <a:t>Kontraktues inicion ndryshime</a:t>
            </a:r>
            <a:endParaRPr lang="en-US" sz="3200" b="1" dirty="0">
              <a:solidFill>
                <a:schemeClr val="accent1">
                  <a:lumMod val="50000"/>
                </a:schemeClr>
              </a:solidFill>
              <a:latin typeface="Calibri" panose="020F0502020204030204" pitchFamily="34" charset="0"/>
              <a:cs typeface="Calibri" panose="020F0502020204030204" pitchFamily="34" charset="0"/>
            </a:endParaRPr>
          </a:p>
          <a:p>
            <a:r>
              <a:rPr lang="sq-AL" sz="3200" b="1" dirty="0">
                <a:solidFill>
                  <a:schemeClr val="accent1">
                    <a:lumMod val="50000"/>
                  </a:schemeClr>
                </a:solidFill>
                <a:latin typeface="Calibri" panose="020F0502020204030204" pitchFamily="34" charset="0"/>
                <a:cs typeface="Calibri" panose="020F0502020204030204" pitchFamily="34" charset="0"/>
              </a:rPr>
              <a:t>                             </a:t>
            </a:r>
            <a:r>
              <a:rPr lang="en-US" sz="3200" b="1" dirty="0" smtClean="0">
                <a:solidFill>
                  <a:schemeClr val="accent1">
                    <a:lumMod val="50000"/>
                  </a:schemeClr>
                </a:solidFill>
                <a:latin typeface="Calibri" panose="020F0502020204030204" pitchFamily="34" charset="0"/>
                <a:cs typeface="Calibri" panose="020F0502020204030204" pitchFamily="34" charset="0"/>
              </a:rPr>
              <a:t>               </a:t>
            </a:r>
            <a:r>
              <a:rPr lang="sq-AL" sz="3200" b="1" dirty="0" smtClean="0">
                <a:solidFill>
                  <a:schemeClr val="accent1">
                    <a:lumMod val="50000"/>
                  </a:schemeClr>
                </a:solidFill>
                <a:latin typeface="Calibri" panose="020F0502020204030204" pitchFamily="34" charset="0"/>
                <a:cs typeface="Calibri" panose="020F0502020204030204" pitchFamily="34" charset="0"/>
              </a:rPr>
              <a:t> </a:t>
            </a:r>
            <a:r>
              <a:rPr lang="sq-AL" sz="3200" b="1" dirty="0">
                <a:solidFill>
                  <a:schemeClr val="accent1">
                    <a:lumMod val="50000"/>
                  </a:schemeClr>
                </a:solidFill>
                <a:latin typeface="Calibri" panose="020F0502020204030204" pitchFamily="34" charset="0"/>
                <a:cs typeface="Calibri" panose="020F0502020204030204" pitchFamily="34" charset="0"/>
              </a:rPr>
              <a:t>(vazhdim)</a:t>
            </a:r>
          </a:p>
          <a:p>
            <a:endParaRPr lang="sq-AL" sz="2400" b="1" dirty="0"/>
          </a:p>
        </p:txBody>
      </p:sp>
      <p:sp>
        <p:nvSpPr>
          <p:cNvPr id="3" name="Rectangle 2"/>
          <p:cNvSpPr/>
          <p:nvPr/>
        </p:nvSpPr>
        <p:spPr>
          <a:xfrm>
            <a:off x="152400" y="1143030"/>
            <a:ext cx="8596575" cy="5570756"/>
          </a:xfrm>
          <a:prstGeom prst="rect">
            <a:avLst/>
          </a:prstGeom>
        </p:spPr>
        <p:txBody>
          <a:bodyPr wrap="square">
            <a:spAutoFit/>
          </a:bodyPr>
          <a:lstStyle/>
          <a:p>
            <a:pPr marL="342900" indent="-342900">
              <a:spcBef>
                <a:spcPts val="600"/>
              </a:spcBef>
              <a:buFont typeface="Arial" panose="020B0604020202020204" pitchFamily="34" charset="0"/>
              <a:buChar char="•"/>
            </a:pPr>
            <a:r>
              <a:rPr lang="sq-AL"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Kur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një ndryshim i kontratës është kryer me anë të një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amendamenti të kontratës</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 Autoriteti Kontraktues paraqet propozimin e tij te kontraktuesi dhe, zakonisht, fillon një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raund i negociatave</a:t>
            </a:r>
            <a:r>
              <a:rPr lang="sq-AL" sz="2400" b="1" dirty="0" smtClean="0">
                <a:solidFill>
                  <a:srgbClr val="000000"/>
                </a:solidFill>
                <a:latin typeface="Calibri" panose="020F0502020204030204" pitchFamily="34" charset="0"/>
                <a:ea typeface="Verdana" panose="020B0604030504040204" pitchFamily="34" charset="0"/>
                <a:cs typeface="Calibri" panose="020F0502020204030204" pitchFamily="34" charset="0"/>
              </a:rPr>
              <a:t>.</a:t>
            </a:r>
            <a:endParaRPr lang="en-US" sz="2400" b="1" dirty="0" smtClean="0">
              <a:solidFill>
                <a:srgbClr val="000000"/>
              </a:solidFill>
              <a:latin typeface="Calibri" panose="020F0502020204030204" pitchFamily="34" charset="0"/>
              <a:ea typeface="Verdana" panose="020B0604030504040204" pitchFamily="34" charset="0"/>
              <a:cs typeface="Calibri" panose="020F0502020204030204" pitchFamily="34" charset="0"/>
            </a:endParaRPr>
          </a:p>
          <a:p>
            <a:pPr marL="342900" indent="-342900">
              <a:spcBef>
                <a:spcPts val="600"/>
              </a:spcBef>
              <a:buFont typeface="Arial" panose="020B0604020202020204" pitchFamily="34" charset="0"/>
              <a:buChar char="•"/>
            </a:pPr>
            <a:endPar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endParaRPr>
          </a:p>
          <a:p>
            <a:pPr marL="342900" indent="-342900">
              <a:spcBef>
                <a:spcPts val="600"/>
              </a:spcBef>
              <a:buFont typeface="Arial" panose="020B0604020202020204" pitchFamily="34" charset="0"/>
              <a:buChar char="•"/>
            </a:pP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Negociatat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në amendamentin e  Kontratës duhet të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trajtojë të njëjtën shkallë të detajeve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siç  përmban kontrata origjinale, duke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dokumentuar në mënyrë të qartë arsyen e ndryshimit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(p.sh., rritje apo ulje në sasi, korrigjimet e specifikimeve teknike, korrigjim i datës se  </a:t>
            </a:r>
            <a:r>
              <a:rPr lang="sq-AL"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dërgesës,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etj.) </a:t>
            </a:r>
            <a:r>
              <a:rPr lang="sq-AL"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a:t>
            </a:r>
            <a:endParaRPr lang="en-US"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endParaRPr>
          </a:p>
          <a:p>
            <a:pPr marL="342900" indent="-342900">
              <a:spcBef>
                <a:spcPts val="600"/>
              </a:spcBef>
              <a:buFont typeface="Arial" panose="020B0604020202020204" pitchFamily="34" charset="0"/>
              <a:buChar char="•"/>
            </a:pPr>
            <a:endPar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endParaRPr>
          </a:p>
          <a:p>
            <a:pPr marL="342900" indent="-342900">
              <a:spcBef>
                <a:spcPts val="600"/>
              </a:spcBef>
              <a:buFont typeface="Arial" panose="020B0604020202020204" pitchFamily="34" charset="0"/>
              <a:buChar char="•"/>
            </a:pP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Rezultati i negociatave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të amendamenteve te kontratës duhet të </a:t>
            </a:r>
            <a:r>
              <a:rPr lang="sq-AL" sz="2400" b="1" dirty="0" smtClean="0">
                <a:solidFill>
                  <a:srgbClr val="000000"/>
                </a:solidFill>
                <a:latin typeface="Calibri" panose="020F0502020204030204" pitchFamily="34" charset="0"/>
                <a:ea typeface="Verdana" panose="020B0604030504040204" pitchFamily="34" charset="0"/>
                <a:cs typeface="Calibri" panose="020F0502020204030204" pitchFamily="34" charset="0"/>
              </a:rPr>
              <a:t>miratohet </a:t>
            </a:r>
            <a:r>
              <a:rPr lang="sq-AL"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nga Autoriteti Kontraktues dhe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Kontraktuesi dhe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bëhet pjesë e </a:t>
            </a:r>
            <a:r>
              <a:rPr lang="sq-AL" sz="2400" b="1" dirty="0" smtClean="0">
                <a:solidFill>
                  <a:srgbClr val="000000"/>
                </a:solidFill>
                <a:latin typeface="Calibri" panose="020F0502020204030204" pitchFamily="34" charset="0"/>
                <a:ea typeface="Verdana" panose="020B0604030504040204" pitchFamily="34" charset="0"/>
                <a:cs typeface="Calibri" panose="020F0502020204030204" pitchFamily="34" charset="0"/>
              </a:rPr>
              <a:t>kontratës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origjinale.</a:t>
            </a:r>
          </a:p>
        </p:txBody>
      </p:sp>
    </p:spTree>
    <p:extLst>
      <p:ext uri="{BB962C8B-B14F-4D97-AF65-F5344CB8AC3E}">
        <p14:creationId xmlns:p14="http://schemas.microsoft.com/office/powerpoint/2010/main" val="174910983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3506738" y="541176"/>
            <a:ext cx="2412268" cy="646331"/>
          </a:xfrm>
          <a:prstGeom prst="rect">
            <a:avLst/>
          </a:prstGeom>
          <a:noFill/>
          <a:ln w="19050">
            <a:solidFill>
              <a:schemeClr val="tx1"/>
            </a:solidFill>
          </a:ln>
        </p:spPr>
        <p:txBody>
          <a:bodyPr wrap="square" rtlCol="0">
            <a:spAutoFit/>
          </a:bodyPr>
          <a:lstStyle/>
          <a:p>
            <a:pPr algn="ctr"/>
            <a:r>
              <a:rPr lang="sq-AL" sz="1200" b="1" dirty="0"/>
              <a:t>Autoriteti Kontraktues identifikon një ndryshim të kontratës</a:t>
            </a:r>
          </a:p>
        </p:txBody>
      </p:sp>
      <p:grpSp>
        <p:nvGrpSpPr>
          <p:cNvPr id="2" name="Group 13"/>
          <p:cNvGrpSpPr/>
          <p:nvPr/>
        </p:nvGrpSpPr>
        <p:grpSpPr>
          <a:xfrm>
            <a:off x="3920784" y="1227776"/>
            <a:ext cx="1584176" cy="830997"/>
            <a:chOff x="3491880" y="1412776"/>
            <a:chExt cx="1584176" cy="830997"/>
          </a:xfrm>
        </p:grpSpPr>
        <p:sp>
          <p:nvSpPr>
            <p:cNvPr id="5" name="Flowchart: Document 4"/>
            <p:cNvSpPr/>
            <p:nvPr/>
          </p:nvSpPr>
          <p:spPr>
            <a:xfrm>
              <a:off x="3491880" y="1419267"/>
              <a:ext cx="1584176" cy="785597"/>
            </a:xfrm>
            <a:prstGeom prst="flowChartDocumen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200"/>
            </a:p>
          </p:txBody>
        </p:sp>
        <p:sp>
          <p:nvSpPr>
            <p:cNvPr id="6" name="TextBox 5"/>
            <p:cNvSpPr txBox="1"/>
            <p:nvPr/>
          </p:nvSpPr>
          <p:spPr>
            <a:xfrm>
              <a:off x="3653898" y="1412776"/>
              <a:ext cx="1260140" cy="830997"/>
            </a:xfrm>
            <a:prstGeom prst="rect">
              <a:avLst/>
            </a:prstGeom>
            <a:noFill/>
          </p:spPr>
          <p:txBody>
            <a:bodyPr wrap="square" rtlCol="0">
              <a:spAutoFit/>
            </a:bodyPr>
            <a:lstStyle/>
            <a:p>
              <a:r>
                <a:rPr lang="sq-AL" sz="1200" b="1" dirty="0"/>
                <a:t>AK njofton kontraktuesin për ndryshimin</a:t>
              </a:r>
            </a:p>
          </p:txBody>
        </p:sp>
      </p:grpSp>
      <p:grpSp>
        <p:nvGrpSpPr>
          <p:cNvPr id="3" name="Group 14"/>
          <p:cNvGrpSpPr/>
          <p:nvPr/>
        </p:nvGrpSpPr>
        <p:grpSpPr>
          <a:xfrm>
            <a:off x="3704760" y="2244799"/>
            <a:ext cx="2016224" cy="1080120"/>
            <a:chOff x="3203848" y="2852936"/>
            <a:chExt cx="2016224" cy="1080120"/>
          </a:xfrm>
        </p:grpSpPr>
        <p:sp>
          <p:nvSpPr>
            <p:cNvPr id="8" name="Diamond 7"/>
            <p:cNvSpPr/>
            <p:nvPr/>
          </p:nvSpPr>
          <p:spPr>
            <a:xfrm>
              <a:off x="3203848" y="2852936"/>
              <a:ext cx="2016224" cy="1080120"/>
            </a:xfrm>
            <a:prstGeom prst="diamond">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200"/>
            </a:p>
          </p:txBody>
        </p:sp>
        <p:sp>
          <p:nvSpPr>
            <p:cNvPr id="9" name="TextBox 8"/>
            <p:cNvSpPr txBox="1"/>
            <p:nvPr/>
          </p:nvSpPr>
          <p:spPr>
            <a:xfrm>
              <a:off x="3340790" y="3030075"/>
              <a:ext cx="1742341" cy="646331"/>
            </a:xfrm>
            <a:prstGeom prst="rect">
              <a:avLst/>
            </a:prstGeom>
            <a:noFill/>
          </p:spPr>
          <p:txBody>
            <a:bodyPr wrap="square" rtlCol="0">
              <a:spAutoFit/>
            </a:bodyPr>
            <a:lstStyle/>
            <a:p>
              <a:pPr algn="ctr"/>
              <a:r>
                <a:rPr lang="sq-AL" sz="1200" b="1" dirty="0"/>
                <a:t>Kontraktuesi vlerëson orarin dhe  ndikimin e kostos</a:t>
              </a:r>
            </a:p>
          </p:txBody>
        </p:sp>
      </p:grpSp>
      <p:sp>
        <p:nvSpPr>
          <p:cNvPr id="11" name="TextBox 10"/>
          <p:cNvSpPr txBox="1"/>
          <p:nvPr/>
        </p:nvSpPr>
        <p:spPr>
          <a:xfrm>
            <a:off x="2489269" y="2276872"/>
            <a:ext cx="1224136" cy="461665"/>
          </a:xfrm>
          <a:prstGeom prst="rect">
            <a:avLst/>
          </a:prstGeom>
          <a:noFill/>
        </p:spPr>
        <p:txBody>
          <a:bodyPr wrap="square" rtlCol="0">
            <a:spAutoFit/>
          </a:bodyPr>
          <a:lstStyle/>
          <a:p>
            <a:pPr algn="ctr"/>
            <a:r>
              <a:rPr lang="sq-AL" sz="1200" dirty="0"/>
              <a:t>Nuk ka ndikim të rëndësishëm</a:t>
            </a:r>
          </a:p>
        </p:txBody>
      </p:sp>
      <p:sp>
        <p:nvSpPr>
          <p:cNvPr id="12" name="TextBox 11"/>
          <p:cNvSpPr txBox="1"/>
          <p:nvPr/>
        </p:nvSpPr>
        <p:spPr>
          <a:xfrm>
            <a:off x="539552" y="2558725"/>
            <a:ext cx="1740767" cy="461665"/>
          </a:xfrm>
          <a:prstGeom prst="rect">
            <a:avLst/>
          </a:prstGeom>
          <a:noFill/>
          <a:ln w="19050">
            <a:solidFill>
              <a:schemeClr val="tx1"/>
            </a:solidFill>
          </a:ln>
        </p:spPr>
        <p:txBody>
          <a:bodyPr wrap="square" rtlCol="0">
            <a:spAutoFit/>
          </a:bodyPr>
          <a:lstStyle/>
          <a:p>
            <a:pPr algn="ctr"/>
            <a:r>
              <a:rPr lang="sq-AL" sz="1200" dirty="0"/>
              <a:t>Ndryshimi bëhet pjesë e kontratës</a:t>
            </a:r>
          </a:p>
        </p:txBody>
      </p:sp>
      <p:sp>
        <p:nvSpPr>
          <p:cNvPr id="13" name="TextBox 12"/>
          <p:cNvSpPr txBox="1"/>
          <p:nvPr/>
        </p:nvSpPr>
        <p:spPr>
          <a:xfrm>
            <a:off x="5864400" y="2276872"/>
            <a:ext cx="1071736" cy="461665"/>
          </a:xfrm>
          <a:prstGeom prst="rect">
            <a:avLst/>
          </a:prstGeom>
          <a:noFill/>
        </p:spPr>
        <p:txBody>
          <a:bodyPr wrap="square" rtlCol="0">
            <a:spAutoFit/>
          </a:bodyPr>
          <a:lstStyle/>
          <a:p>
            <a:pPr algn="ctr"/>
            <a:r>
              <a:rPr lang="sq-AL" sz="1200" dirty="0"/>
              <a:t>Ndikim të rëndësishëm</a:t>
            </a:r>
          </a:p>
        </p:txBody>
      </p:sp>
      <p:sp>
        <p:nvSpPr>
          <p:cNvPr id="16" name="TextBox 15"/>
          <p:cNvSpPr txBox="1"/>
          <p:nvPr/>
        </p:nvSpPr>
        <p:spPr>
          <a:xfrm>
            <a:off x="7223721" y="2466392"/>
            <a:ext cx="1524743" cy="646331"/>
          </a:xfrm>
          <a:prstGeom prst="rect">
            <a:avLst/>
          </a:prstGeom>
          <a:noFill/>
          <a:ln w="19050">
            <a:solidFill>
              <a:schemeClr val="tx1"/>
            </a:solidFill>
          </a:ln>
        </p:spPr>
        <p:txBody>
          <a:bodyPr wrap="square" rtlCol="0">
            <a:spAutoFit/>
          </a:bodyPr>
          <a:lstStyle/>
          <a:p>
            <a:pPr algn="ctr"/>
            <a:r>
              <a:rPr lang="sq-AL" sz="1200" dirty="0"/>
              <a:t>AK përgatit orarin dhe </a:t>
            </a:r>
            <a:r>
              <a:rPr lang="sq-AL" sz="1200" dirty="0" smtClean="0"/>
              <a:t>e vlerëson</a:t>
            </a:r>
            <a:endParaRPr lang="sq-AL" sz="1200" dirty="0"/>
          </a:p>
          <a:p>
            <a:pPr algn="ctr"/>
            <a:r>
              <a:rPr lang="sq-AL" sz="1200" dirty="0"/>
              <a:t> koston</a:t>
            </a:r>
          </a:p>
        </p:txBody>
      </p:sp>
      <p:sp>
        <p:nvSpPr>
          <p:cNvPr id="17" name="TextBox 16"/>
          <p:cNvSpPr txBox="1"/>
          <p:nvPr/>
        </p:nvSpPr>
        <p:spPr>
          <a:xfrm>
            <a:off x="3092692" y="3549854"/>
            <a:ext cx="3240360" cy="461665"/>
          </a:xfrm>
          <a:prstGeom prst="rect">
            <a:avLst/>
          </a:prstGeom>
          <a:noFill/>
          <a:ln w="19050">
            <a:solidFill>
              <a:schemeClr val="tx1"/>
            </a:solidFill>
          </a:ln>
        </p:spPr>
        <p:txBody>
          <a:bodyPr wrap="square" rtlCol="0">
            <a:spAutoFit/>
          </a:bodyPr>
          <a:lstStyle/>
          <a:p>
            <a:pPr algn="ctr"/>
            <a:r>
              <a:rPr lang="sq-AL" sz="1200" b="1" dirty="0"/>
              <a:t>AK dhe Kontraktuesi rishikojnë dhe negociojnë orarin dhe vlerësojnë  koston </a:t>
            </a:r>
          </a:p>
        </p:txBody>
      </p:sp>
      <p:grpSp>
        <p:nvGrpSpPr>
          <p:cNvPr id="7" name="Group 19"/>
          <p:cNvGrpSpPr/>
          <p:nvPr/>
        </p:nvGrpSpPr>
        <p:grpSpPr>
          <a:xfrm>
            <a:off x="4064800" y="4236454"/>
            <a:ext cx="1296144" cy="648072"/>
            <a:chOff x="5689566" y="4581128"/>
            <a:chExt cx="1296144" cy="648072"/>
          </a:xfrm>
        </p:grpSpPr>
        <p:sp>
          <p:nvSpPr>
            <p:cNvPr id="18" name="TextBox 17"/>
            <p:cNvSpPr txBox="1"/>
            <p:nvPr/>
          </p:nvSpPr>
          <p:spPr>
            <a:xfrm>
              <a:off x="5767697" y="4783509"/>
              <a:ext cx="1071736" cy="276999"/>
            </a:xfrm>
            <a:prstGeom prst="rect">
              <a:avLst/>
            </a:prstGeom>
            <a:noFill/>
          </p:spPr>
          <p:txBody>
            <a:bodyPr wrap="square" rtlCol="0">
              <a:spAutoFit/>
            </a:bodyPr>
            <a:lstStyle/>
            <a:p>
              <a:pPr algn="ctr"/>
              <a:r>
                <a:rPr lang="sq-AL" sz="1200" b="1" dirty="0"/>
                <a:t>Marrëveshja</a:t>
              </a:r>
              <a:r>
                <a:rPr lang="en-US" sz="1200" b="1" dirty="0"/>
                <a:t> </a:t>
              </a:r>
              <a:endParaRPr lang="el-GR" sz="1200" b="1" dirty="0"/>
            </a:p>
          </p:txBody>
        </p:sp>
        <p:sp>
          <p:nvSpPr>
            <p:cNvPr id="19" name="Diamond 18"/>
            <p:cNvSpPr/>
            <p:nvPr/>
          </p:nvSpPr>
          <p:spPr>
            <a:xfrm>
              <a:off x="5689566" y="4581128"/>
              <a:ext cx="1296144" cy="648072"/>
            </a:xfrm>
            <a:prstGeom prst="diamond">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21" name="TextBox 20"/>
          <p:cNvSpPr txBox="1"/>
          <p:nvPr/>
        </p:nvSpPr>
        <p:spPr>
          <a:xfrm>
            <a:off x="2641669" y="4530316"/>
            <a:ext cx="1224136" cy="276999"/>
          </a:xfrm>
          <a:prstGeom prst="rect">
            <a:avLst/>
          </a:prstGeom>
          <a:noFill/>
        </p:spPr>
        <p:txBody>
          <a:bodyPr wrap="square" rtlCol="0">
            <a:spAutoFit/>
          </a:bodyPr>
          <a:lstStyle/>
          <a:p>
            <a:pPr algn="ctr"/>
            <a:r>
              <a:rPr lang="sq-AL" sz="1200" b="1" dirty="0"/>
              <a:t>Po</a:t>
            </a:r>
          </a:p>
        </p:txBody>
      </p:sp>
      <p:sp>
        <p:nvSpPr>
          <p:cNvPr id="22" name="TextBox 21"/>
          <p:cNvSpPr txBox="1"/>
          <p:nvPr/>
        </p:nvSpPr>
        <p:spPr>
          <a:xfrm>
            <a:off x="539552" y="4363348"/>
            <a:ext cx="1740767" cy="461665"/>
          </a:xfrm>
          <a:prstGeom prst="rect">
            <a:avLst/>
          </a:prstGeom>
          <a:noFill/>
          <a:ln w="19050">
            <a:solidFill>
              <a:schemeClr val="tx1"/>
            </a:solidFill>
          </a:ln>
        </p:spPr>
        <p:txBody>
          <a:bodyPr wrap="square" rtlCol="0">
            <a:spAutoFit/>
          </a:bodyPr>
          <a:lstStyle/>
          <a:p>
            <a:pPr algn="ctr"/>
            <a:r>
              <a:rPr lang="sq-AL" sz="1200" dirty="0"/>
              <a:t>Ndryshimi bëhet pjesë e kontratës</a:t>
            </a:r>
          </a:p>
        </p:txBody>
      </p:sp>
      <p:sp>
        <p:nvSpPr>
          <p:cNvPr id="23" name="TextBox 22"/>
          <p:cNvSpPr txBox="1"/>
          <p:nvPr/>
        </p:nvSpPr>
        <p:spPr>
          <a:xfrm>
            <a:off x="4283968" y="4941168"/>
            <a:ext cx="1224136" cy="276999"/>
          </a:xfrm>
          <a:prstGeom prst="rect">
            <a:avLst/>
          </a:prstGeom>
          <a:noFill/>
        </p:spPr>
        <p:txBody>
          <a:bodyPr wrap="square" rtlCol="0">
            <a:spAutoFit/>
          </a:bodyPr>
          <a:lstStyle/>
          <a:p>
            <a:pPr algn="ctr"/>
            <a:r>
              <a:rPr lang="sq-AL" sz="1200" dirty="0"/>
              <a:t>Jo</a:t>
            </a:r>
          </a:p>
        </p:txBody>
      </p:sp>
      <p:sp>
        <p:nvSpPr>
          <p:cNvPr id="24" name="TextBox 23"/>
          <p:cNvSpPr txBox="1"/>
          <p:nvPr/>
        </p:nvSpPr>
        <p:spPr>
          <a:xfrm>
            <a:off x="2280319" y="5657563"/>
            <a:ext cx="2003649" cy="461665"/>
          </a:xfrm>
          <a:prstGeom prst="rect">
            <a:avLst/>
          </a:prstGeom>
          <a:noFill/>
          <a:ln w="19050">
            <a:solidFill>
              <a:schemeClr val="tx1"/>
            </a:solidFill>
          </a:ln>
        </p:spPr>
        <p:txBody>
          <a:bodyPr wrap="square" rtlCol="0">
            <a:spAutoFit/>
          </a:bodyPr>
          <a:lstStyle/>
          <a:p>
            <a:pPr algn="ctr"/>
            <a:r>
              <a:rPr lang="sq-AL" sz="1200" b="1" dirty="0"/>
              <a:t>AK lëshon </a:t>
            </a:r>
            <a:r>
              <a:rPr lang="sq-AL" sz="1200" b="1" dirty="0" err="1"/>
              <a:t>urdhr</a:t>
            </a:r>
            <a:r>
              <a:rPr lang="en-GB" sz="1200" b="1" dirty="0" err="1"/>
              <a:t>esen</a:t>
            </a:r>
            <a:r>
              <a:rPr lang="sq-AL" sz="1200" b="1" dirty="0"/>
              <a:t> e njëanshme të ndryshimit</a:t>
            </a:r>
          </a:p>
        </p:txBody>
      </p:sp>
      <p:sp>
        <p:nvSpPr>
          <p:cNvPr id="25" name="TextBox 24"/>
          <p:cNvSpPr txBox="1"/>
          <p:nvPr/>
        </p:nvSpPr>
        <p:spPr>
          <a:xfrm>
            <a:off x="5141776" y="5657563"/>
            <a:ext cx="1524743" cy="646331"/>
          </a:xfrm>
          <a:prstGeom prst="rect">
            <a:avLst/>
          </a:prstGeom>
          <a:noFill/>
          <a:ln w="19050">
            <a:solidFill>
              <a:schemeClr val="tx1"/>
            </a:solidFill>
          </a:ln>
        </p:spPr>
        <p:txBody>
          <a:bodyPr wrap="square" rtlCol="0">
            <a:spAutoFit/>
          </a:bodyPr>
          <a:lstStyle/>
          <a:p>
            <a:pPr algn="ctr"/>
            <a:r>
              <a:rPr lang="en-GB" sz="1200" dirty="0"/>
              <a:t>A</a:t>
            </a:r>
            <a:r>
              <a:rPr lang="sq-AL" sz="1200" dirty="0"/>
              <a:t>K tërheq propozimin e ndryshimit</a:t>
            </a:r>
          </a:p>
        </p:txBody>
      </p:sp>
      <p:cxnSp>
        <p:nvCxnSpPr>
          <p:cNvPr id="28" name="Straight Arrow Connector 27"/>
          <p:cNvCxnSpPr>
            <a:stCxn id="4" idx="2"/>
            <a:endCxn id="5" idx="0"/>
          </p:cNvCxnSpPr>
          <p:nvPr/>
        </p:nvCxnSpPr>
        <p:spPr>
          <a:xfrm>
            <a:off x="4712872" y="1187507"/>
            <a:ext cx="0" cy="4676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5" idx="2"/>
            <a:endCxn id="8" idx="0"/>
          </p:cNvCxnSpPr>
          <p:nvPr/>
        </p:nvCxnSpPr>
        <p:spPr>
          <a:xfrm>
            <a:off x="4712872" y="1967927"/>
            <a:ext cx="0" cy="27687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8" idx="2"/>
            <a:endCxn id="17" idx="0"/>
          </p:cNvCxnSpPr>
          <p:nvPr/>
        </p:nvCxnSpPr>
        <p:spPr>
          <a:xfrm>
            <a:off x="4712872" y="3324919"/>
            <a:ext cx="0" cy="22493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7" idx="2"/>
            <a:endCxn id="19" idx="0"/>
          </p:cNvCxnSpPr>
          <p:nvPr/>
        </p:nvCxnSpPr>
        <p:spPr>
          <a:xfrm>
            <a:off x="4712872" y="4011519"/>
            <a:ext cx="0" cy="22493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19" idx="2"/>
            <a:endCxn id="24" idx="0"/>
          </p:cNvCxnSpPr>
          <p:nvPr/>
        </p:nvCxnSpPr>
        <p:spPr>
          <a:xfrm rot="5400000">
            <a:off x="3610990" y="4555680"/>
            <a:ext cx="773037" cy="1430728"/>
          </a:xfrm>
          <a:prstGeom prst="bentConnector3">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Elbow Connector 41"/>
          <p:cNvCxnSpPr>
            <a:stCxn id="19" idx="2"/>
            <a:endCxn id="25" idx="0"/>
          </p:cNvCxnSpPr>
          <p:nvPr/>
        </p:nvCxnSpPr>
        <p:spPr>
          <a:xfrm rot="16200000" flipH="1">
            <a:off x="4921992" y="4675406"/>
            <a:ext cx="773037" cy="1191276"/>
          </a:xfrm>
          <a:prstGeom prst="bentConnector3">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19" idx="1"/>
            <a:endCxn id="22" idx="3"/>
          </p:cNvCxnSpPr>
          <p:nvPr/>
        </p:nvCxnSpPr>
        <p:spPr>
          <a:xfrm flipH="1">
            <a:off x="2280319" y="4560490"/>
            <a:ext cx="1784481" cy="3369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8" idx="1"/>
            <a:endCxn id="12" idx="3"/>
          </p:cNvCxnSpPr>
          <p:nvPr/>
        </p:nvCxnSpPr>
        <p:spPr>
          <a:xfrm flipH="1">
            <a:off x="2280319" y="2784859"/>
            <a:ext cx="1424441" cy="469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8" idx="3"/>
            <a:endCxn id="16" idx="1"/>
          </p:cNvCxnSpPr>
          <p:nvPr/>
        </p:nvCxnSpPr>
        <p:spPr>
          <a:xfrm>
            <a:off x="5720984" y="2784859"/>
            <a:ext cx="1502737" cy="469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Elbow Connector 53"/>
          <p:cNvCxnSpPr>
            <a:stCxn id="16" idx="2"/>
            <a:endCxn id="17" idx="3"/>
          </p:cNvCxnSpPr>
          <p:nvPr/>
        </p:nvCxnSpPr>
        <p:spPr>
          <a:xfrm rot="5400000">
            <a:off x="6825591" y="2620185"/>
            <a:ext cx="667964" cy="1653041"/>
          </a:xfrm>
          <a:prstGeom prst="bentConnector2">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591500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489924"/>
            <a:ext cx="9144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3200" b="1" dirty="0" smtClean="0">
                <a:solidFill>
                  <a:schemeClr val="accent1">
                    <a:lumMod val="50000"/>
                  </a:schemeClr>
                </a:solidFill>
                <a:latin typeface="Calibri" panose="020F0502020204030204" pitchFamily="34" charset="0"/>
                <a:cs typeface="Calibri" panose="020F0502020204030204" pitchFamily="34" charset="0"/>
              </a:rPr>
              <a:t>                </a:t>
            </a:r>
            <a:r>
              <a:rPr lang="sq-AL" sz="3200" b="1" dirty="0" smtClean="0">
                <a:solidFill>
                  <a:schemeClr val="accent1">
                    <a:lumMod val="50000"/>
                  </a:schemeClr>
                </a:solidFill>
                <a:latin typeface="Calibri" panose="020F0502020204030204" pitchFamily="34" charset="0"/>
                <a:cs typeface="Calibri" panose="020F0502020204030204" pitchFamily="34" charset="0"/>
              </a:rPr>
              <a:t>Kontraktuesi </a:t>
            </a:r>
            <a:r>
              <a:rPr lang="sq-AL" sz="3200" b="1" dirty="0">
                <a:solidFill>
                  <a:schemeClr val="accent1">
                    <a:lumMod val="50000"/>
                  </a:schemeClr>
                </a:solidFill>
                <a:latin typeface="Calibri" panose="020F0502020204030204" pitchFamily="34" charset="0"/>
                <a:cs typeface="Calibri" panose="020F0502020204030204" pitchFamily="34" charset="0"/>
              </a:rPr>
              <a:t>inicion ndryshime</a:t>
            </a:r>
          </a:p>
        </p:txBody>
      </p:sp>
      <p:sp>
        <p:nvSpPr>
          <p:cNvPr id="3" name="Rectangle 2"/>
          <p:cNvSpPr/>
          <p:nvPr/>
        </p:nvSpPr>
        <p:spPr>
          <a:xfrm>
            <a:off x="0" y="1028343"/>
            <a:ext cx="8892480" cy="5878532"/>
          </a:xfrm>
          <a:prstGeom prst="rect">
            <a:avLst/>
          </a:prstGeom>
        </p:spPr>
        <p:txBody>
          <a:bodyPr wrap="square">
            <a:spAutoFit/>
          </a:bodyPr>
          <a:lstStyle/>
          <a:p>
            <a:pPr>
              <a:spcBef>
                <a:spcPts val="600"/>
              </a:spcBef>
            </a:pPr>
            <a:endParaRPr lang="en-US"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endParaRPr>
          </a:p>
          <a:p>
            <a:pPr>
              <a:spcBef>
                <a:spcPts val="600"/>
              </a:spcBef>
            </a:pPr>
            <a:r>
              <a:rPr lang="sq-AL"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Ndryshimet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e kontratës te iniciuara nga Kontraktuesi marrin zakonisht </a:t>
            </a:r>
            <a:r>
              <a:rPr lang="sq-AL" sz="2400" b="1" dirty="0">
                <a:solidFill>
                  <a:srgbClr val="000000"/>
                </a:solidFill>
                <a:latin typeface="Calibri" panose="020F0502020204030204" pitchFamily="34" charset="0"/>
                <a:ea typeface="Verdana" panose="020B0604030504040204" pitchFamily="34" charset="0"/>
                <a:cs typeface="Calibri" panose="020F0502020204030204" pitchFamily="34" charset="0"/>
              </a:rPr>
              <a:t>formën e propozimit me shkrim tek Autoritetit kontraktues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dhe, në këtë mënyrë, janë shpesh të referuara si "propozime për ndryshim të kontratës</a:t>
            </a:r>
            <a:r>
              <a:rPr lang="sq-AL"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 </a:t>
            </a:r>
            <a:r>
              <a:rPr lang="en-US"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a:t>
            </a:r>
          </a:p>
          <a:p>
            <a:pPr>
              <a:spcBef>
                <a:spcPts val="600"/>
              </a:spcBef>
            </a:pPr>
            <a:endParaRPr lang="en-US"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endParaRPr>
          </a:p>
          <a:p>
            <a:pPr>
              <a:spcBef>
                <a:spcPts val="600"/>
              </a:spcBef>
            </a:pPr>
            <a:r>
              <a:rPr lang="sq-AL" sz="2400" dirty="0">
                <a:latin typeface="Calibri" panose="020F0502020204030204" pitchFamily="34" charset="0"/>
                <a:cs typeface="Calibri" panose="020F0502020204030204" pitchFamily="34" charset="0"/>
              </a:rPr>
              <a:t>Kur një operator ekonomik </a:t>
            </a:r>
            <a:r>
              <a:rPr lang="sq-AL" sz="2400" b="1" dirty="0">
                <a:latin typeface="Calibri" panose="020F0502020204030204" pitchFamily="34" charset="0"/>
                <a:cs typeface="Calibri" panose="020F0502020204030204" pitchFamily="34" charset="0"/>
              </a:rPr>
              <a:t>dorëzon një kërkesë për një ndryshim, zyrtarët e prokurimit </a:t>
            </a:r>
            <a:r>
              <a:rPr lang="sq-AL" sz="2400" dirty="0">
                <a:latin typeface="Calibri" panose="020F0502020204030204" pitchFamily="34" charset="0"/>
                <a:cs typeface="Calibri" panose="020F0502020204030204" pitchFamily="34" charset="0"/>
              </a:rPr>
              <a:t>duhet të pyesin veten e tyre dhe palët e tjera të interesuara me një numër pyetjesh </a:t>
            </a:r>
            <a:r>
              <a:rPr lang="sq-AL" sz="2400" dirty="0" smtClean="0">
                <a:latin typeface="Calibri" panose="020F0502020204030204" pitchFamily="34" charset="0"/>
                <a:cs typeface="Calibri" panose="020F0502020204030204" pitchFamily="34" charset="0"/>
              </a:rPr>
              <a:t>:</a:t>
            </a:r>
            <a:endParaRPr lang="en-US" sz="2400" dirty="0" smtClean="0">
              <a:latin typeface="Calibri" panose="020F0502020204030204" pitchFamily="34" charset="0"/>
              <a:cs typeface="Calibri" panose="020F0502020204030204" pitchFamily="34" charset="0"/>
            </a:endParaRPr>
          </a:p>
          <a:p>
            <a:pPr>
              <a:spcBef>
                <a:spcPts val="600"/>
              </a:spcBef>
            </a:pPr>
            <a:endParaRPr lang="en-US" sz="2400" dirty="0" smtClean="0">
              <a:latin typeface="Calibri" panose="020F0502020204030204" pitchFamily="34" charset="0"/>
              <a:cs typeface="Calibri" panose="020F0502020204030204" pitchFamily="34" charset="0"/>
            </a:endParaRPr>
          </a:p>
          <a:p>
            <a:pPr>
              <a:spcBef>
                <a:spcPts val="600"/>
              </a:spcBef>
            </a:pPr>
            <a:r>
              <a:rPr lang="en-US" sz="2400" dirty="0" smtClean="0">
                <a:latin typeface="Calibri" panose="020F0502020204030204" pitchFamily="34" charset="0"/>
                <a:cs typeface="Calibri" panose="020F0502020204030204" pitchFamily="34" charset="0"/>
              </a:rPr>
              <a:t>1. </a:t>
            </a:r>
            <a:r>
              <a:rPr lang="sq-AL" sz="2400" dirty="0" smtClean="0">
                <a:latin typeface="Calibri" panose="020F0502020204030204" pitchFamily="34" charset="0"/>
                <a:cs typeface="Calibri" panose="020F0502020204030204" pitchFamily="34" charset="0"/>
              </a:rPr>
              <a:t>A </a:t>
            </a:r>
            <a:r>
              <a:rPr lang="sq-AL" sz="2400" dirty="0">
                <a:latin typeface="Calibri" panose="020F0502020204030204" pitchFamily="34" charset="0"/>
                <a:cs typeface="Calibri" panose="020F0502020204030204" pitchFamily="34" charset="0"/>
              </a:rPr>
              <a:t>është kjo </a:t>
            </a:r>
            <a:r>
              <a:rPr lang="sq-AL" sz="2400" b="1" i="1" dirty="0">
                <a:latin typeface="Calibri" panose="020F0502020204030204" pitchFamily="34" charset="0"/>
                <a:cs typeface="Calibri" panose="020F0502020204030204" pitchFamily="34" charset="0"/>
              </a:rPr>
              <a:t>kërkesë </a:t>
            </a:r>
            <a:r>
              <a:rPr lang="sq-AL" sz="2400" b="1" i="1" dirty="0" smtClean="0">
                <a:latin typeface="Calibri" panose="020F0502020204030204" pitchFamily="34" charset="0"/>
                <a:cs typeface="Calibri" panose="020F0502020204030204" pitchFamily="34" charset="0"/>
              </a:rPr>
              <a:t>brenda </a:t>
            </a:r>
            <a:r>
              <a:rPr lang="sq-AL" sz="2400" b="1" i="1" dirty="0">
                <a:latin typeface="Calibri" panose="020F0502020204030204" pitchFamily="34" charset="0"/>
                <a:cs typeface="Calibri" panose="020F0502020204030204" pitchFamily="34" charset="0"/>
              </a:rPr>
              <a:t>objektivit të punës </a:t>
            </a:r>
            <a:r>
              <a:rPr lang="sq-AL" sz="2400" dirty="0">
                <a:latin typeface="Calibri" panose="020F0502020204030204" pitchFamily="34" charset="0"/>
                <a:cs typeface="Calibri" panose="020F0502020204030204" pitchFamily="34" charset="0"/>
              </a:rPr>
              <a:t>së kuptuar </a:t>
            </a:r>
            <a:r>
              <a:rPr lang="sq-AL" sz="2400" dirty="0" smtClean="0">
                <a:latin typeface="Calibri" panose="020F0502020204030204" pitchFamily="34" charset="0"/>
                <a:cs typeface="Calibri" panose="020F0502020204030204" pitchFamily="34" charset="0"/>
              </a:rPr>
              <a:t>?</a:t>
            </a:r>
            <a:endParaRPr lang="sq-AL" sz="2400" dirty="0">
              <a:latin typeface="Calibri" panose="020F0502020204030204" pitchFamily="34" charset="0"/>
              <a:cs typeface="Calibri" panose="020F0502020204030204" pitchFamily="34" charset="0"/>
            </a:endParaRPr>
          </a:p>
          <a:p>
            <a:pPr>
              <a:spcBef>
                <a:spcPts val="600"/>
              </a:spcBef>
            </a:pPr>
            <a:endParaRPr lang="en-US" sz="2400" dirty="0" smtClean="0">
              <a:latin typeface="Calibri" panose="020F0502020204030204" pitchFamily="34" charset="0"/>
              <a:cs typeface="Calibri" panose="020F0502020204030204" pitchFamily="34" charset="0"/>
            </a:endParaRPr>
          </a:p>
          <a:p>
            <a:pPr>
              <a:spcBef>
                <a:spcPts val="600"/>
              </a:spcBef>
            </a:pPr>
            <a:endParaRPr lang="sq-AL" sz="2400" dirty="0">
              <a:latin typeface="Calibri" panose="020F0502020204030204" pitchFamily="34" charset="0"/>
              <a:cs typeface="Calibri" panose="020F0502020204030204" pitchFamily="34" charset="0"/>
            </a:endParaRPr>
          </a:p>
          <a:p>
            <a:pPr>
              <a:spcBef>
                <a:spcPts val="600"/>
              </a:spcBef>
            </a:pPr>
            <a:endParaRPr lang="en-US" sz="2400" dirty="0">
              <a:solidFill>
                <a:srgbClr val="000000"/>
              </a:solidFill>
              <a:latin typeface="Calibri" panose="020F0502020204030204" pitchFamily="34" charset="0"/>
              <a:ea typeface="Verdana" panose="020B0604030504040204" pitchFamily="34" charset="0"/>
              <a:cs typeface="Calibri" panose="020F0502020204030204" pitchFamily="34" charset="0"/>
            </a:endParaRPr>
          </a:p>
        </p:txBody>
      </p:sp>
    </p:spTree>
    <p:extLst>
      <p:ext uri="{BB962C8B-B14F-4D97-AF65-F5344CB8AC3E}">
        <p14:creationId xmlns:p14="http://schemas.microsoft.com/office/powerpoint/2010/main" val="141034769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1143000"/>
          </a:xfrm>
        </p:spPr>
        <p:txBody>
          <a:bodyPr/>
          <a:lstStyle/>
          <a:p>
            <a:r>
              <a:rPr lang="sq-AL" sz="3200" b="1" dirty="0">
                <a:solidFill>
                  <a:schemeClr val="accent1">
                    <a:lumMod val="50000"/>
                  </a:schemeClr>
                </a:solidFill>
                <a:latin typeface="Calibri" panose="020F0502020204030204" pitchFamily="34" charset="0"/>
                <a:cs typeface="Calibri" panose="020F0502020204030204" pitchFamily="34" charset="0"/>
              </a:rPr>
              <a:t>Kontraktuesi inicion ndryshime</a:t>
            </a:r>
            <a:r>
              <a:rPr lang="sq-AL" sz="3200" b="1" dirty="0">
                <a:latin typeface="Calibri" panose="020F0502020204030204" pitchFamily="34" charset="0"/>
                <a:cs typeface="Calibri" panose="020F0502020204030204" pitchFamily="34" charset="0"/>
              </a:rPr>
              <a:t/>
            </a:r>
            <a:br>
              <a:rPr lang="sq-AL" sz="3200" b="1" dirty="0">
                <a:latin typeface="Calibri" panose="020F0502020204030204" pitchFamily="34" charset="0"/>
                <a:cs typeface="Calibri" panose="020F0502020204030204" pitchFamily="34" charset="0"/>
              </a:rPr>
            </a:br>
            <a:endParaRPr lang="sq-AL" sz="32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0" y="838200"/>
            <a:ext cx="8933688" cy="6019800"/>
          </a:xfrm>
        </p:spPr>
        <p:txBody>
          <a:bodyPr/>
          <a:lstStyle/>
          <a:p>
            <a:endParaRPr lang="en-US" sz="2400" dirty="0" smtClean="0">
              <a:latin typeface="Calibri" panose="020F0502020204030204" pitchFamily="34" charset="0"/>
              <a:cs typeface="Calibri" panose="020F0502020204030204" pitchFamily="34" charset="0"/>
            </a:endParaRPr>
          </a:p>
          <a:p>
            <a:r>
              <a:rPr lang="sq-AL" sz="2400" dirty="0">
                <a:latin typeface="Calibri" panose="020F0502020204030204" pitchFamily="34" charset="0"/>
                <a:cs typeface="Calibri" panose="020F0502020204030204" pitchFamily="34" charset="0"/>
              </a:rPr>
              <a:t> </a:t>
            </a:r>
            <a:r>
              <a:rPr lang="sq-AL" sz="2400" dirty="0" smtClean="0">
                <a:latin typeface="Calibri" panose="020F0502020204030204" pitchFamily="34" charset="0"/>
                <a:cs typeface="Calibri" panose="020F0502020204030204" pitchFamily="34" charset="0"/>
              </a:rPr>
              <a:t>A </a:t>
            </a:r>
            <a:r>
              <a:rPr lang="sq-AL" sz="2400" dirty="0">
                <a:latin typeface="Calibri" panose="020F0502020204030204" pitchFamily="34" charset="0"/>
                <a:cs typeface="Calibri" panose="020F0502020204030204" pitchFamily="34" charset="0"/>
              </a:rPr>
              <a:t>është kërkesa </a:t>
            </a:r>
            <a:r>
              <a:rPr lang="sq-AL" sz="2400" b="1" dirty="0">
                <a:latin typeface="Calibri" panose="020F0502020204030204" pitchFamily="34" charset="0"/>
                <a:cs typeface="Calibri" panose="020F0502020204030204" pitchFamily="34" charset="0"/>
              </a:rPr>
              <a:t>një keqinterpretim i specifikimit ekzistues </a:t>
            </a:r>
            <a:r>
              <a:rPr lang="sq-AL" sz="2400" dirty="0">
                <a:latin typeface="Calibri" panose="020F0502020204030204" pitchFamily="34" charset="0"/>
                <a:cs typeface="Calibri" panose="020F0502020204030204" pitchFamily="34" charset="0"/>
              </a:rPr>
              <a:t>apo i kushteve? A nënkupton </a:t>
            </a:r>
            <a:r>
              <a:rPr lang="sq-AL" sz="2400" b="1" dirty="0">
                <a:latin typeface="Calibri" panose="020F0502020204030204" pitchFamily="34" charset="0"/>
                <a:cs typeface="Calibri" panose="020F0502020204030204" pitchFamily="34" charset="0"/>
              </a:rPr>
              <a:t>dhënia e sqarimeve </a:t>
            </a:r>
            <a:r>
              <a:rPr lang="sq-AL" sz="2400" dirty="0">
                <a:latin typeface="Calibri" panose="020F0502020204030204" pitchFamily="34" charset="0"/>
                <a:cs typeface="Calibri" panose="020F0502020204030204" pitchFamily="34" charset="0"/>
              </a:rPr>
              <a:t>se nevoja për ndryshim zhduket?</a:t>
            </a:r>
          </a:p>
          <a:p>
            <a:pPr lvl="0"/>
            <a:r>
              <a:rPr lang="sq-AL" sz="2400" dirty="0">
                <a:latin typeface="Calibri" panose="020F0502020204030204" pitchFamily="34" charset="0"/>
                <a:cs typeface="Calibri" panose="020F0502020204030204" pitchFamily="34" charset="0"/>
              </a:rPr>
              <a:t>A është ky </a:t>
            </a:r>
            <a:r>
              <a:rPr lang="sq-AL" sz="2400" b="1" dirty="0">
                <a:latin typeface="Calibri" panose="020F0502020204030204" pitchFamily="34" charset="0"/>
                <a:cs typeface="Calibri" panose="020F0502020204030204" pitchFamily="34" charset="0"/>
              </a:rPr>
              <a:t>ndryshim me të vërtetë i nevojshme</a:t>
            </a:r>
            <a:r>
              <a:rPr lang="sq-AL" sz="2400" dirty="0">
                <a:latin typeface="Calibri" panose="020F0502020204030204" pitchFamily="34" charset="0"/>
                <a:cs typeface="Calibri" panose="020F0502020204030204" pitchFamily="34" charset="0"/>
              </a:rPr>
              <a:t>, apo është "bukur ta keni"?</a:t>
            </a:r>
          </a:p>
          <a:p>
            <a:pPr lvl="0"/>
            <a:r>
              <a:rPr lang="sq-AL" sz="2400" dirty="0">
                <a:latin typeface="Calibri" panose="020F0502020204030204" pitchFamily="34" charset="0"/>
                <a:cs typeface="Calibri" panose="020F0502020204030204" pitchFamily="34" charset="0"/>
              </a:rPr>
              <a:t>Vlerësoni implikimet </a:t>
            </a:r>
            <a:r>
              <a:rPr lang="sq-AL" sz="2400" dirty="0" err="1">
                <a:latin typeface="Calibri" panose="020F0502020204030204" pitchFamily="34" charset="0"/>
                <a:cs typeface="Calibri" panose="020F0502020204030204" pitchFamily="34" charset="0"/>
              </a:rPr>
              <a:t>direkte</a:t>
            </a:r>
            <a:r>
              <a:rPr lang="sq-AL" sz="2400" dirty="0">
                <a:latin typeface="Calibri" panose="020F0502020204030204" pitchFamily="34" charset="0"/>
                <a:cs typeface="Calibri" panose="020F0502020204030204" pitchFamily="34" charset="0"/>
              </a:rPr>
              <a:t> dhe indirekte.</a:t>
            </a:r>
          </a:p>
          <a:p>
            <a:pPr lvl="0"/>
            <a:r>
              <a:rPr lang="sq-AL" sz="2400" dirty="0">
                <a:latin typeface="Calibri" panose="020F0502020204030204" pitchFamily="34" charset="0"/>
                <a:cs typeface="Calibri" panose="020F0502020204030204" pitchFamily="34" charset="0"/>
              </a:rPr>
              <a:t>A ka ndonjë </a:t>
            </a:r>
            <a:r>
              <a:rPr lang="sq-AL" sz="2400" b="1" dirty="0">
                <a:latin typeface="Calibri" panose="020F0502020204030204" pitchFamily="34" charset="0"/>
                <a:cs typeface="Calibri" panose="020F0502020204030204" pitchFamily="34" charset="0"/>
              </a:rPr>
              <a:t>mënyrë tjetër procedimi</a:t>
            </a:r>
            <a:r>
              <a:rPr lang="sq-AL" sz="2400" dirty="0">
                <a:latin typeface="Calibri" panose="020F0502020204030204" pitchFamily="34" charset="0"/>
                <a:cs typeface="Calibri" panose="020F0502020204030204" pitchFamily="34" charset="0"/>
              </a:rPr>
              <a:t>, e cila mund të ketë kosto më efektive?</a:t>
            </a:r>
          </a:p>
          <a:p>
            <a:pPr lvl="0"/>
            <a:r>
              <a:rPr lang="sq-AL" sz="2400" dirty="0">
                <a:latin typeface="Calibri" panose="020F0502020204030204" pitchFamily="34" charset="0"/>
                <a:cs typeface="Calibri" panose="020F0502020204030204" pitchFamily="34" charset="0"/>
              </a:rPr>
              <a:t>A është </a:t>
            </a:r>
            <a:r>
              <a:rPr lang="sq-AL" sz="2400" b="1" dirty="0">
                <a:latin typeface="Calibri" panose="020F0502020204030204" pitchFamily="34" charset="0"/>
                <a:cs typeface="Calibri" panose="020F0502020204030204" pitchFamily="34" charset="0"/>
              </a:rPr>
              <a:t>ndryshimi me të vërtetë një modifikim i kontratës aktuale apo është një punë e  re </a:t>
            </a:r>
            <a:r>
              <a:rPr lang="sq-AL" sz="2400" dirty="0">
                <a:latin typeface="Calibri" panose="020F0502020204030204" pitchFamily="34" charset="0"/>
                <a:cs typeface="Calibri" panose="020F0502020204030204" pitchFamily="34" charset="0"/>
              </a:rPr>
              <a:t>që kërkon një kontratë të re?</a:t>
            </a:r>
          </a:p>
          <a:p>
            <a:pPr lvl="0"/>
            <a:r>
              <a:rPr lang="sq-AL" sz="2400" dirty="0">
                <a:latin typeface="Calibri" panose="020F0502020204030204" pitchFamily="34" charset="0"/>
                <a:cs typeface="Calibri" panose="020F0502020204030204" pitchFamily="34" charset="0"/>
              </a:rPr>
              <a:t>A do </a:t>
            </a:r>
            <a:r>
              <a:rPr lang="sq-AL" sz="2400" b="1" dirty="0">
                <a:latin typeface="Calibri" panose="020F0502020204030204" pitchFamily="34" charset="0"/>
                <a:cs typeface="Calibri" panose="020F0502020204030204" pitchFamily="34" charset="0"/>
              </a:rPr>
              <a:t>t'i shkelë ndryshimi rregullat </a:t>
            </a:r>
            <a:r>
              <a:rPr lang="en-US" sz="2400" b="1" dirty="0" smtClean="0">
                <a:latin typeface="Calibri" panose="020F0502020204030204" pitchFamily="34" charset="0"/>
                <a:cs typeface="Calibri" panose="020F0502020204030204" pitchFamily="34" charset="0"/>
              </a:rPr>
              <a:t>e</a:t>
            </a:r>
            <a:r>
              <a:rPr lang="sq-AL" sz="2400" b="1" dirty="0" smtClean="0">
                <a:latin typeface="Calibri" panose="020F0502020204030204" pitchFamily="34" charset="0"/>
                <a:cs typeface="Calibri" panose="020F0502020204030204" pitchFamily="34" charset="0"/>
              </a:rPr>
              <a:t> </a:t>
            </a:r>
            <a:r>
              <a:rPr lang="sq-AL" sz="2400" b="1" dirty="0">
                <a:latin typeface="Calibri" panose="020F0502020204030204" pitchFamily="34" charset="0"/>
                <a:cs typeface="Calibri" panose="020F0502020204030204" pitchFamily="34" charset="0"/>
              </a:rPr>
              <a:t>prokurimit </a:t>
            </a:r>
            <a:r>
              <a:rPr lang="sq-AL" sz="2400" dirty="0">
                <a:latin typeface="Calibri" panose="020F0502020204030204" pitchFamily="34" charset="0"/>
                <a:cs typeface="Calibri" panose="020F0502020204030204" pitchFamily="34" charset="0"/>
              </a:rPr>
              <a:t>apo bie ndesh me ndonjë politikë të </a:t>
            </a:r>
            <a:r>
              <a:rPr lang="sq-AL" sz="2400" dirty="0" err="1">
                <a:latin typeface="Calibri" panose="020F0502020204030204" pitchFamily="34" charset="0"/>
                <a:cs typeface="Calibri" panose="020F0502020204030204" pitchFamily="34" charset="0"/>
              </a:rPr>
              <a:t>ofertimit</a:t>
            </a:r>
            <a:r>
              <a:rPr lang="sq-AL" sz="2400" dirty="0">
                <a:latin typeface="Calibri" panose="020F0502020204030204" pitchFamily="34" charset="0"/>
                <a:cs typeface="Calibri" panose="020F0502020204030204" pitchFamily="34" charset="0"/>
              </a:rPr>
              <a:t> konkurrues?</a:t>
            </a:r>
          </a:p>
          <a:p>
            <a:endParaRPr lang="sq-AL"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4025464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09" y="0"/>
            <a:ext cx="9144000" cy="6627840"/>
          </a:xfrm>
          <a:prstGeom prst="rect">
            <a:avLst/>
          </a:prstGeom>
        </p:spPr>
        <p:txBody>
          <a:bodyPr wrap="square">
            <a:spAutoFit/>
          </a:bodyPr>
          <a:lstStyle/>
          <a:p>
            <a:pPr marL="0" marR="0">
              <a:lnSpc>
                <a:spcPct val="107000"/>
              </a:lnSpc>
              <a:spcBef>
                <a:spcPts val="0"/>
              </a:spcBef>
              <a:spcAft>
                <a:spcPts val="800"/>
              </a:spcAft>
            </a:pPr>
            <a:r>
              <a:rPr lang="en-US" b="1" i="1" dirty="0" smtClean="0">
                <a:latin typeface="Calibri" panose="020F0502020204030204" pitchFamily="34" charset="0"/>
                <a:ea typeface="Calibri" panose="020F0502020204030204" pitchFamily="34" charset="0"/>
                <a:cs typeface="Times New Roman" panose="02020603050405020304" pitchFamily="18" charset="0"/>
              </a:rPr>
              <a:t>                                                                   </a:t>
            </a:r>
            <a:r>
              <a:rPr lang="en-US" b="1" i="1" dirty="0" err="1" smtClean="0">
                <a:latin typeface="Calibri" panose="020F0502020204030204" pitchFamily="34" charset="0"/>
                <a:ea typeface="Calibri" panose="020F0502020204030204" pitchFamily="34" charset="0"/>
                <a:cs typeface="Times New Roman" panose="02020603050405020304" pitchFamily="18" charset="0"/>
              </a:rPr>
              <a:t>Detyra</a:t>
            </a:r>
            <a:r>
              <a:rPr lang="en-US" b="1" i="1" dirty="0" smtClean="0">
                <a:latin typeface="Calibri" panose="020F0502020204030204" pitchFamily="34" charset="0"/>
                <a:ea typeface="Calibri" panose="020F0502020204030204" pitchFamily="34" charset="0"/>
                <a:cs typeface="Times New Roman" panose="02020603050405020304" pitchFamily="18" charset="0"/>
              </a:rPr>
              <a:t>   Nr.1 </a:t>
            </a:r>
          </a:p>
          <a:p>
            <a:pPr marL="0" marR="0">
              <a:lnSpc>
                <a:spcPct val="107000"/>
              </a:lnSpc>
              <a:spcBef>
                <a:spcPts val="0"/>
              </a:spcBef>
              <a:spcAft>
                <a:spcPts val="800"/>
              </a:spcAft>
            </a:pPr>
            <a:endParaRPr lang="sq-AL"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err="1" smtClean="0">
                <a:latin typeface="Calibri" panose="020F0502020204030204" pitchFamily="34" charset="0"/>
                <a:ea typeface="Calibri" panose="020F0502020204030204" pitchFamily="34" charset="0"/>
                <a:cs typeface="Calibri" panose="020F0502020204030204" pitchFamily="34" charset="0"/>
              </a:rPr>
              <a:t>Gjate</a:t>
            </a:r>
            <a:r>
              <a:rPr lang="en-US" sz="2400" dirty="0" smtClean="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implementimit</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te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kontrates</a:t>
            </a:r>
            <a:r>
              <a:rPr lang="en-US" sz="2400" dirty="0">
                <a:latin typeface="Calibri" panose="020F0502020204030204" pitchFamily="34" charset="0"/>
                <a:ea typeface="Calibri" panose="020F0502020204030204" pitchFamily="34" charset="0"/>
                <a:cs typeface="Calibri" panose="020F0502020204030204" pitchFamily="34" charset="0"/>
              </a:rPr>
              <a:t> per </a:t>
            </a:r>
            <a:r>
              <a:rPr lang="en-US" sz="2400" dirty="0" err="1">
                <a:latin typeface="Calibri" panose="020F0502020204030204" pitchFamily="34" charset="0"/>
                <a:ea typeface="Calibri" panose="020F0502020204030204" pitchFamily="34" charset="0"/>
                <a:cs typeface="Calibri" panose="020F0502020204030204" pitchFamily="34" charset="0"/>
              </a:rPr>
              <a:t>Ndertimin</a:t>
            </a:r>
            <a:r>
              <a:rPr lang="en-US" sz="2400" dirty="0">
                <a:latin typeface="Calibri" panose="020F0502020204030204" pitchFamily="34" charset="0"/>
                <a:ea typeface="Calibri" panose="020F0502020204030204" pitchFamily="34" charset="0"/>
                <a:cs typeface="Calibri" panose="020F0502020204030204" pitchFamily="34" charset="0"/>
              </a:rPr>
              <a:t> e </a:t>
            </a:r>
            <a:r>
              <a:rPr lang="en-US" sz="2400" b="1" dirty="0" err="1">
                <a:latin typeface="Calibri" panose="020F0502020204030204" pitchFamily="34" charset="0"/>
                <a:ea typeface="Calibri" panose="020F0502020204030204" pitchFamily="34" charset="0"/>
                <a:cs typeface="Calibri" panose="020F0502020204030204" pitchFamily="34" charset="0"/>
              </a:rPr>
              <a:t>objektit</a:t>
            </a:r>
            <a:r>
              <a:rPr lang="en-US" sz="2400" b="1" dirty="0">
                <a:latin typeface="Calibri" panose="020F0502020204030204" pitchFamily="34" charset="0"/>
                <a:ea typeface="Calibri" panose="020F0502020204030204" pitchFamily="34" charset="0"/>
                <a:cs typeface="Calibri" panose="020F0502020204030204" pitchFamily="34" charset="0"/>
              </a:rPr>
              <a:t> me </a:t>
            </a:r>
            <a:r>
              <a:rPr lang="en-US" sz="2400" b="1" dirty="0" err="1">
                <a:latin typeface="Calibri" panose="020F0502020204030204" pitchFamily="34" charset="0"/>
                <a:ea typeface="Calibri" panose="020F0502020204030204" pitchFamily="34" charset="0"/>
                <a:cs typeface="Calibri" panose="020F0502020204030204" pitchFamily="34" charset="0"/>
              </a:rPr>
              <a:t>konstruksion</a:t>
            </a:r>
            <a:r>
              <a:rPr lang="en-US" sz="2400" b="1" dirty="0">
                <a:latin typeface="Calibri" panose="020F0502020204030204" pitchFamily="34" charset="0"/>
                <a:ea typeface="Calibri" panose="020F0502020204030204" pitchFamily="34" charset="0"/>
                <a:cs typeface="Calibri" panose="020F0502020204030204" pitchFamily="34" charset="0"/>
              </a:rPr>
              <a:t> </a:t>
            </a:r>
            <a:r>
              <a:rPr lang="en-US" sz="2400" b="1" dirty="0" err="1">
                <a:latin typeface="Calibri" panose="020F0502020204030204" pitchFamily="34" charset="0"/>
                <a:ea typeface="Calibri" panose="020F0502020204030204" pitchFamily="34" charset="0"/>
                <a:cs typeface="Calibri" panose="020F0502020204030204" pitchFamily="34" charset="0"/>
              </a:rPr>
              <a:t>te</a:t>
            </a:r>
            <a:r>
              <a:rPr lang="en-US" sz="2400" b="1" dirty="0">
                <a:latin typeface="Calibri" panose="020F0502020204030204" pitchFamily="34" charset="0"/>
                <a:ea typeface="Calibri" panose="020F0502020204030204" pitchFamily="34" charset="0"/>
                <a:cs typeface="Calibri" panose="020F0502020204030204" pitchFamily="34" charset="0"/>
              </a:rPr>
              <a:t> </a:t>
            </a:r>
            <a:r>
              <a:rPr lang="en-US" sz="2400" b="1" dirty="0" err="1">
                <a:latin typeface="Calibri" panose="020F0502020204030204" pitchFamily="34" charset="0"/>
                <a:ea typeface="Calibri" panose="020F0502020204030204" pitchFamily="34" charset="0"/>
                <a:cs typeface="Calibri" panose="020F0502020204030204" pitchFamily="34" charset="0"/>
              </a:rPr>
              <a:t>qelikut</a:t>
            </a:r>
            <a:r>
              <a:rPr lang="en-US" sz="2400" b="1"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perfaqesuesi</a:t>
            </a:r>
            <a:r>
              <a:rPr lang="en-US" sz="2400" dirty="0">
                <a:latin typeface="Calibri" panose="020F0502020204030204" pitchFamily="34" charset="0"/>
                <a:ea typeface="Calibri" panose="020F0502020204030204" pitchFamily="34" charset="0"/>
                <a:cs typeface="Calibri" panose="020F0502020204030204" pitchFamily="34" charset="0"/>
              </a:rPr>
              <a:t>  OE </a:t>
            </a:r>
            <a:r>
              <a:rPr lang="en-US" sz="2400" dirty="0" err="1" smtClean="0">
                <a:latin typeface="Calibri" panose="020F0502020204030204" pitchFamily="34" charset="0"/>
                <a:ea typeface="Calibri" panose="020F0502020204030204" pitchFamily="34" charset="0"/>
                <a:cs typeface="Calibri" panose="020F0502020204030204" pitchFamily="34" charset="0"/>
              </a:rPr>
              <a:t>i</a:t>
            </a:r>
            <a:r>
              <a:rPr lang="en-US" sz="2400" dirty="0" smtClean="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cili</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ishte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kontraktuar</a:t>
            </a:r>
            <a:r>
              <a:rPr lang="en-US" sz="2400" dirty="0">
                <a:latin typeface="Calibri" panose="020F0502020204030204" pitchFamily="34" charset="0"/>
                <a:ea typeface="Calibri" panose="020F0502020204030204" pitchFamily="34" charset="0"/>
                <a:cs typeface="Calibri" panose="020F0502020204030204" pitchFamily="34" charset="0"/>
              </a:rPr>
              <a:t> per </a:t>
            </a:r>
            <a:r>
              <a:rPr lang="en-US" sz="2400" dirty="0" err="1">
                <a:latin typeface="Calibri" panose="020F0502020204030204" pitchFamily="34" charset="0"/>
                <a:ea typeface="Calibri" panose="020F0502020204030204" pitchFamily="34" charset="0"/>
                <a:cs typeface="Calibri" panose="020F0502020204030204" pitchFamily="34" charset="0"/>
              </a:rPr>
              <a:t>ti</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kryer</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punimet</a:t>
            </a:r>
            <a:r>
              <a:rPr lang="en-US" sz="2400" dirty="0">
                <a:latin typeface="Calibri" panose="020F0502020204030204" pitchFamily="34" charset="0"/>
                <a:ea typeface="Calibri" panose="020F0502020204030204" pitchFamily="34" charset="0"/>
                <a:cs typeface="Calibri" panose="020F0502020204030204" pitchFamily="34" charset="0"/>
              </a:rPr>
              <a:t> ne kete </a:t>
            </a:r>
            <a:r>
              <a:rPr lang="en-US" sz="2400" dirty="0" err="1">
                <a:latin typeface="Calibri" panose="020F0502020204030204" pitchFamily="34" charset="0"/>
                <a:ea typeface="Calibri" panose="020F0502020204030204" pitchFamily="34" charset="0"/>
                <a:cs typeface="Calibri" panose="020F0502020204030204" pitchFamily="34" charset="0"/>
              </a:rPr>
              <a:t>objekt</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kishte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drejtuar</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nje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kerkes</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Menaxherit</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te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Projektit</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te</a:t>
            </a:r>
            <a:r>
              <a:rPr lang="en-US" sz="2400" dirty="0">
                <a:latin typeface="Calibri" panose="020F0502020204030204" pitchFamily="34" charset="0"/>
                <a:ea typeface="Calibri" panose="020F0502020204030204" pitchFamily="34" charset="0"/>
                <a:cs typeface="Calibri" panose="020F0502020204030204" pitchFamily="34" charset="0"/>
              </a:rPr>
              <a:t> AK-se ne </a:t>
            </a:r>
            <a:r>
              <a:rPr lang="en-US" sz="2400" dirty="0" err="1">
                <a:latin typeface="Calibri" panose="020F0502020204030204" pitchFamily="34" charset="0"/>
                <a:ea typeface="Calibri" panose="020F0502020204030204" pitchFamily="34" charset="0"/>
                <a:cs typeface="Calibri" panose="020F0502020204030204" pitchFamily="34" charset="0"/>
              </a:rPr>
              <a:t>lidhje</a:t>
            </a:r>
            <a:r>
              <a:rPr lang="en-US" sz="2400" dirty="0">
                <a:latin typeface="Calibri" panose="020F0502020204030204" pitchFamily="34" charset="0"/>
                <a:ea typeface="Calibri" panose="020F0502020204030204" pitchFamily="34" charset="0"/>
                <a:cs typeface="Calibri" panose="020F0502020204030204" pitchFamily="34" charset="0"/>
              </a:rPr>
              <a:t> me ate se </a:t>
            </a:r>
            <a:r>
              <a:rPr lang="en-US" sz="2400" dirty="0" err="1">
                <a:latin typeface="Calibri" panose="020F0502020204030204" pitchFamily="34" charset="0"/>
                <a:ea typeface="Calibri" panose="020F0502020204030204" pitchFamily="34" charset="0"/>
                <a:cs typeface="Calibri" panose="020F0502020204030204" pitchFamily="34" charset="0"/>
              </a:rPr>
              <a:t>nje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pjese</a:t>
            </a:r>
            <a:r>
              <a:rPr lang="en-US" sz="2400" dirty="0">
                <a:latin typeface="Calibri" panose="020F0502020204030204" pitchFamily="34" charset="0"/>
                <a:ea typeface="Calibri" panose="020F0502020204030204" pitchFamily="34" charset="0"/>
                <a:cs typeface="Calibri" panose="020F0502020204030204" pitchFamily="34" charset="0"/>
              </a:rPr>
              <a:t> e </a:t>
            </a:r>
            <a:r>
              <a:rPr lang="en-US" sz="2400" dirty="0" err="1">
                <a:latin typeface="Calibri" panose="020F0502020204030204" pitchFamily="34" charset="0"/>
                <a:ea typeface="Calibri" panose="020F0502020204030204" pitchFamily="34" charset="0"/>
                <a:cs typeface="Calibri" panose="020F0502020204030204" pitchFamily="34" charset="0"/>
              </a:rPr>
              <a:t>sherbimeve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te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furnizimit</a:t>
            </a:r>
            <a:r>
              <a:rPr lang="en-US" sz="2400" dirty="0">
                <a:latin typeface="Calibri" panose="020F0502020204030204" pitchFamily="34" charset="0"/>
                <a:ea typeface="Calibri" panose="020F0502020204030204" pitchFamily="34" charset="0"/>
                <a:cs typeface="Calibri" panose="020F0502020204030204" pitchFamily="34" charset="0"/>
              </a:rPr>
              <a:t> ne </a:t>
            </a:r>
            <a:r>
              <a:rPr lang="en-US" sz="2400" dirty="0" err="1">
                <a:latin typeface="Calibri" panose="020F0502020204030204" pitchFamily="34" charset="0"/>
                <a:ea typeface="Calibri" panose="020F0502020204030204" pitchFamily="34" charset="0"/>
                <a:cs typeface="Calibri" panose="020F0502020204030204" pitchFamily="34" charset="0"/>
              </a:rPr>
              <a:t>lidhje</a:t>
            </a:r>
            <a:r>
              <a:rPr lang="en-US" sz="2400" dirty="0">
                <a:latin typeface="Calibri" panose="020F0502020204030204" pitchFamily="34" charset="0"/>
                <a:ea typeface="Calibri" panose="020F0502020204030204" pitchFamily="34" charset="0"/>
                <a:cs typeface="Calibri" panose="020F0502020204030204" pitchFamily="34" charset="0"/>
              </a:rPr>
              <a:t> me </a:t>
            </a:r>
            <a:r>
              <a:rPr lang="en-US" sz="2400" dirty="0" err="1">
                <a:latin typeface="Calibri" panose="020F0502020204030204" pitchFamily="34" charset="0"/>
                <a:ea typeface="Calibri" panose="020F0502020204030204" pitchFamily="34" charset="0"/>
                <a:cs typeface="Calibri" panose="020F0502020204030204" pitchFamily="34" charset="0"/>
              </a:rPr>
              <a:t>projektin</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nuk</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eshte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i</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perfshire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smtClean="0">
                <a:latin typeface="Calibri" panose="020F0502020204030204" pitchFamily="34" charset="0"/>
                <a:ea typeface="Calibri" panose="020F0502020204030204" pitchFamily="34" charset="0"/>
                <a:cs typeface="Calibri" panose="020F0502020204030204" pitchFamily="34" charset="0"/>
              </a:rPr>
              <a:t>brenda</a:t>
            </a:r>
            <a:r>
              <a:rPr lang="en-US" sz="2400" dirty="0" smtClean="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kontrates</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dhe</a:t>
            </a:r>
            <a:r>
              <a:rPr lang="en-US" sz="2400" dirty="0">
                <a:latin typeface="Calibri" panose="020F0502020204030204" pitchFamily="34" charset="0"/>
                <a:ea typeface="Calibri" panose="020F0502020204030204" pitchFamily="34" charset="0"/>
                <a:cs typeface="Calibri" panose="020F0502020204030204" pitchFamily="34" charset="0"/>
              </a:rPr>
              <a:t> per </a:t>
            </a:r>
            <a:r>
              <a:rPr lang="en-US" sz="2400" dirty="0" err="1">
                <a:latin typeface="Calibri" panose="020F0502020204030204" pitchFamily="34" charset="0"/>
                <a:ea typeface="Calibri" panose="020F0502020204030204" pitchFamily="34" charset="0"/>
                <a:cs typeface="Calibri" panose="020F0502020204030204" pitchFamily="34" charset="0"/>
              </a:rPr>
              <a:t>rrjedhoj</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kerkonte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qe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te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behet</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nje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ndryshim</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i</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kontrates</a:t>
            </a:r>
            <a:r>
              <a:rPr lang="en-US" sz="2400" dirty="0">
                <a:latin typeface="Calibri" panose="020F0502020204030204" pitchFamily="34" charset="0"/>
                <a:ea typeface="Calibri" panose="020F0502020204030204" pitchFamily="34" charset="0"/>
                <a:cs typeface="Calibri" panose="020F0502020204030204" pitchFamily="34" charset="0"/>
              </a:rPr>
              <a:t> per </a:t>
            </a:r>
            <a:r>
              <a:rPr lang="en-US" sz="2400" dirty="0" err="1">
                <a:latin typeface="Calibri" panose="020F0502020204030204" pitchFamily="34" charset="0"/>
                <a:ea typeface="Calibri" panose="020F0502020204030204" pitchFamily="34" charset="0"/>
                <a:cs typeface="Calibri" panose="020F0502020204030204" pitchFamily="34" charset="0"/>
              </a:rPr>
              <a:t>pune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shtese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siç</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parashihet</a:t>
            </a:r>
            <a:r>
              <a:rPr lang="en-US" sz="2400" dirty="0">
                <a:latin typeface="Calibri" panose="020F0502020204030204" pitchFamily="34" charset="0"/>
                <a:ea typeface="Calibri" panose="020F0502020204030204" pitchFamily="34" charset="0"/>
                <a:cs typeface="Calibri" panose="020F0502020204030204" pitchFamily="34" charset="0"/>
              </a:rPr>
              <a:t> me LPP-se</a:t>
            </a:r>
            <a:r>
              <a:rPr lang="en-US" sz="2400" dirty="0" smtClean="0">
                <a:latin typeface="Calibri" panose="020F0502020204030204" pitchFamily="34" charset="0"/>
                <a:ea typeface="Calibri" panose="020F0502020204030204" pitchFamily="34" charset="0"/>
                <a:cs typeface="Calibri" panose="020F0502020204030204" pitchFamily="34" charset="0"/>
              </a:rPr>
              <a:t>. </a:t>
            </a:r>
          </a:p>
          <a:p>
            <a:pPr marL="0" marR="0">
              <a:lnSpc>
                <a:spcPct val="107000"/>
              </a:lnSpc>
              <a:spcBef>
                <a:spcPts val="0"/>
              </a:spcBef>
              <a:spcAft>
                <a:spcPts val="800"/>
              </a:spcAft>
            </a:pPr>
            <a:endParaRPr lang="sq-AL" sz="2400" dirty="0">
              <a:latin typeface="Calibri" panose="020F0502020204030204" pitchFamily="34" charset="0"/>
              <a:ea typeface="Calibri" panose="020F0502020204030204" pitchFamily="34" charset="0"/>
              <a:cs typeface="Calibri" panose="020F0502020204030204" pitchFamily="34" charset="0"/>
            </a:endParaRPr>
          </a:p>
          <a:p>
            <a:pPr marL="285750" marR="0" indent="-285750">
              <a:lnSpc>
                <a:spcPct val="107000"/>
              </a:lnSpc>
              <a:spcBef>
                <a:spcPts val="0"/>
              </a:spcBef>
              <a:spcAft>
                <a:spcPts val="80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Calibri" panose="020F0502020204030204" pitchFamily="34" charset="0"/>
              </a:rPr>
              <a:t>Ne </a:t>
            </a:r>
            <a:r>
              <a:rPr lang="en-US" sz="2400" dirty="0" err="1">
                <a:latin typeface="Calibri" panose="020F0502020204030204" pitchFamily="34" charset="0"/>
                <a:ea typeface="Calibri" panose="020F0502020204030204" pitchFamily="34" charset="0"/>
                <a:cs typeface="Calibri" panose="020F0502020204030204" pitchFamily="34" charset="0"/>
              </a:rPr>
              <a:t>specifikacionin</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teknik</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tek</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paramasa</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dhe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parallogaria</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kishte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disa</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pozicion</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ku</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ishte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kerkuar</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furnzimi</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i</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gypave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te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qelikut</a:t>
            </a:r>
            <a:r>
              <a:rPr lang="en-US" sz="2400" dirty="0">
                <a:latin typeface="Calibri" panose="020F0502020204030204" pitchFamily="34" charset="0"/>
                <a:ea typeface="Calibri" panose="020F0502020204030204" pitchFamily="34" charset="0"/>
                <a:cs typeface="Calibri" panose="020F0502020204030204" pitchFamily="34" charset="0"/>
              </a:rPr>
              <a:t> me </a:t>
            </a:r>
            <a:r>
              <a:rPr lang="en-US" sz="2400" dirty="0" err="1">
                <a:latin typeface="Calibri" panose="020F0502020204030204" pitchFamily="34" charset="0"/>
                <a:ea typeface="Calibri" panose="020F0502020204030204" pitchFamily="34" charset="0"/>
                <a:cs typeface="Calibri" panose="020F0502020204030204" pitchFamily="34" charset="0"/>
              </a:rPr>
              <a:t>dimenzionet</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te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ndryshme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si</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b="1" i="1" dirty="0" err="1">
                <a:latin typeface="Calibri" panose="020F0502020204030204" pitchFamily="34" charset="0"/>
                <a:ea typeface="Times New Roman" panose="02020603050405020304" pitchFamily="18" charset="0"/>
                <a:cs typeface="Calibri" panose="020F0502020204030204" pitchFamily="34" charset="0"/>
              </a:rPr>
              <a:t>Furnizimi</a:t>
            </a:r>
            <a:r>
              <a:rPr lang="en-US" sz="2400" b="1" i="1" dirty="0">
                <a:latin typeface="Calibri" panose="020F0502020204030204" pitchFamily="34" charset="0"/>
                <a:ea typeface="Times New Roman" panose="02020603050405020304" pitchFamily="18" charset="0"/>
                <a:cs typeface="Calibri" panose="020F0502020204030204" pitchFamily="34" charset="0"/>
              </a:rPr>
              <a:t> me profile </a:t>
            </a:r>
            <a:r>
              <a:rPr lang="en-US" sz="2400" b="1" i="1" dirty="0" err="1">
                <a:latin typeface="Calibri" panose="020F0502020204030204" pitchFamily="34" charset="0"/>
                <a:ea typeface="Times New Roman" panose="02020603050405020304" pitchFamily="18" charset="0"/>
                <a:cs typeface="Calibri" panose="020F0502020204030204" pitchFamily="34" charset="0"/>
              </a:rPr>
              <a:t>metalike</a:t>
            </a:r>
            <a:r>
              <a:rPr lang="en-US" sz="2400" b="1" i="1" dirty="0">
                <a:latin typeface="Calibri" panose="020F0502020204030204" pitchFamily="34" charset="0"/>
                <a:ea typeface="Times New Roman" panose="02020603050405020304" pitchFamily="18" charset="0"/>
                <a:cs typeface="Calibri" panose="020F0502020204030204" pitchFamily="34" charset="0"/>
              </a:rPr>
              <a:t>, </a:t>
            </a:r>
            <a:r>
              <a:rPr lang="en-US" sz="2400" b="1" i="1" dirty="0" err="1">
                <a:latin typeface="Calibri" panose="020F0502020204030204" pitchFamily="34" charset="0"/>
                <a:ea typeface="Times New Roman" panose="02020603050405020304" pitchFamily="18" charset="0"/>
                <a:cs typeface="Calibri" panose="020F0502020204030204" pitchFamily="34" charset="0"/>
              </a:rPr>
              <a:t>dimensionet</a:t>
            </a:r>
            <a:r>
              <a:rPr lang="en-US" sz="2400" b="1" i="1" dirty="0">
                <a:latin typeface="Calibri" panose="020F0502020204030204" pitchFamily="34" charset="0"/>
                <a:ea typeface="Times New Roman" panose="02020603050405020304" pitchFamily="18" charset="0"/>
                <a:cs typeface="Calibri" panose="020F0502020204030204" pitchFamily="34" charset="0"/>
              </a:rPr>
              <a:t> 30 x 30 x 3 mm, </a:t>
            </a:r>
            <a:r>
              <a:rPr lang="en-US" sz="2400" b="1" i="1" dirty="0" err="1">
                <a:latin typeface="Calibri" panose="020F0502020204030204" pitchFamily="34" charset="0"/>
                <a:ea typeface="Times New Roman" panose="02020603050405020304" pitchFamily="18" charset="0"/>
                <a:cs typeface="Calibri" panose="020F0502020204030204" pitchFamily="34" charset="0"/>
              </a:rPr>
              <a:t>profilet</a:t>
            </a:r>
            <a:r>
              <a:rPr lang="en-US" sz="2400" b="1" i="1" dirty="0">
                <a:latin typeface="Calibri" panose="020F0502020204030204" pitchFamily="34" charset="0"/>
                <a:ea typeface="Times New Roman" panose="02020603050405020304" pitchFamily="18" charset="0"/>
                <a:cs typeface="Calibri" panose="020F0502020204030204" pitchFamily="34" charset="0"/>
              </a:rPr>
              <a:t> </a:t>
            </a:r>
            <a:r>
              <a:rPr lang="en-US" sz="2400" b="1" i="1" dirty="0" err="1">
                <a:latin typeface="Calibri" panose="020F0502020204030204" pitchFamily="34" charset="0"/>
                <a:ea typeface="Times New Roman" panose="02020603050405020304" pitchFamily="18" charset="0"/>
                <a:cs typeface="Calibri" panose="020F0502020204030204" pitchFamily="34" charset="0"/>
              </a:rPr>
              <a:t>duhet</a:t>
            </a:r>
            <a:r>
              <a:rPr lang="en-US" sz="2400" b="1" i="1" dirty="0">
                <a:latin typeface="Calibri" panose="020F0502020204030204" pitchFamily="34" charset="0"/>
                <a:ea typeface="Times New Roman" panose="02020603050405020304" pitchFamily="18" charset="0"/>
                <a:cs typeface="Calibri" panose="020F0502020204030204" pitchFamily="34" charset="0"/>
              </a:rPr>
              <a:t> </a:t>
            </a:r>
            <a:r>
              <a:rPr lang="en-US" sz="2400" b="1" i="1" dirty="0" err="1">
                <a:latin typeface="Calibri" panose="020F0502020204030204" pitchFamily="34" charset="0"/>
                <a:ea typeface="Times New Roman" panose="02020603050405020304" pitchFamily="18" charset="0"/>
                <a:cs typeface="Calibri" panose="020F0502020204030204" pitchFamily="34" charset="0"/>
              </a:rPr>
              <a:t>të</a:t>
            </a:r>
            <a:r>
              <a:rPr lang="en-US" sz="2400" b="1" i="1" dirty="0">
                <a:latin typeface="Calibri" panose="020F0502020204030204" pitchFamily="34" charset="0"/>
                <a:ea typeface="Times New Roman" panose="02020603050405020304" pitchFamily="18" charset="0"/>
                <a:cs typeface="Calibri" panose="020F0502020204030204" pitchFamily="34" charset="0"/>
              </a:rPr>
              <a:t> </a:t>
            </a:r>
            <a:r>
              <a:rPr lang="en-US" sz="2400" b="1" i="1" dirty="0" err="1">
                <a:latin typeface="Calibri" panose="020F0502020204030204" pitchFamily="34" charset="0"/>
                <a:ea typeface="Times New Roman" panose="02020603050405020304" pitchFamily="18" charset="0"/>
                <a:cs typeface="Calibri" panose="020F0502020204030204" pitchFamily="34" charset="0"/>
              </a:rPr>
              <a:t>plstifikohen</a:t>
            </a:r>
            <a:r>
              <a:rPr lang="en-US" sz="2400" b="1" i="1" dirty="0">
                <a:latin typeface="Calibri" panose="020F0502020204030204" pitchFamily="34" charset="0"/>
                <a:ea typeface="Times New Roman" panose="02020603050405020304" pitchFamily="18" charset="0"/>
                <a:cs typeface="Calibri" panose="020F0502020204030204" pitchFamily="34" charset="0"/>
              </a:rPr>
              <a:t> </a:t>
            </a:r>
            <a:r>
              <a:rPr lang="en-US" sz="2400" b="1" i="1" dirty="0" err="1">
                <a:latin typeface="Calibri" panose="020F0502020204030204" pitchFamily="34" charset="0"/>
                <a:ea typeface="Times New Roman" panose="02020603050405020304" pitchFamily="18" charset="0"/>
                <a:cs typeface="Calibri" panose="020F0502020204030204" pitchFamily="34" charset="0"/>
              </a:rPr>
              <a:t>në</a:t>
            </a:r>
            <a:r>
              <a:rPr lang="en-US" sz="2400" b="1" i="1" dirty="0">
                <a:latin typeface="Calibri" panose="020F0502020204030204" pitchFamily="34" charset="0"/>
                <a:ea typeface="Times New Roman" panose="02020603050405020304" pitchFamily="18" charset="0"/>
                <a:cs typeface="Calibri" panose="020F0502020204030204" pitchFamily="34" charset="0"/>
              </a:rPr>
              <a:t> </a:t>
            </a:r>
            <a:r>
              <a:rPr lang="en-US" sz="2400" b="1" i="1" dirty="0" err="1">
                <a:latin typeface="Calibri" panose="020F0502020204030204" pitchFamily="34" charset="0"/>
                <a:ea typeface="Times New Roman" panose="02020603050405020304" pitchFamily="18" charset="0"/>
                <a:cs typeface="Calibri" panose="020F0502020204030204" pitchFamily="34" charset="0"/>
              </a:rPr>
              <a:t>ngjyrë</a:t>
            </a:r>
            <a:r>
              <a:rPr lang="en-US" sz="2400" b="1" i="1" dirty="0">
                <a:latin typeface="Calibri" panose="020F0502020204030204" pitchFamily="34" charset="0"/>
                <a:ea typeface="Times New Roman" panose="02020603050405020304" pitchFamily="18" charset="0"/>
                <a:cs typeface="Calibri" panose="020F0502020204030204" pitchFamily="34" charset="0"/>
              </a:rPr>
              <a:t> RAL 9017. </a:t>
            </a:r>
            <a:r>
              <a:rPr lang="en-US" sz="2400" b="1" i="1" dirty="0" err="1">
                <a:latin typeface="Calibri" panose="020F0502020204030204" pitchFamily="34" charset="0"/>
                <a:ea typeface="Times New Roman" panose="02020603050405020304" pitchFamily="18" charset="0"/>
                <a:cs typeface="Calibri" panose="020F0502020204030204" pitchFamily="34" charset="0"/>
              </a:rPr>
              <a:t>Çmimi</a:t>
            </a:r>
            <a:r>
              <a:rPr lang="en-US" sz="2400" b="1" i="1" dirty="0">
                <a:latin typeface="Calibri" panose="020F0502020204030204" pitchFamily="34" charset="0"/>
                <a:ea typeface="Times New Roman" panose="02020603050405020304" pitchFamily="18" charset="0"/>
                <a:cs typeface="Calibri" panose="020F0502020204030204" pitchFamily="34" charset="0"/>
              </a:rPr>
              <a:t> </a:t>
            </a:r>
            <a:r>
              <a:rPr lang="en-US" sz="2400" b="1" i="1" dirty="0" err="1">
                <a:latin typeface="Calibri" panose="020F0502020204030204" pitchFamily="34" charset="0"/>
                <a:ea typeface="Times New Roman" panose="02020603050405020304" pitchFamily="18" charset="0"/>
                <a:cs typeface="Calibri" panose="020F0502020204030204" pitchFamily="34" charset="0"/>
              </a:rPr>
              <a:t>i</a:t>
            </a:r>
            <a:r>
              <a:rPr lang="en-US" sz="2400" b="1" i="1" dirty="0">
                <a:latin typeface="Calibri" panose="020F0502020204030204" pitchFamily="34" charset="0"/>
                <a:ea typeface="Times New Roman" panose="02020603050405020304" pitchFamily="18" charset="0"/>
                <a:cs typeface="Calibri" panose="020F0502020204030204" pitchFamily="34" charset="0"/>
              </a:rPr>
              <a:t> </a:t>
            </a:r>
            <a:r>
              <a:rPr lang="en-US" sz="2400" b="1" i="1" dirty="0" err="1">
                <a:latin typeface="Calibri" panose="020F0502020204030204" pitchFamily="34" charset="0"/>
                <a:ea typeface="Times New Roman" panose="02020603050405020304" pitchFamily="18" charset="0"/>
                <a:cs typeface="Calibri" panose="020F0502020204030204" pitchFamily="34" charset="0"/>
              </a:rPr>
              <a:t>prerjes</a:t>
            </a:r>
            <a:r>
              <a:rPr lang="en-US" sz="2400" b="1" i="1" dirty="0">
                <a:latin typeface="Calibri" panose="020F0502020204030204" pitchFamily="34" charset="0"/>
                <a:ea typeface="Times New Roman" panose="02020603050405020304" pitchFamily="18" charset="0"/>
                <a:cs typeface="Calibri" panose="020F0502020204030204" pitchFamily="34" charset="0"/>
              </a:rPr>
              <a:t> </a:t>
            </a:r>
            <a:r>
              <a:rPr lang="en-US" sz="2400" b="1" i="1" dirty="0" err="1">
                <a:latin typeface="Calibri" panose="020F0502020204030204" pitchFamily="34" charset="0"/>
                <a:ea typeface="Times New Roman" panose="02020603050405020304" pitchFamily="18" charset="0"/>
                <a:cs typeface="Calibri" panose="020F0502020204030204" pitchFamily="34" charset="0"/>
              </a:rPr>
              <a:t>dhe</a:t>
            </a:r>
            <a:r>
              <a:rPr lang="en-US" sz="2400" b="1" i="1" dirty="0">
                <a:latin typeface="Calibri" panose="020F0502020204030204" pitchFamily="34" charset="0"/>
                <a:ea typeface="Times New Roman" panose="02020603050405020304" pitchFamily="18" charset="0"/>
                <a:cs typeface="Calibri" panose="020F0502020204030204" pitchFamily="34" charset="0"/>
              </a:rPr>
              <a:t> </a:t>
            </a:r>
            <a:r>
              <a:rPr lang="en-US" sz="2400" b="1" i="1" dirty="0" err="1">
                <a:latin typeface="Calibri" panose="020F0502020204030204" pitchFamily="34" charset="0"/>
                <a:ea typeface="Times New Roman" panose="02020603050405020304" pitchFamily="18" charset="0"/>
                <a:cs typeface="Calibri" panose="020F0502020204030204" pitchFamily="34" charset="0"/>
              </a:rPr>
              <a:t>saldimit</a:t>
            </a:r>
            <a:r>
              <a:rPr lang="en-US" sz="2400" b="1" i="1" dirty="0">
                <a:latin typeface="Calibri" panose="020F0502020204030204" pitchFamily="34" charset="0"/>
                <a:ea typeface="Times New Roman" panose="02020603050405020304" pitchFamily="18" charset="0"/>
                <a:cs typeface="Calibri" panose="020F0502020204030204" pitchFamily="34" charset="0"/>
              </a:rPr>
              <a:t> </a:t>
            </a:r>
            <a:r>
              <a:rPr lang="en-US" sz="2400" b="1" i="1" dirty="0" err="1">
                <a:latin typeface="Calibri" panose="020F0502020204030204" pitchFamily="34" charset="0"/>
                <a:ea typeface="Times New Roman" panose="02020603050405020304" pitchFamily="18" charset="0"/>
                <a:cs typeface="Calibri" panose="020F0502020204030204" pitchFamily="34" charset="0"/>
              </a:rPr>
              <a:t>të</a:t>
            </a:r>
            <a:r>
              <a:rPr lang="en-US" sz="2400" b="1" i="1" dirty="0">
                <a:latin typeface="Calibri" panose="020F0502020204030204" pitchFamily="34" charset="0"/>
                <a:ea typeface="Times New Roman" panose="02020603050405020304" pitchFamily="18" charset="0"/>
                <a:cs typeface="Calibri" panose="020F0502020204030204" pitchFamily="34" charset="0"/>
              </a:rPr>
              <a:t> </a:t>
            </a:r>
            <a:r>
              <a:rPr lang="en-US" sz="2400" b="1" i="1" dirty="0" err="1">
                <a:latin typeface="Calibri" panose="020F0502020204030204" pitchFamily="34" charset="0"/>
                <a:ea typeface="Times New Roman" panose="02020603050405020304" pitchFamily="18" charset="0"/>
                <a:cs typeface="Calibri" panose="020F0502020204030204" pitchFamily="34" charset="0"/>
              </a:rPr>
              <a:t>gypave</a:t>
            </a:r>
            <a:r>
              <a:rPr lang="en-US" sz="2400" b="1" i="1" dirty="0">
                <a:latin typeface="Calibri" panose="020F0502020204030204" pitchFamily="34" charset="0"/>
                <a:ea typeface="Times New Roman" panose="02020603050405020304" pitchFamily="18" charset="0"/>
                <a:cs typeface="Calibri" panose="020F0502020204030204" pitchFamily="34" charset="0"/>
              </a:rPr>
              <a:t> </a:t>
            </a:r>
            <a:r>
              <a:rPr lang="en-US" sz="2400" b="1" i="1" dirty="0" err="1">
                <a:latin typeface="Calibri" panose="020F0502020204030204" pitchFamily="34" charset="0"/>
                <a:ea typeface="Times New Roman" panose="02020603050405020304" pitchFamily="18" charset="0"/>
                <a:cs typeface="Calibri" panose="020F0502020204030204" pitchFamily="34" charset="0"/>
              </a:rPr>
              <a:t>duhet</a:t>
            </a:r>
            <a:r>
              <a:rPr lang="en-US" sz="2400" b="1" i="1" dirty="0">
                <a:latin typeface="Calibri" panose="020F0502020204030204" pitchFamily="34" charset="0"/>
                <a:ea typeface="Times New Roman" panose="02020603050405020304" pitchFamily="18" charset="0"/>
                <a:cs typeface="Calibri" panose="020F0502020204030204" pitchFamily="34" charset="0"/>
              </a:rPr>
              <a:t> </a:t>
            </a:r>
            <a:r>
              <a:rPr lang="en-US" sz="2400" b="1" i="1" dirty="0" err="1">
                <a:latin typeface="Calibri" panose="020F0502020204030204" pitchFamily="34" charset="0"/>
                <a:ea typeface="Times New Roman" panose="02020603050405020304" pitchFamily="18" charset="0"/>
                <a:cs typeface="Calibri" panose="020F0502020204030204" pitchFamily="34" charset="0"/>
              </a:rPr>
              <a:t>të</a:t>
            </a:r>
            <a:r>
              <a:rPr lang="en-US" sz="2400" b="1" i="1" dirty="0">
                <a:latin typeface="Calibri" panose="020F0502020204030204" pitchFamily="34" charset="0"/>
                <a:ea typeface="Times New Roman" panose="02020603050405020304" pitchFamily="18" charset="0"/>
                <a:cs typeface="Calibri" panose="020F0502020204030204" pitchFamily="34" charset="0"/>
              </a:rPr>
              <a:t> </a:t>
            </a:r>
            <a:r>
              <a:rPr lang="en-US" sz="2400" b="1" i="1" dirty="0" err="1">
                <a:latin typeface="Calibri" panose="020F0502020204030204" pitchFamily="34" charset="0"/>
                <a:ea typeface="Times New Roman" panose="02020603050405020304" pitchFamily="18" charset="0"/>
                <a:cs typeface="Calibri" panose="020F0502020204030204" pitchFamily="34" charset="0"/>
              </a:rPr>
              <a:t>llogaritet</a:t>
            </a:r>
            <a:r>
              <a:rPr lang="en-US" sz="2400" b="1" i="1" dirty="0">
                <a:latin typeface="Calibri" panose="020F0502020204030204" pitchFamily="34" charset="0"/>
                <a:ea typeface="Times New Roman" panose="02020603050405020304" pitchFamily="18" charset="0"/>
                <a:cs typeface="Calibri" panose="020F0502020204030204" pitchFamily="34" charset="0"/>
              </a:rPr>
              <a:t> </a:t>
            </a:r>
            <a:r>
              <a:rPr lang="en-US" sz="2400" b="1" i="1" dirty="0" err="1">
                <a:latin typeface="Calibri" panose="020F0502020204030204" pitchFamily="34" charset="0"/>
                <a:ea typeface="Times New Roman" panose="02020603050405020304" pitchFamily="18" charset="0"/>
                <a:cs typeface="Calibri" panose="020F0502020204030204" pitchFamily="34" charset="0"/>
              </a:rPr>
              <a:t>komplet</a:t>
            </a:r>
            <a:r>
              <a:rPr lang="en-US" sz="2400" b="1" i="1" dirty="0">
                <a:latin typeface="Calibri" panose="020F0502020204030204" pitchFamily="34" charset="0"/>
                <a:ea typeface="Times New Roman" panose="02020603050405020304" pitchFamily="18" charset="0"/>
                <a:cs typeface="Calibri" panose="020F0502020204030204" pitchFamily="34" charset="0"/>
              </a:rPr>
              <a:t> </a:t>
            </a:r>
            <a:r>
              <a:rPr lang="en-US" sz="2400" b="1" i="1" dirty="0" err="1">
                <a:latin typeface="Calibri" panose="020F0502020204030204" pitchFamily="34" charset="0"/>
                <a:ea typeface="Times New Roman" panose="02020603050405020304" pitchFamily="18" charset="0"/>
                <a:cs typeface="Calibri" panose="020F0502020204030204" pitchFamily="34" charset="0"/>
              </a:rPr>
              <a:t>në</a:t>
            </a:r>
            <a:r>
              <a:rPr lang="en-US" sz="2400" b="1" i="1" dirty="0">
                <a:latin typeface="Calibri" panose="020F0502020204030204" pitchFamily="34" charset="0"/>
                <a:ea typeface="Times New Roman" panose="02020603050405020304" pitchFamily="18" charset="0"/>
                <a:cs typeface="Calibri" panose="020F0502020204030204" pitchFamily="34" charset="0"/>
              </a:rPr>
              <a:t> </a:t>
            </a:r>
            <a:r>
              <a:rPr lang="en-US" sz="2400" b="1" i="1" dirty="0" err="1">
                <a:latin typeface="Calibri" panose="020F0502020204030204" pitchFamily="34" charset="0"/>
                <a:ea typeface="Times New Roman" panose="02020603050405020304" pitchFamily="18" charset="0"/>
                <a:cs typeface="Calibri" panose="020F0502020204030204" pitchFamily="34" charset="0"/>
              </a:rPr>
              <a:t>çmim</a:t>
            </a:r>
            <a:r>
              <a:rPr lang="en-US" sz="2400" b="1" i="1" dirty="0">
                <a:latin typeface="Calibri" panose="020F0502020204030204" pitchFamily="34" charset="0"/>
                <a:ea typeface="Times New Roman" panose="02020603050405020304" pitchFamily="18" charset="0"/>
                <a:cs typeface="Calibri" panose="020F0502020204030204" pitchFamily="34" charset="0"/>
              </a:rPr>
              <a:t>. </a:t>
            </a:r>
            <a:r>
              <a:rPr lang="en-US" sz="2400" b="1" i="1" dirty="0" err="1">
                <a:latin typeface="Calibri" panose="020F0502020204030204" pitchFamily="34" charset="0"/>
                <a:ea typeface="Times New Roman" panose="02020603050405020304" pitchFamily="18" charset="0"/>
                <a:cs typeface="Calibri" panose="020F0502020204030204" pitchFamily="34" charset="0"/>
              </a:rPr>
              <a:t>Ky</a:t>
            </a:r>
            <a:r>
              <a:rPr lang="en-US" sz="2400" b="1" i="1" dirty="0">
                <a:latin typeface="Calibri" panose="020F0502020204030204" pitchFamily="34" charset="0"/>
                <a:ea typeface="Times New Roman" panose="02020603050405020304" pitchFamily="18" charset="0"/>
                <a:cs typeface="Calibri" panose="020F0502020204030204" pitchFamily="34" charset="0"/>
              </a:rPr>
              <a:t> </a:t>
            </a:r>
            <a:r>
              <a:rPr lang="en-US" sz="2400" b="1" i="1" dirty="0" err="1">
                <a:latin typeface="Calibri" panose="020F0502020204030204" pitchFamily="34" charset="0"/>
                <a:ea typeface="Times New Roman" panose="02020603050405020304" pitchFamily="18" charset="0"/>
                <a:cs typeface="Calibri" panose="020F0502020204030204" pitchFamily="34" charset="0"/>
              </a:rPr>
              <a:t>ishte</a:t>
            </a:r>
            <a:r>
              <a:rPr lang="en-US" sz="2400" b="1" i="1" dirty="0">
                <a:latin typeface="Calibri" panose="020F0502020204030204" pitchFamily="34" charset="0"/>
                <a:ea typeface="Times New Roman" panose="02020603050405020304" pitchFamily="18" charset="0"/>
                <a:cs typeface="Calibri" panose="020F0502020204030204" pitchFamily="34" charset="0"/>
              </a:rPr>
              <a:t> </a:t>
            </a:r>
            <a:r>
              <a:rPr lang="en-US" sz="2400" b="1" i="1" dirty="0" err="1">
                <a:latin typeface="Calibri" panose="020F0502020204030204" pitchFamily="34" charset="0"/>
                <a:ea typeface="Times New Roman" panose="02020603050405020304" pitchFamily="18" charset="0"/>
                <a:cs typeface="Calibri" panose="020F0502020204030204" pitchFamily="34" charset="0"/>
              </a:rPr>
              <a:t>pershkrimi</a:t>
            </a:r>
            <a:r>
              <a:rPr lang="en-US" sz="2400" b="1" i="1" dirty="0">
                <a:latin typeface="Calibri" panose="020F0502020204030204" pitchFamily="34" charset="0"/>
                <a:ea typeface="Times New Roman" panose="02020603050405020304" pitchFamily="18" charset="0"/>
                <a:cs typeface="Calibri" panose="020F0502020204030204" pitchFamily="34" charset="0"/>
              </a:rPr>
              <a:t> I </a:t>
            </a:r>
            <a:r>
              <a:rPr lang="en-US" sz="2400" b="1" i="1" dirty="0" err="1">
                <a:latin typeface="Calibri" panose="020F0502020204030204" pitchFamily="34" charset="0"/>
                <a:ea typeface="Times New Roman" panose="02020603050405020304" pitchFamily="18" charset="0"/>
                <a:cs typeface="Calibri" panose="020F0502020204030204" pitchFamily="34" charset="0"/>
              </a:rPr>
              <a:t>cekur</a:t>
            </a:r>
            <a:r>
              <a:rPr lang="en-US" sz="2400" b="1" i="1" dirty="0">
                <a:latin typeface="Calibri" panose="020F0502020204030204" pitchFamily="34" charset="0"/>
                <a:ea typeface="Times New Roman" panose="02020603050405020304" pitchFamily="18" charset="0"/>
                <a:cs typeface="Calibri" panose="020F0502020204030204" pitchFamily="34" charset="0"/>
              </a:rPr>
              <a:t> ne </a:t>
            </a:r>
            <a:r>
              <a:rPr lang="en-US" sz="2400" b="1" i="1" dirty="0" err="1">
                <a:latin typeface="Calibri" panose="020F0502020204030204" pitchFamily="34" charset="0"/>
                <a:ea typeface="Times New Roman" panose="02020603050405020304" pitchFamily="18" charset="0"/>
                <a:cs typeface="Calibri" panose="020F0502020204030204" pitchFamily="34" charset="0"/>
              </a:rPr>
              <a:t>paramase</a:t>
            </a:r>
            <a:r>
              <a:rPr lang="en-US" sz="2400" i="1" dirty="0" smtClean="0">
                <a:latin typeface="Calibri" panose="020F0502020204030204" pitchFamily="34" charset="0"/>
                <a:ea typeface="Times New Roman" panose="02020603050405020304" pitchFamily="18" charset="0"/>
                <a:cs typeface="Calibri" panose="020F0502020204030204" pitchFamily="34" charset="0"/>
              </a:rPr>
              <a:t>.</a:t>
            </a:r>
            <a:endParaRPr lang="en-US" sz="2000" i="1" dirty="0" smtClean="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27823226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933688" cy="1143000"/>
          </a:xfrm>
        </p:spPr>
        <p:txBody>
          <a:bodyPr/>
          <a:lstStyle/>
          <a:p>
            <a:r>
              <a:rPr lang="en-US" sz="2800" b="1" dirty="0" err="1">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Detyra</a:t>
            </a:r>
            <a:r>
              <a:rPr lang="en-US" sz="28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e </a:t>
            </a:r>
            <a:r>
              <a:rPr lang="en-US" sz="2800" b="1" dirty="0" err="1">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Grupit</a:t>
            </a:r>
            <a:r>
              <a:rPr lang="en-US" sz="28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br>
              <a:rPr lang="en-US" sz="28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br>
            <a:endParaRPr lang="sq-AL" sz="2800" dirty="0"/>
          </a:p>
        </p:txBody>
      </p:sp>
      <p:sp>
        <p:nvSpPr>
          <p:cNvPr id="3" name="Content Placeholder 2"/>
          <p:cNvSpPr>
            <a:spLocks noGrp="1"/>
          </p:cNvSpPr>
          <p:nvPr>
            <p:ph idx="1"/>
          </p:nvPr>
        </p:nvSpPr>
        <p:spPr>
          <a:xfrm>
            <a:off x="0" y="1447800"/>
            <a:ext cx="8933688" cy="5410200"/>
          </a:xfrm>
        </p:spPr>
        <p:txBody>
          <a:bodyPr/>
          <a:lstStyle/>
          <a:p>
            <a:r>
              <a:rPr lang="en-US" sz="2400" b="1" i="1" dirty="0">
                <a:latin typeface="Calibri" panose="020F0502020204030204" pitchFamily="34" charset="0"/>
                <a:ea typeface="Calibri" panose="020F0502020204030204" pitchFamily="34" charset="0"/>
                <a:cs typeface="Calibri" panose="020F0502020204030204" pitchFamily="34" charset="0"/>
              </a:rPr>
              <a:t>OE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i</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cili</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ishte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kontraktuar</a:t>
            </a:r>
            <a:r>
              <a:rPr lang="en-US" sz="2400" dirty="0">
                <a:latin typeface="Calibri" panose="020F0502020204030204" pitchFamily="34" charset="0"/>
                <a:ea typeface="Calibri" panose="020F0502020204030204" pitchFamily="34" charset="0"/>
                <a:cs typeface="Calibri" panose="020F0502020204030204" pitchFamily="34" charset="0"/>
              </a:rPr>
              <a:t> per </a:t>
            </a:r>
            <a:r>
              <a:rPr lang="en-US" sz="2400" dirty="0" err="1">
                <a:latin typeface="Calibri" panose="020F0502020204030204" pitchFamily="34" charset="0"/>
                <a:ea typeface="Calibri" panose="020F0502020204030204" pitchFamily="34" charset="0"/>
                <a:cs typeface="Calibri" panose="020F0502020204030204" pitchFamily="34" charset="0"/>
              </a:rPr>
              <a:t>te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kryer</a:t>
            </a:r>
            <a:r>
              <a:rPr lang="en-US" sz="2400" dirty="0">
                <a:latin typeface="Calibri" panose="020F0502020204030204" pitchFamily="34" charset="0"/>
                <a:ea typeface="Calibri" panose="020F0502020204030204" pitchFamily="34" charset="0"/>
                <a:cs typeface="Calibri" panose="020F0502020204030204" pitchFamily="34" charset="0"/>
              </a:rPr>
              <a:t> kete </a:t>
            </a:r>
            <a:r>
              <a:rPr lang="en-US" sz="2400" dirty="0" err="1">
                <a:latin typeface="Calibri" panose="020F0502020204030204" pitchFamily="34" charset="0"/>
                <a:ea typeface="Calibri" panose="020F0502020204030204" pitchFamily="34" charset="0"/>
                <a:cs typeface="Calibri" panose="020F0502020204030204" pitchFamily="34" charset="0"/>
              </a:rPr>
              <a:t>pune</a:t>
            </a:r>
            <a:r>
              <a:rPr lang="en-US" sz="2400" dirty="0">
                <a:latin typeface="Calibri" panose="020F0502020204030204" pitchFamily="34" charset="0"/>
                <a:ea typeface="Calibri" panose="020F0502020204030204" pitchFamily="34" charset="0"/>
                <a:cs typeface="Calibri" panose="020F0502020204030204" pitchFamily="34" charset="0"/>
              </a:rPr>
              <a:t>/</a:t>
            </a:r>
            <a:r>
              <a:rPr lang="en-US" sz="2400" dirty="0" err="1">
                <a:latin typeface="Calibri" panose="020F0502020204030204" pitchFamily="34" charset="0"/>
                <a:ea typeface="Calibri" panose="020F0502020204030204" pitchFamily="34" charset="0"/>
                <a:cs typeface="Calibri" panose="020F0502020204030204" pitchFamily="34" charset="0"/>
              </a:rPr>
              <a:t>ndertim</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kishte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pretendime</a:t>
            </a:r>
            <a:r>
              <a:rPr lang="en-US" sz="2400" dirty="0">
                <a:latin typeface="Calibri" panose="020F0502020204030204" pitchFamily="34" charset="0"/>
                <a:ea typeface="Calibri" panose="020F0502020204030204" pitchFamily="34" charset="0"/>
                <a:cs typeface="Calibri" panose="020F0502020204030204" pitchFamily="34" charset="0"/>
              </a:rPr>
              <a:t> per </a:t>
            </a:r>
            <a:r>
              <a:rPr lang="en-US" sz="2400" dirty="0" err="1">
                <a:latin typeface="Calibri" panose="020F0502020204030204" pitchFamily="34" charset="0"/>
                <a:ea typeface="Calibri" panose="020F0502020204030204" pitchFamily="34" charset="0"/>
                <a:cs typeface="Calibri" panose="020F0502020204030204" pitchFamily="34" charset="0"/>
              </a:rPr>
              <a:t>pune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shtese</a:t>
            </a:r>
            <a:r>
              <a:rPr lang="en-US" sz="2400" dirty="0">
                <a:latin typeface="Calibri" panose="020F0502020204030204" pitchFamily="34" charset="0"/>
                <a:ea typeface="Calibri" panose="020F0502020204030204" pitchFamily="34" charset="0"/>
                <a:cs typeface="Calibri" panose="020F0502020204030204" pitchFamily="34" charset="0"/>
              </a:rPr>
              <a:t>, me </a:t>
            </a:r>
            <a:r>
              <a:rPr lang="en-US" sz="2400" dirty="0" err="1">
                <a:latin typeface="Calibri" panose="020F0502020204030204" pitchFamily="34" charset="0"/>
                <a:ea typeface="Calibri" panose="020F0502020204030204" pitchFamily="34" charset="0"/>
                <a:cs typeface="Calibri" panose="020F0502020204030204" pitchFamily="34" charset="0"/>
              </a:rPr>
              <a:t>arsyetim</a:t>
            </a:r>
            <a:r>
              <a:rPr lang="en-US" sz="2400" dirty="0">
                <a:latin typeface="Calibri" panose="020F0502020204030204" pitchFamily="34" charset="0"/>
                <a:ea typeface="Calibri" panose="020F0502020204030204" pitchFamily="34" charset="0"/>
                <a:cs typeface="Calibri" panose="020F0502020204030204" pitchFamily="34" charset="0"/>
              </a:rPr>
              <a:t>: se </a:t>
            </a:r>
            <a:r>
              <a:rPr lang="en-US" sz="2400" dirty="0" err="1">
                <a:latin typeface="Calibri" panose="020F0502020204030204" pitchFamily="34" charset="0"/>
                <a:ea typeface="Calibri" panose="020F0502020204030204" pitchFamily="34" charset="0"/>
                <a:cs typeface="Calibri" panose="020F0502020204030204" pitchFamily="34" charset="0"/>
              </a:rPr>
              <a:t>gjate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ekzaminimit</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te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projektit</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b="1" dirty="0" err="1">
                <a:latin typeface="Calibri" panose="020F0502020204030204" pitchFamily="34" charset="0"/>
                <a:ea typeface="Calibri" panose="020F0502020204030204" pitchFamily="34" charset="0"/>
                <a:cs typeface="Calibri" panose="020F0502020204030204" pitchFamily="34" charset="0"/>
              </a:rPr>
              <a:t>nevoiten</a:t>
            </a:r>
            <a:r>
              <a:rPr lang="en-US" sz="2400" b="1" dirty="0">
                <a:latin typeface="Calibri" panose="020F0502020204030204" pitchFamily="34" charset="0"/>
                <a:ea typeface="Calibri" panose="020F0502020204030204" pitchFamily="34" charset="0"/>
                <a:cs typeface="Calibri" panose="020F0502020204030204" pitchFamily="34" charset="0"/>
              </a:rPr>
              <a:t> </a:t>
            </a:r>
            <a:r>
              <a:rPr lang="en-US" sz="2400" b="1" dirty="0" err="1">
                <a:latin typeface="Calibri" panose="020F0502020204030204" pitchFamily="34" charset="0"/>
                <a:ea typeface="Calibri" panose="020F0502020204030204" pitchFamily="34" charset="0"/>
                <a:cs typeface="Calibri" panose="020F0502020204030204" pitchFamily="34" charset="0"/>
              </a:rPr>
              <a:t>lidhese</a:t>
            </a:r>
            <a:r>
              <a:rPr lang="en-US" sz="2400" b="1" dirty="0">
                <a:latin typeface="Calibri" panose="020F0502020204030204" pitchFamily="34" charset="0"/>
                <a:ea typeface="Calibri" panose="020F0502020204030204" pitchFamily="34" charset="0"/>
                <a:cs typeface="Calibri" panose="020F0502020204030204" pitchFamily="34" charset="0"/>
              </a:rPr>
              <a:t> (</a:t>
            </a:r>
            <a:r>
              <a:rPr lang="en-US" sz="2400" b="1" dirty="0" err="1">
                <a:latin typeface="Calibri" panose="020F0502020204030204" pitchFamily="34" charset="0"/>
                <a:ea typeface="Calibri" panose="020F0502020204030204" pitchFamily="34" charset="0"/>
                <a:cs typeface="Calibri" panose="020F0502020204030204" pitchFamily="34" charset="0"/>
              </a:rPr>
              <a:t>shtrafa</a:t>
            </a:r>
            <a:r>
              <a:rPr lang="en-US" sz="2400" b="1" dirty="0">
                <a:latin typeface="Calibri" panose="020F0502020204030204" pitchFamily="34" charset="0"/>
                <a:ea typeface="Calibri" panose="020F0502020204030204" pitchFamily="34" charset="0"/>
                <a:cs typeface="Calibri" panose="020F0502020204030204" pitchFamily="34" charset="0"/>
              </a:rPr>
              <a:t>) </a:t>
            </a:r>
            <a:r>
              <a:rPr lang="en-US" sz="2400" b="1" dirty="0" err="1">
                <a:latin typeface="Calibri" panose="020F0502020204030204" pitchFamily="34" charset="0"/>
                <a:ea typeface="Calibri" panose="020F0502020204030204" pitchFamily="34" charset="0"/>
                <a:cs typeface="Calibri" panose="020F0502020204030204" pitchFamily="34" charset="0"/>
              </a:rPr>
              <a:t>te</a:t>
            </a:r>
            <a:r>
              <a:rPr lang="en-US" sz="2400" b="1" dirty="0">
                <a:latin typeface="Calibri" panose="020F0502020204030204" pitchFamily="34" charset="0"/>
                <a:ea typeface="Calibri" panose="020F0502020204030204" pitchFamily="34" charset="0"/>
                <a:cs typeface="Calibri" panose="020F0502020204030204" pitchFamily="34" charset="0"/>
              </a:rPr>
              <a:t> </a:t>
            </a:r>
            <a:r>
              <a:rPr lang="en-US" sz="2400" b="1" dirty="0" err="1">
                <a:latin typeface="Calibri" panose="020F0502020204030204" pitchFamily="34" charset="0"/>
                <a:ea typeface="Calibri" panose="020F0502020204030204" pitchFamily="34" charset="0"/>
                <a:cs typeface="Calibri" panose="020F0502020204030204" pitchFamily="34" charset="0"/>
              </a:rPr>
              <a:t>profileve</a:t>
            </a:r>
            <a:r>
              <a:rPr lang="en-US" sz="2400" b="1" dirty="0">
                <a:latin typeface="Calibri" panose="020F0502020204030204" pitchFamily="34" charset="0"/>
                <a:ea typeface="Calibri" panose="020F0502020204030204" pitchFamily="34" charset="0"/>
                <a:cs typeface="Calibri" panose="020F0502020204030204" pitchFamily="34" charset="0"/>
              </a:rPr>
              <a:t> per </a:t>
            </a:r>
            <a:r>
              <a:rPr lang="en-US" sz="2400" b="1" dirty="0" err="1">
                <a:latin typeface="Calibri" panose="020F0502020204030204" pitchFamily="34" charset="0"/>
                <a:ea typeface="Calibri" panose="020F0502020204030204" pitchFamily="34" charset="0"/>
                <a:cs typeface="Calibri" panose="020F0502020204030204" pitchFamily="34" charset="0"/>
              </a:rPr>
              <a:t>te</a:t>
            </a:r>
            <a:r>
              <a:rPr lang="en-US" sz="2400" b="1" dirty="0">
                <a:latin typeface="Calibri" panose="020F0502020204030204" pitchFamily="34" charset="0"/>
                <a:ea typeface="Calibri" panose="020F0502020204030204" pitchFamily="34" charset="0"/>
                <a:cs typeface="Calibri" panose="020F0502020204030204" pitchFamily="34" charset="0"/>
              </a:rPr>
              <a:t> </a:t>
            </a:r>
            <a:r>
              <a:rPr lang="en-US" sz="2400" b="1" dirty="0" err="1">
                <a:latin typeface="Calibri" panose="020F0502020204030204" pitchFamily="34" charset="0"/>
                <a:ea typeface="Calibri" panose="020F0502020204030204" pitchFamily="34" charset="0"/>
                <a:cs typeface="Calibri" panose="020F0502020204030204" pitchFamily="34" charset="0"/>
              </a:rPr>
              <a:t>lidhur</a:t>
            </a:r>
            <a:r>
              <a:rPr lang="en-US" sz="2400" b="1" dirty="0">
                <a:latin typeface="Calibri" panose="020F0502020204030204" pitchFamily="34" charset="0"/>
                <a:ea typeface="Calibri" panose="020F0502020204030204" pitchFamily="34" charset="0"/>
                <a:cs typeface="Calibri" panose="020F0502020204030204" pitchFamily="34" charset="0"/>
              </a:rPr>
              <a:t> </a:t>
            </a:r>
            <a:r>
              <a:rPr lang="en-US" sz="2400" b="1" dirty="0" err="1">
                <a:latin typeface="Calibri" panose="020F0502020204030204" pitchFamily="34" charset="0"/>
                <a:ea typeface="Calibri" panose="020F0502020204030204" pitchFamily="34" charset="0"/>
                <a:cs typeface="Calibri" panose="020F0502020204030204" pitchFamily="34" charset="0"/>
              </a:rPr>
              <a:t>profilin</a:t>
            </a:r>
            <a:r>
              <a:rPr lang="en-US" sz="2400" b="1" dirty="0">
                <a:latin typeface="Calibri" panose="020F0502020204030204" pitchFamily="34" charset="0"/>
                <a:ea typeface="Calibri" panose="020F0502020204030204" pitchFamily="34" charset="0"/>
                <a:cs typeface="Calibri" panose="020F0502020204030204" pitchFamily="34" charset="0"/>
              </a:rPr>
              <a:t> me </a:t>
            </a:r>
            <a:r>
              <a:rPr lang="en-US" sz="2400" b="1" dirty="0" err="1">
                <a:latin typeface="Calibri" panose="020F0502020204030204" pitchFamily="34" charset="0"/>
                <a:ea typeface="Calibri" panose="020F0502020204030204" pitchFamily="34" charset="0"/>
                <a:cs typeface="Calibri" panose="020F0502020204030204" pitchFamily="34" charset="0"/>
              </a:rPr>
              <a:t>pllaken</a:t>
            </a:r>
            <a:r>
              <a:rPr lang="en-US" sz="2400" b="1" dirty="0">
                <a:latin typeface="Calibri" panose="020F0502020204030204" pitchFamily="34" charset="0"/>
                <a:ea typeface="Calibri" panose="020F0502020204030204" pitchFamily="34" charset="0"/>
                <a:cs typeface="Calibri" panose="020F0502020204030204" pitchFamily="34" charset="0"/>
              </a:rPr>
              <a:t> </a:t>
            </a:r>
            <a:r>
              <a:rPr lang="en-US" sz="2400" b="1" dirty="0" err="1">
                <a:latin typeface="Calibri" panose="020F0502020204030204" pitchFamily="34" charset="0"/>
                <a:ea typeface="Calibri" panose="020F0502020204030204" pitchFamily="34" charset="0"/>
                <a:cs typeface="Calibri" panose="020F0502020204030204" pitchFamily="34" charset="0"/>
              </a:rPr>
              <a:t>kryesore</a:t>
            </a:r>
            <a:r>
              <a:rPr lang="en-US" sz="2400" b="1" dirty="0">
                <a:latin typeface="Calibri" panose="020F0502020204030204" pitchFamily="34" charset="0"/>
                <a:ea typeface="Calibri" panose="020F0502020204030204" pitchFamily="34" charset="0"/>
                <a:cs typeface="Calibri" panose="020F0502020204030204" pitchFamily="34" charset="0"/>
              </a:rPr>
              <a:t> </a:t>
            </a:r>
            <a:r>
              <a:rPr lang="en-US" sz="2400" b="1" dirty="0" err="1">
                <a:latin typeface="Calibri" panose="020F0502020204030204" pitchFamily="34" charset="0"/>
                <a:ea typeface="Calibri" panose="020F0502020204030204" pitchFamily="34" charset="0"/>
                <a:cs typeface="Calibri" panose="020F0502020204030204" pitchFamily="34" charset="0"/>
              </a:rPr>
              <a:t>te</a:t>
            </a:r>
            <a:r>
              <a:rPr lang="en-US" sz="2400" b="1" dirty="0">
                <a:latin typeface="Calibri" panose="020F0502020204030204" pitchFamily="34" charset="0"/>
                <a:ea typeface="Calibri" panose="020F0502020204030204" pitchFamily="34" charset="0"/>
                <a:cs typeface="Calibri" panose="020F0502020204030204" pitchFamily="34" charset="0"/>
              </a:rPr>
              <a:t> </a:t>
            </a:r>
            <a:r>
              <a:rPr lang="en-US" sz="2400" b="1" dirty="0" err="1">
                <a:latin typeface="Calibri" panose="020F0502020204030204" pitchFamily="34" charset="0"/>
                <a:ea typeface="Calibri" panose="020F0502020204030204" pitchFamily="34" charset="0"/>
                <a:cs typeface="Calibri" panose="020F0502020204030204" pitchFamily="34" charset="0"/>
              </a:rPr>
              <a:t>vendosur</a:t>
            </a:r>
            <a:r>
              <a:rPr lang="en-US" sz="2400" b="1" dirty="0">
                <a:latin typeface="Calibri" panose="020F0502020204030204" pitchFamily="34" charset="0"/>
                <a:ea typeface="Calibri" panose="020F0502020204030204" pitchFamily="34" charset="0"/>
                <a:cs typeface="Calibri" panose="020F0502020204030204" pitchFamily="34" charset="0"/>
              </a:rPr>
              <a:t> ne toke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dhe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i</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njejti</a:t>
            </a:r>
            <a:r>
              <a:rPr lang="en-US" sz="2400" dirty="0">
                <a:latin typeface="Calibri" panose="020F0502020204030204" pitchFamily="34" charset="0"/>
                <a:ea typeface="Calibri" panose="020F0502020204030204" pitchFamily="34" charset="0"/>
                <a:cs typeface="Calibri" panose="020F0502020204030204" pitchFamily="34" charset="0"/>
              </a:rPr>
              <a:t> material </a:t>
            </a:r>
            <a:r>
              <a:rPr lang="en-US" sz="2400" dirty="0" err="1">
                <a:latin typeface="Calibri" panose="020F0502020204030204" pitchFamily="34" charset="0"/>
                <a:ea typeface="Calibri" panose="020F0502020204030204" pitchFamily="34" charset="0"/>
                <a:cs typeface="Calibri" panose="020F0502020204030204" pitchFamily="34" charset="0"/>
              </a:rPr>
              <a:t>nuk</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eshte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parapare</a:t>
            </a:r>
            <a:r>
              <a:rPr lang="en-US" sz="2400" dirty="0">
                <a:latin typeface="Calibri" panose="020F0502020204030204" pitchFamily="34" charset="0"/>
                <a:ea typeface="Calibri" panose="020F0502020204030204" pitchFamily="34" charset="0"/>
                <a:cs typeface="Calibri" panose="020F0502020204030204" pitchFamily="34" charset="0"/>
              </a:rPr>
              <a:t> ne </a:t>
            </a:r>
            <a:r>
              <a:rPr lang="en-US" sz="2400" dirty="0" err="1">
                <a:latin typeface="Calibri" panose="020F0502020204030204" pitchFamily="34" charset="0"/>
                <a:ea typeface="Calibri" panose="020F0502020204030204" pitchFamily="34" charset="0"/>
                <a:cs typeface="Calibri" panose="020F0502020204030204" pitchFamily="34" charset="0"/>
              </a:rPr>
              <a:t>furnzim</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tek</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paramasa</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dhe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parallogaria</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dhe</a:t>
            </a:r>
            <a:r>
              <a:rPr lang="en-US" sz="2400" dirty="0">
                <a:latin typeface="Calibri" panose="020F0502020204030204" pitchFamily="34" charset="0"/>
                <a:ea typeface="Calibri" panose="020F0502020204030204" pitchFamily="34" charset="0"/>
                <a:cs typeface="Calibri" panose="020F0502020204030204" pitchFamily="34" charset="0"/>
              </a:rPr>
              <a:t> per </a:t>
            </a:r>
            <a:r>
              <a:rPr lang="en-US" sz="2400" dirty="0" err="1">
                <a:latin typeface="Calibri" panose="020F0502020204030204" pitchFamily="34" charset="0"/>
                <a:ea typeface="Calibri" panose="020F0502020204030204" pitchFamily="34" charset="0"/>
                <a:cs typeface="Calibri" panose="020F0502020204030204" pitchFamily="34" charset="0"/>
              </a:rPr>
              <a:t>te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njejtin</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nuk</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kane</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ofruar</a:t>
            </a:r>
            <a:r>
              <a:rPr lang="en-US" sz="2400" dirty="0">
                <a:latin typeface="Calibri" panose="020F0502020204030204" pitchFamily="34" charset="0"/>
                <a:ea typeface="Calibri" panose="020F0502020204030204" pitchFamily="34" charset="0"/>
                <a:cs typeface="Calibri" panose="020F0502020204030204" pitchFamily="34" charset="0"/>
              </a:rPr>
              <a:t> </a:t>
            </a:r>
            <a:r>
              <a:rPr lang="en-US" sz="2400" dirty="0" err="1">
                <a:latin typeface="Calibri" panose="020F0502020204030204" pitchFamily="34" charset="0"/>
                <a:ea typeface="Calibri" panose="020F0502020204030204" pitchFamily="34" charset="0"/>
                <a:cs typeface="Calibri" panose="020F0502020204030204" pitchFamily="34" charset="0"/>
              </a:rPr>
              <a:t>çmim</a:t>
            </a:r>
            <a:r>
              <a:rPr lang="en-US" sz="2400" dirty="0">
                <a:latin typeface="Calibri" panose="020F0502020204030204" pitchFamily="34" charset="0"/>
                <a:ea typeface="Calibri" panose="020F0502020204030204" pitchFamily="34" charset="0"/>
                <a:cs typeface="Calibri" panose="020F0502020204030204" pitchFamily="34" charset="0"/>
              </a:rPr>
              <a:t> ne </a:t>
            </a:r>
            <a:r>
              <a:rPr lang="en-US" sz="2400" dirty="0" err="1">
                <a:latin typeface="Calibri" panose="020F0502020204030204" pitchFamily="34" charset="0"/>
                <a:ea typeface="Calibri" panose="020F0502020204030204" pitchFamily="34" charset="0"/>
                <a:cs typeface="Calibri" panose="020F0502020204030204" pitchFamily="34" charset="0"/>
              </a:rPr>
              <a:t>paramase</a:t>
            </a:r>
            <a:r>
              <a:rPr lang="en-US" sz="2400" dirty="0">
                <a:latin typeface="Calibri" panose="020F0502020204030204" pitchFamily="34" charset="0"/>
                <a:ea typeface="Calibri" panose="020F0502020204030204" pitchFamily="34" charset="0"/>
                <a:cs typeface="Calibri" panose="020F0502020204030204" pitchFamily="34" charset="0"/>
              </a:rPr>
              <a:t>. </a:t>
            </a:r>
            <a:endParaRPr lang="en-US" sz="2400" dirty="0" smtClean="0">
              <a:latin typeface="Calibri" panose="020F0502020204030204" pitchFamily="34" charset="0"/>
              <a:ea typeface="Calibri" panose="020F0502020204030204" pitchFamily="34" charset="0"/>
              <a:cs typeface="Calibri" panose="020F0502020204030204" pitchFamily="34" charset="0"/>
            </a:endParaRPr>
          </a:p>
          <a:p>
            <a:endParaRPr lang="sq-AL" sz="2400" dirty="0">
              <a:latin typeface="Calibri" panose="020F0502020204030204" pitchFamily="34" charset="0"/>
              <a:ea typeface="Calibri" panose="020F0502020204030204" pitchFamily="34" charset="0"/>
              <a:cs typeface="Calibri" panose="020F0502020204030204" pitchFamily="34" charset="0"/>
            </a:endParaRPr>
          </a:p>
          <a:p>
            <a:r>
              <a:rPr lang="en-US" sz="2400" i="1" dirty="0" smtClean="0">
                <a:latin typeface="Calibri" panose="020F0502020204030204" pitchFamily="34" charset="0"/>
                <a:ea typeface="Calibri" panose="020F0502020204030204" pitchFamily="34" charset="0"/>
                <a:cs typeface="Calibri" panose="020F0502020204030204" pitchFamily="34" charset="0"/>
              </a:rPr>
              <a:t>Duke </a:t>
            </a:r>
            <a:r>
              <a:rPr lang="en-US" sz="2400" i="1" dirty="0" err="1">
                <a:latin typeface="Calibri" panose="020F0502020204030204" pitchFamily="34" charset="0"/>
                <a:ea typeface="Calibri" panose="020F0502020204030204" pitchFamily="34" charset="0"/>
                <a:cs typeface="Calibri" panose="020F0502020204030204" pitchFamily="34" charset="0"/>
              </a:rPr>
              <a:t>analizuar</a:t>
            </a:r>
            <a:r>
              <a:rPr lang="en-US" sz="2400" i="1" dirty="0">
                <a:latin typeface="Calibri" panose="020F0502020204030204" pitchFamily="34" charset="0"/>
                <a:ea typeface="Calibri" panose="020F0502020204030204" pitchFamily="34" charset="0"/>
                <a:cs typeface="Calibri" panose="020F0502020204030204" pitchFamily="34" charset="0"/>
              </a:rPr>
              <a:t> </a:t>
            </a:r>
            <a:r>
              <a:rPr lang="en-US" sz="2400" i="1" dirty="0" err="1">
                <a:latin typeface="Calibri" panose="020F0502020204030204" pitchFamily="34" charset="0"/>
                <a:ea typeface="Calibri" panose="020F0502020204030204" pitchFamily="34" charset="0"/>
                <a:cs typeface="Calibri" panose="020F0502020204030204" pitchFamily="34" charset="0"/>
              </a:rPr>
              <a:t>rastin</a:t>
            </a:r>
            <a:r>
              <a:rPr lang="en-US" sz="2400" i="1" dirty="0">
                <a:latin typeface="Calibri" panose="020F0502020204030204" pitchFamily="34" charset="0"/>
                <a:ea typeface="Calibri" panose="020F0502020204030204" pitchFamily="34" charset="0"/>
                <a:cs typeface="Calibri" panose="020F0502020204030204" pitchFamily="34" charset="0"/>
              </a:rPr>
              <a:t> me </a:t>
            </a:r>
            <a:r>
              <a:rPr lang="en-US" sz="2400" i="1" dirty="0" err="1">
                <a:latin typeface="Calibri" panose="020F0502020204030204" pitchFamily="34" charset="0"/>
                <a:ea typeface="Calibri" panose="020F0502020204030204" pitchFamily="34" charset="0"/>
                <a:cs typeface="Calibri" panose="020F0502020204030204" pitchFamily="34" charset="0"/>
              </a:rPr>
              <a:t>pershkrimin</a:t>
            </a:r>
            <a:r>
              <a:rPr lang="en-US" sz="2400" i="1" dirty="0">
                <a:latin typeface="Calibri" panose="020F0502020204030204" pitchFamily="34" charset="0"/>
                <a:ea typeface="Calibri" panose="020F0502020204030204" pitchFamily="34" charset="0"/>
                <a:cs typeface="Calibri" panose="020F0502020204030204" pitchFamily="34" charset="0"/>
              </a:rPr>
              <a:t> e </a:t>
            </a:r>
            <a:r>
              <a:rPr lang="en-US" sz="2400" i="1" dirty="0" err="1">
                <a:latin typeface="Calibri" panose="020F0502020204030204" pitchFamily="34" charset="0"/>
                <a:ea typeface="Calibri" panose="020F0502020204030204" pitchFamily="34" charset="0"/>
                <a:cs typeface="Calibri" panose="020F0502020204030204" pitchFamily="34" charset="0"/>
              </a:rPr>
              <a:t>larte</a:t>
            </a:r>
            <a:r>
              <a:rPr lang="en-US" sz="2400" i="1" dirty="0">
                <a:latin typeface="Calibri" panose="020F0502020204030204" pitchFamily="34" charset="0"/>
                <a:ea typeface="Calibri" panose="020F0502020204030204" pitchFamily="34" charset="0"/>
                <a:cs typeface="Calibri" panose="020F0502020204030204" pitchFamily="34" charset="0"/>
              </a:rPr>
              <a:t> </a:t>
            </a:r>
            <a:r>
              <a:rPr lang="en-US" sz="2400" i="1" dirty="0" err="1">
                <a:latin typeface="Calibri" panose="020F0502020204030204" pitchFamily="34" charset="0"/>
                <a:ea typeface="Calibri" panose="020F0502020204030204" pitchFamily="34" charset="0"/>
                <a:cs typeface="Calibri" panose="020F0502020204030204" pitchFamily="34" charset="0"/>
              </a:rPr>
              <a:t>cekur</a:t>
            </a:r>
            <a:r>
              <a:rPr lang="en-US" sz="2400" i="1" dirty="0">
                <a:latin typeface="Calibri" panose="020F0502020204030204" pitchFamily="34" charset="0"/>
                <a:ea typeface="Calibri" panose="020F0502020204030204" pitchFamily="34" charset="0"/>
                <a:cs typeface="Calibri" panose="020F0502020204030204" pitchFamily="34" charset="0"/>
              </a:rPr>
              <a:t> </a:t>
            </a:r>
            <a:r>
              <a:rPr lang="en-US" sz="2400" i="1" dirty="0" err="1">
                <a:latin typeface="Calibri" panose="020F0502020204030204" pitchFamily="34" charset="0"/>
                <a:ea typeface="Calibri" panose="020F0502020204030204" pitchFamily="34" charset="0"/>
                <a:cs typeface="Calibri" panose="020F0502020204030204" pitchFamily="34" charset="0"/>
              </a:rPr>
              <a:t>te</a:t>
            </a:r>
            <a:r>
              <a:rPr lang="en-US" sz="2400" i="1" dirty="0">
                <a:latin typeface="Calibri" panose="020F0502020204030204" pitchFamily="34" charset="0"/>
                <a:ea typeface="Calibri" panose="020F0502020204030204" pitchFamily="34" charset="0"/>
                <a:cs typeface="Calibri" panose="020F0502020204030204" pitchFamily="34" charset="0"/>
              </a:rPr>
              <a:t> </a:t>
            </a:r>
            <a:r>
              <a:rPr lang="en-US" sz="2400" i="1" dirty="0" err="1">
                <a:latin typeface="Calibri" panose="020F0502020204030204" pitchFamily="34" charset="0"/>
                <a:ea typeface="Calibri" panose="020F0502020204030204" pitchFamily="34" charset="0"/>
                <a:cs typeface="Calibri" panose="020F0502020204030204" pitchFamily="34" charset="0"/>
              </a:rPr>
              <a:t>ketyre</a:t>
            </a:r>
            <a:r>
              <a:rPr lang="en-US" sz="2400" i="1" dirty="0">
                <a:latin typeface="Calibri" panose="020F0502020204030204" pitchFamily="34" charset="0"/>
                <a:ea typeface="Calibri" panose="020F0502020204030204" pitchFamily="34" charset="0"/>
                <a:cs typeface="Calibri" panose="020F0502020204030204" pitchFamily="34" charset="0"/>
              </a:rPr>
              <a:t> </a:t>
            </a:r>
            <a:r>
              <a:rPr lang="en-US" sz="2400" i="1" dirty="0" err="1">
                <a:latin typeface="Calibri" panose="020F0502020204030204" pitchFamily="34" charset="0"/>
                <a:ea typeface="Calibri" panose="020F0502020204030204" pitchFamily="34" charset="0"/>
                <a:cs typeface="Calibri" panose="020F0502020204030204" pitchFamily="34" charset="0"/>
              </a:rPr>
              <a:t>pikave</a:t>
            </a:r>
            <a:r>
              <a:rPr lang="en-US" sz="2400" i="1" dirty="0">
                <a:latin typeface="Calibri" panose="020F0502020204030204" pitchFamily="34" charset="0"/>
                <a:ea typeface="Calibri" panose="020F0502020204030204" pitchFamily="34" charset="0"/>
                <a:cs typeface="Calibri" panose="020F0502020204030204" pitchFamily="34" charset="0"/>
              </a:rPr>
              <a:t> me </a:t>
            </a:r>
            <a:r>
              <a:rPr lang="en-US" sz="2400" i="1" dirty="0" err="1">
                <a:latin typeface="Calibri" panose="020F0502020204030204" pitchFamily="34" charset="0"/>
                <a:ea typeface="Calibri" panose="020F0502020204030204" pitchFamily="34" charset="0"/>
                <a:cs typeface="Calibri" panose="020F0502020204030204" pitchFamily="34" charset="0"/>
              </a:rPr>
              <a:t>pershkrim</a:t>
            </a:r>
            <a:r>
              <a:rPr lang="en-US" sz="2400" i="1" dirty="0">
                <a:latin typeface="Calibri" panose="020F0502020204030204" pitchFamily="34" charset="0"/>
                <a:ea typeface="Calibri" panose="020F0502020204030204" pitchFamily="34" charset="0"/>
                <a:cs typeface="Calibri" panose="020F0502020204030204" pitchFamily="34" charset="0"/>
              </a:rPr>
              <a:t>, </a:t>
            </a:r>
            <a:r>
              <a:rPr lang="en-US" sz="2400" b="1" i="1" dirty="0" err="1">
                <a:latin typeface="Calibri" panose="020F0502020204030204" pitchFamily="34" charset="0"/>
                <a:ea typeface="Calibri" panose="020F0502020204030204" pitchFamily="34" charset="0"/>
                <a:cs typeface="Calibri" panose="020F0502020204030204" pitchFamily="34" charset="0"/>
              </a:rPr>
              <a:t>secili</a:t>
            </a:r>
            <a:r>
              <a:rPr lang="en-US" sz="2400" b="1" i="1" dirty="0">
                <a:latin typeface="Calibri" panose="020F0502020204030204" pitchFamily="34" charset="0"/>
                <a:ea typeface="Calibri" panose="020F0502020204030204" pitchFamily="34" charset="0"/>
                <a:cs typeface="Calibri" panose="020F0502020204030204" pitchFamily="34" charset="0"/>
              </a:rPr>
              <a:t> </a:t>
            </a:r>
            <a:r>
              <a:rPr lang="en-US" sz="2400" b="1" i="1" dirty="0" err="1">
                <a:latin typeface="Calibri" panose="020F0502020204030204" pitchFamily="34" charset="0"/>
                <a:ea typeface="Calibri" panose="020F0502020204030204" pitchFamily="34" charset="0"/>
                <a:cs typeface="Calibri" panose="020F0502020204030204" pitchFamily="34" charset="0"/>
              </a:rPr>
              <a:t>grup</a:t>
            </a:r>
            <a:r>
              <a:rPr lang="en-US" sz="2400" b="1" i="1" dirty="0">
                <a:latin typeface="Calibri" panose="020F0502020204030204" pitchFamily="34" charset="0"/>
                <a:ea typeface="Calibri" panose="020F0502020204030204" pitchFamily="34" charset="0"/>
                <a:cs typeface="Calibri" panose="020F0502020204030204" pitchFamily="34" charset="0"/>
              </a:rPr>
              <a:t> </a:t>
            </a:r>
            <a:r>
              <a:rPr lang="en-US" sz="2400" b="1" i="1" dirty="0" err="1">
                <a:latin typeface="Calibri" panose="020F0502020204030204" pitchFamily="34" charset="0"/>
                <a:ea typeface="Calibri" panose="020F0502020204030204" pitchFamily="34" charset="0"/>
                <a:cs typeface="Calibri" panose="020F0502020204030204" pitchFamily="34" charset="0"/>
              </a:rPr>
              <a:t>duhet</a:t>
            </a:r>
            <a:r>
              <a:rPr lang="en-US" sz="2400" b="1" i="1" dirty="0">
                <a:latin typeface="Calibri" panose="020F0502020204030204" pitchFamily="34" charset="0"/>
                <a:ea typeface="Calibri" panose="020F0502020204030204" pitchFamily="34" charset="0"/>
                <a:cs typeface="Calibri" panose="020F0502020204030204" pitchFamily="34" charset="0"/>
              </a:rPr>
              <a:t> </a:t>
            </a:r>
            <a:r>
              <a:rPr lang="en-US" sz="2400" b="1" i="1" dirty="0" err="1">
                <a:latin typeface="Calibri" panose="020F0502020204030204" pitchFamily="34" charset="0"/>
                <a:ea typeface="Calibri" panose="020F0502020204030204" pitchFamily="34" charset="0"/>
                <a:cs typeface="Calibri" panose="020F0502020204030204" pitchFamily="34" charset="0"/>
              </a:rPr>
              <a:t>te</a:t>
            </a:r>
            <a:r>
              <a:rPr lang="en-US" sz="2400" b="1" i="1" dirty="0">
                <a:latin typeface="Calibri" panose="020F0502020204030204" pitchFamily="34" charset="0"/>
                <a:ea typeface="Calibri" panose="020F0502020204030204" pitchFamily="34" charset="0"/>
                <a:cs typeface="Calibri" panose="020F0502020204030204" pitchFamily="34" charset="0"/>
              </a:rPr>
              <a:t> </a:t>
            </a:r>
            <a:r>
              <a:rPr lang="en-US" sz="2400" b="1" i="1" dirty="0" err="1">
                <a:latin typeface="Calibri" panose="020F0502020204030204" pitchFamily="34" charset="0"/>
                <a:ea typeface="Calibri" panose="020F0502020204030204" pitchFamily="34" charset="0"/>
                <a:cs typeface="Calibri" panose="020F0502020204030204" pitchFamily="34" charset="0"/>
              </a:rPr>
              <a:t>jep</a:t>
            </a:r>
            <a:r>
              <a:rPr lang="en-US" sz="2400" b="1" i="1" dirty="0">
                <a:latin typeface="Calibri" panose="020F0502020204030204" pitchFamily="34" charset="0"/>
                <a:ea typeface="Calibri" panose="020F0502020204030204" pitchFamily="34" charset="0"/>
                <a:cs typeface="Calibri" panose="020F0502020204030204" pitchFamily="34" charset="0"/>
              </a:rPr>
              <a:t> </a:t>
            </a:r>
            <a:r>
              <a:rPr lang="en-US" sz="2400" b="1" i="1" dirty="0" err="1">
                <a:latin typeface="Calibri" panose="020F0502020204030204" pitchFamily="34" charset="0"/>
                <a:ea typeface="Calibri" panose="020F0502020204030204" pitchFamily="34" charset="0"/>
                <a:cs typeface="Calibri" panose="020F0502020204030204" pitchFamily="34" charset="0"/>
              </a:rPr>
              <a:t>nje</a:t>
            </a:r>
            <a:r>
              <a:rPr lang="en-US" sz="2400" b="1" i="1" dirty="0">
                <a:latin typeface="Calibri" panose="020F0502020204030204" pitchFamily="34" charset="0"/>
                <a:ea typeface="Calibri" panose="020F0502020204030204" pitchFamily="34" charset="0"/>
                <a:cs typeface="Calibri" panose="020F0502020204030204" pitchFamily="34" charset="0"/>
              </a:rPr>
              <a:t> </a:t>
            </a:r>
            <a:r>
              <a:rPr lang="en-US" sz="2400" b="1" i="1" dirty="0" err="1">
                <a:latin typeface="Calibri" panose="020F0502020204030204" pitchFamily="34" charset="0"/>
                <a:ea typeface="Calibri" panose="020F0502020204030204" pitchFamily="34" charset="0"/>
                <a:cs typeface="Calibri" panose="020F0502020204030204" pitchFamily="34" charset="0"/>
              </a:rPr>
              <a:t>mendin</a:t>
            </a:r>
            <a:r>
              <a:rPr lang="en-US" sz="2400" b="1" i="1" dirty="0">
                <a:latin typeface="Calibri" panose="020F0502020204030204" pitchFamily="34" charset="0"/>
                <a:ea typeface="Calibri" panose="020F0502020204030204" pitchFamily="34" charset="0"/>
                <a:cs typeface="Calibri" panose="020F0502020204030204" pitchFamily="34" charset="0"/>
              </a:rPr>
              <a:t> </a:t>
            </a:r>
            <a:r>
              <a:rPr lang="en-US" sz="2400" b="1" i="1" dirty="0" err="1">
                <a:latin typeface="Calibri" panose="020F0502020204030204" pitchFamily="34" charset="0"/>
                <a:ea typeface="Calibri" panose="020F0502020204030204" pitchFamily="34" charset="0"/>
                <a:cs typeface="Calibri" panose="020F0502020204030204" pitchFamily="34" charset="0"/>
              </a:rPr>
              <a:t>lidhur</a:t>
            </a:r>
            <a:r>
              <a:rPr lang="en-US" sz="2400" b="1" i="1" dirty="0">
                <a:latin typeface="Calibri" panose="020F0502020204030204" pitchFamily="34" charset="0"/>
                <a:ea typeface="Calibri" panose="020F0502020204030204" pitchFamily="34" charset="0"/>
                <a:cs typeface="Calibri" panose="020F0502020204030204" pitchFamily="34" charset="0"/>
              </a:rPr>
              <a:t> me </a:t>
            </a:r>
            <a:r>
              <a:rPr lang="en-US" sz="2400" b="1" i="1" dirty="0" err="1">
                <a:latin typeface="Calibri" panose="020F0502020204030204" pitchFamily="34" charset="0"/>
                <a:ea typeface="Calibri" panose="020F0502020204030204" pitchFamily="34" charset="0"/>
                <a:cs typeface="Calibri" panose="020F0502020204030204" pitchFamily="34" charset="0"/>
              </a:rPr>
              <a:t>kerkesen</a:t>
            </a:r>
            <a:r>
              <a:rPr lang="en-US" sz="2400" b="1" i="1" dirty="0">
                <a:latin typeface="Calibri" panose="020F0502020204030204" pitchFamily="34" charset="0"/>
                <a:ea typeface="Calibri" panose="020F0502020204030204" pitchFamily="34" charset="0"/>
                <a:cs typeface="Calibri" panose="020F0502020204030204" pitchFamily="34" charset="0"/>
              </a:rPr>
              <a:t> OE per </a:t>
            </a:r>
            <a:r>
              <a:rPr lang="en-US" sz="2400" b="1" i="1" dirty="0" err="1">
                <a:latin typeface="Calibri" panose="020F0502020204030204" pitchFamily="34" charset="0"/>
                <a:ea typeface="Calibri" panose="020F0502020204030204" pitchFamily="34" charset="0"/>
                <a:cs typeface="Calibri" panose="020F0502020204030204" pitchFamily="34" charset="0"/>
              </a:rPr>
              <a:t>pune</a:t>
            </a:r>
            <a:r>
              <a:rPr lang="en-US" sz="2400" b="1" i="1" dirty="0">
                <a:latin typeface="Calibri" panose="020F0502020204030204" pitchFamily="34" charset="0"/>
                <a:ea typeface="Calibri" panose="020F0502020204030204" pitchFamily="34" charset="0"/>
                <a:cs typeface="Calibri" panose="020F0502020204030204" pitchFamily="34" charset="0"/>
              </a:rPr>
              <a:t> </a:t>
            </a:r>
            <a:r>
              <a:rPr lang="en-US" sz="2400" b="1" i="1" dirty="0" err="1">
                <a:latin typeface="Calibri" panose="020F0502020204030204" pitchFamily="34" charset="0"/>
                <a:ea typeface="Calibri" panose="020F0502020204030204" pitchFamily="34" charset="0"/>
                <a:cs typeface="Calibri" panose="020F0502020204030204" pitchFamily="34" charset="0"/>
              </a:rPr>
              <a:t>shtese</a:t>
            </a:r>
            <a:r>
              <a:rPr lang="en-US" sz="2400" b="1" i="1" dirty="0">
                <a:latin typeface="Calibri" panose="020F0502020204030204" pitchFamily="34" charset="0"/>
                <a:ea typeface="Calibri" panose="020F0502020204030204" pitchFamily="34" charset="0"/>
                <a:cs typeface="Calibri" panose="020F0502020204030204" pitchFamily="34" charset="0"/>
              </a:rPr>
              <a:t> </a:t>
            </a:r>
            <a:r>
              <a:rPr lang="en-US" sz="2400" i="1" dirty="0">
                <a:latin typeface="Calibri" panose="020F0502020204030204" pitchFamily="34" charset="0"/>
                <a:ea typeface="Calibri" panose="020F0502020204030204" pitchFamily="34" charset="0"/>
                <a:cs typeface="Calibri" panose="020F0502020204030204" pitchFamily="34" charset="0"/>
              </a:rPr>
              <a:t>se </a:t>
            </a:r>
            <a:r>
              <a:rPr lang="en-US" sz="2400" i="1" dirty="0" err="1">
                <a:latin typeface="Calibri" panose="020F0502020204030204" pitchFamily="34" charset="0"/>
                <a:ea typeface="Calibri" panose="020F0502020204030204" pitchFamily="34" charset="0"/>
                <a:cs typeface="Calibri" panose="020F0502020204030204" pitchFamily="34" charset="0"/>
              </a:rPr>
              <a:t>i</a:t>
            </a:r>
            <a:r>
              <a:rPr lang="en-US" sz="2400" i="1" dirty="0">
                <a:latin typeface="Calibri" panose="020F0502020204030204" pitchFamily="34" charset="0"/>
                <a:ea typeface="Calibri" panose="020F0502020204030204" pitchFamily="34" charset="0"/>
                <a:cs typeface="Calibri" panose="020F0502020204030204" pitchFamily="34" charset="0"/>
              </a:rPr>
              <a:t> </a:t>
            </a:r>
            <a:r>
              <a:rPr lang="en-US" sz="2400" i="1" dirty="0" err="1">
                <a:latin typeface="Calibri" panose="020F0502020204030204" pitchFamily="34" charset="0"/>
                <a:ea typeface="Calibri" panose="020F0502020204030204" pitchFamily="34" charset="0"/>
                <a:cs typeface="Calibri" panose="020F0502020204030204" pitchFamily="34" charset="0"/>
              </a:rPr>
              <a:t>njejti</a:t>
            </a:r>
            <a:r>
              <a:rPr lang="en-US" sz="2400" i="1" dirty="0">
                <a:latin typeface="Calibri" panose="020F0502020204030204" pitchFamily="34" charset="0"/>
                <a:ea typeface="Calibri" panose="020F0502020204030204" pitchFamily="34" charset="0"/>
                <a:cs typeface="Calibri" panose="020F0502020204030204" pitchFamily="34" charset="0"/>
              </a:rPr>
              <a:t>  a </a:t>
            </a:r>
            <a:r>
              <a:rPr lang="en-US" sz="2400" i="1" dirty="0" err="1">
                <a:latin typeface="Calibri" panose="020F0502020204030204" pitchFamily="34" charset="0"/>
                <a:ea typeface="Calibri" panose="020F0502020204030204" pitchFamily="34" charset="0"/>
                <a:cs typeface="Calibri" panose="020F0502020204030204" pitchFamily="34" charset="0"/>
              </a:rPr>
              <a:t>ka</a:t>
            </a:r>
            <a:r>
              <a:rPr lang="en-US" sz="2400" i="1" dirty="0">
                <a:latin typeface="Calibri" panose="020F0502020204030204" pitchFamily="34" charset="0"/>
                <a:ea typeface="Calibri" panose="020F0502020204030204" pitchFamily="34" charset="0"/>
                <a:cs typeface="Calibri" panose="020F0502020204030204" pitchFamily="34" charset="0"/>
              </a:rPr>
              <a:t> </a:t>
            </a:r>
            <a:r>
              <a:rPr lang="en-US" sz="2400" i="1" dirty="0" err="1">
                <a:latin typeface="Calibri" panose="020F0502020204030204" pitchFamily="34" charset="0"/>
                <a:ea typeface="Calibri" panose="020F0502020204030204" pitchFamily="34" charset="0"/>
                <a:cs typeface="Calibri" panose="020F0502020204030204" pitchFamily="34" charset="0"/>
              </a:rPr>
              <a:t>pasur</a:t>
            </a:r>
            <a:r>
              <a:rPr lang="en-US" sz="2400" i="1" dirty="0">
                <a:latin typeface="Calibri" panose="020F0502020204030204" pitchFamily="34" charset="0"/>
                <a:ea typeface="Calibri" panose="020F0502020204030204" pitchFamily="34" charset="0"/>
                <a:cs typeface="Calibri" panose="020F0502020204030204" pitchFamily="34" charset="0"/>
              </a:rPr>
              <a:t> </a:t>
            </a:r>
            <a:r>
              <a:rPr lang="en-US" sz="2400" i="1" dirty="0" err="1">
                <a:latin typeface="Calibri" panose="020F0502020204030204" pitchFamily="34" charset="0"/>
                <a:ea typeface="Calibri" panose="020F0502020204030204" pitchFamily="34" charset="0"/>
                <a:cs typeface="Calibri" panose="020F0502020204030204" pitchFamily="34" charset="0"/>
              </a:rPr>
              <a:t>baze</a:t>
            </a:r>
            <a:r>
              <a:rPr lang="en-US" sz="2400" i="1" dirty="0">
                <a:latin typeface="Calibri" panose="020F0502020204030204" pitchFamily="34" charset="0"/>
                <a:ea typeface="Calibri" panose="020F0502020204030204" pitchFamily="34" charset="0"/>
                <a:cs typeface="Calibri" panose="020F0502020204030204" pitchFamily="34" charset="0"/>
              </a:rPr>
              <a:t> per </a:t>
            </a:r>
            <a:r>
              <a:rPr lang="en-US" sz="2400" i="1" dirty="0" err="1">
                <a:latin typeface="Calibri" panose="020F0502020204030204" pitchFamily="34" charset="0"/>
                <a:ea typeface="Calibri" panose="020F0502020204030204" pitchFamily="34" charset="0"/>
                <a:cs typeface="Calibri" panose="020F0502020204030204" pitchFamily="34" charset="0"/>
              </a:rPr>
              <a:t>kerkesen</a:t>
            </a:r>
            <a:r>
              <a:rPr lang="en-US" sz="2400" i="1" dirty="0">
                <a:latin typeface="Calibri" panose="020F0502020204030204" pitchFamily="34" charset="0"/>
                <a:ea typeface="Calibri" panose="020F0502020204030204" pitchFamily="34" charset="0"/>
                <a:cs typeface="Calibri" panose="020F0502020204030204" pitchFamily="34" charset="0"/>
              </a:rPr>
              <a:t> e </a:t>
            </a:r>
            <a:r>
              <a:rPr lang="en-US" sz="2400" i="1" dirty="0" err="1">
                <a:latin typeface="Calibri" panose="020F0502020204030204" pitchFamily="34" charset="0"/>
                <a:ea typeface="Calibri" panose="020F0502020204030204" pitchFamily="34" charset="0"/>
                <a:cs typeface="Calibri" panose="020F0502020204030204" pitchFamily="34" charset="0"/>
              </a:rPr>
              <a:t>bere</a:t>
            </a:r>
            <a:r>
              <a:rPr lang="en-US" sz="2400" i="1" dirty="0">
                <a:latin typeface="Calibri" panose="020F0502020204030204" pitchFamily="34" charset="0"/>
                <a:ea typeface="Calibri" panose="020F0502020204030204" pitchFamily="34" charset="0"/>
                <a:cs typeface="Calibri" panose="020F0502020204030204" pitchFamily="34" charset="0"/>
              </a:rPr>
              <a:t> </a:t>
            </a:r>
            <a:r>
              <a:rPr lang="en-US" sz="2400" i="1" dirty="0" smtClean="0">
                <a:latin typeface="Calibri" panose="020F0502020204030204" pitchFamily="34" charset="0"/>
                <a:ea typeface="Calibri" panose="020F0502020204030204" pitchFamily="34" charset="0"/>
                <a:cs typeface="Calibri" panose="020F0502020204030204" pitchFamily="34" charset="0"/>
              </a:rPr>
              <a:t>, </a:t>
            </a:r>
            <a:r>
              <a:rPr lang="en-US" sz="2400" b="1" i="1" dirty="0" err="1">
                <a:latin typeface="Calibri" panose="020F0502020204030204" pitchFamily="34" charset="0"/>
                <a:ea typeface="Calibri" panose="020F0502020204030204" pitchFamily="34" charset="0"/>
                <a:cs typeface="Calibri" panose="020F0502020204030204" pitchFamily="34" charset="0"/>
              </a:rPr>
              <a:t>apo</a:t>
            </a:r>
            <a:r>
              <a:rPr lang="en-US" sz="2400" b="1" i="1" dirty="0">
                <a:latin typeface="Calibri" panose="020F0502020204030204" pitchFamily="34" charset="0"/>
                <a:ea typeface="Calibri" panose="020F0502020204030204" pitchFamily="34" charset="0"/>
                <a:cs typeface="Calibri" panose="020F0502020204030204" pitchFamily="34" charset="0"/>
              </a:rPr>
              <a:t> </a:t>
            </a:r>
            <a:r>
              <a:rPr lang="en-US" sz="2400" b="1" i="1" dirty="0" err="1">
                <a:latin typeface="Calibri" panose="020F0502020204030204" pitchFamily="34" charset="0"/>
                <a:ea typeface="Calibri" panose="020F0502020204030204" pitchFamily="34" charset="0"/>
                <a:cs typeface="Calibri" panose="020F0502020204030204" pitchFamily="34" charset="0"/>
              </a:rPr>
              <a:t>kemi</a:t>
            </a:r>
            <a:r>
              <a:rPr lang="en-US" sz="2400" b="1" i="1" dirty="0">
                <a:latin typeface="Calibri" panose="020F0502020204030204" pitchFamily="34" charset="0"/>
                <a:ea typeface="Calibri" panose="020F0502020204030204" pitchFamily="34" charset="0"/>
                <a:cs typeface="Calibri" panose="020F0502020204030204" pitchFamily="34" charset="0"/>
              </a:rPr>
              <a:t> </a:t>
            </a:r>
            <a:r>
              <a:rPr lang="en-US" sz="2400" b="1" i="1" dirty="0" err="1">
                <a:latin typeface="Calibri" panose="020F0502020204030204" pitchFamily="34" charset="0"/>
                <a:ea typeface="Calibri" panose="020F0502020204030204" pitchFamily="34" charset="0"/>
                <a:cs typeface="Calibri" panose="020F0502020204030204" pitchFamily="34" charset="0"/>
              </a:rPr>
              <a:t>te</a:t>
            </a:r>
            <a:r>
              <a:rPr lang="en-US" sz="2400" b="1" i="1" dirty="0">
                <a:latin typeface="Calibri" panose="020F0502020204030204" pitchFamily="34" charset="0"/>
                <a:ea typeface="Calibri" panose="020F0502020204030204" pitchFamily="34" charset="0"/>
                <a:cs typeface="Calibri" panose="020F0502020204030204" pitchFamily="34" charset="0"/>
              </a:rPr>
              <a:t> </a:t>
            </a:r>
            <a:r>
              <a:rPr lang="en-US" sz="2400" b="1" i="1" dirty="0" err="1">
                <a:latin typeface="Calibri" panose="020F0502020204030204" pitchFamily="34" charset="0"/>
                <a:ea typeface="Calibri" panose="020F0502020204030204" pitchFamily="34" charset="0"/>
                <a:cs typeface="Calibri" panose="020F0502020204030204" pitchFamily="34" charset="0"/>
              </a:rPr>
              <a:t>bejme</a:t>
            </a:r>
            <a:r>
              <a:rPr lang="en-US" sz="2400" b="1" i="1" dirty="0">
                <a:latin typeface="Calibri" panose="020F0502020204030204" pitchFamily="34" charset="0"/>
                <a:ea typeface="Calibri" panose="020F0502020204030204" pitchFamily="34" charset="0"/>
                <a:cs typeface="Calibri" panose="020F0502020204030204" pitchFamily="34" charset="0"/>
              </a:rPr>
              <a:t> me </a:t>
            </a:r>
            <a:r>
              <a:rPr lang="en-US" sz="2400" b="1" i="1" dirty="0" err="1">
                <a:latin typeface="Calibri" panose="020F0502020204030204" pitchFamily="34" charset="0"/>
                <a:ea typeface="Calibri" panose="020F0502020204030204" pitchFamily="34" charset="0"/>
                <a:cs typeface="Calibri" panose="020F0502020204030204" pitchFamily="34" charset="0"/>
              </a:rPr>
              <a:t>nje</a:t>
            </a:r>
            <a:r>
              <a:rPr lang="en-US" sz="2400" b="1" i="1" dirty="0">
                <a:latin typeface="Calibri" panose="020F0502020204030204" pitchFamily="34" charset="0"/>
                <a:ea typeface="Calibri" panose="020F0502020204030204" pitchFamily="34" charset="0"/>
                <a:cs typeface="Calibri" panose="020F0502020204030204" pitchFamily="34" charset="0"/>
              </a:rPr>
              <a:t> </a:t>
            </a:r>
            <a:r>
              <a:rPr lang="en-US" sz="2400" b="1" i="1" dirty="0" err="1">
                <a:latin typeface="Calibri" panose="020F0502020204030204" pitchFamily="34" charset="0"/>
                <a:ea typeface="Calibri" panose="020F0502020204030204" pitchFamily="34" charset="0"/>
                <a:cs typeface="Calibri" panose="020F0502020204030204" pitchFamily="34" charset="0"/>
              </a:rPr>
              <a:t>menaxhim</a:t>
            </a:r>
            <a:r>
              <a:rPr lang="en-US" sz="2400" b="1" i="1" dirty="0">
                <a:latin typeface="Calibri" panose="020F0502020204030204" pitchFamily="34" charset="0"/>
                <a:ea typeface="Calibri" panose="020F0502020204030204" pitchFamily="34" charset="0"/>
                <a:cs typeface="Calibri" panose="020F0502020204030204" pitchFamily="34" charset="0"/>
              </a:rPr>
              <a:t> </a:t>
            </a:r>
            <a:r>
              <a:rPr lang="en-US" sz="2400" b="1" i="1" dirty="0" err="1">
                <a:latin typeface="Calibri" panose="020F0502020204030204" pitchFamily="34" charset="0"/>
                <a:ea typeface="Calibri" panose="020F0502020204030204" pitchFamily="34" charset="0"/>
                <a:cs typeface="Calibri" panose="020F0502020204030204" pitchFamily="34" charset="0"/>
              </a:rPr>
              <a:t>te</a:t>
            </a:r>
            <a:r>
              <a:rPr lang="en-US" sz="2400" b="1" i="1" dirty="0">
                <a:latin typeface="Calibri" panose="020F0502020204030204" pitchFamily="34" charset="0"/>
                <a:ea typeface="Calibri" panose="020F0502020204030204" pitchFamily="34" charset="0"/>
                <a:cs typeface="Calibri" panose="020F0502020204030204" pitchFamily="34" charset="0"/>
              </a:rPr>
              <a:t> </a:t>
            </a:r>
            <a:r>
              <a:rPr lang="en-US" sz="2400" b="1" i="1" dirty="0" err="1">
                <a:latin typeface="Calibri" panose="020F0502020204030204" pitchFamily="34" charset="0"/>
                <a:ea typeface="Calibri" panose="020F0502020204030204" pitchFamily="34" charset="0"/>
                <a:cs typeface="Calibri" panose="020F0502020204030204" pitchFamily="34" charset="0"/>
              </a:rPr>
              <a:t>dobet</a:t>
            </a:r>
            <a:r>
              <a:rPr lang="en-US" sz="2400" b="1" i="1" dirty="0">
                <a:latin typeface="Calibri" panose="020F0502020204030204" pitchFamily="34" charset="0"/>
                <a:ea typeface="Calibri" panose="020F0502020204030204" pitchFamily="34" charset="0"/>
                <a:cs typeface="Calibri" panose="020F0502020204030204" pitchFamily="34" charset="0"/>
              </a:rPr>
              <a:t> </a:t>
            </a:r>
            <a:r>
              <a:rPr lang="en-US" sz="2400" b="1" i="1" dirty="0" err="1">
                <a:latin typeface="Calibri" panose="020F0502020204030204" pitchFamily="34" charset="0"/>
                <a:ea typeface="Calibri" panose="020F0502020204030204" pitchFamily="34" charset="0"/>
                <a:cs typeface="Calibri" panose="020F0502020204030204" pitchFamily="34" charset="0"/>
              </a:rPr>
              <a:t>te</a:t>
            </a:r>
            <a:r>
              <a:rPr lang="en-US" sz="2400" b="1" i="1" dirty="0">
                <a:latin typeface="Calibri" panose="020F0502020204030204" pitchFamily="34" charset="0"/>
                <a:ea typeface="Calibri" panose="020F0502020204030204" pitchFamily="34" charset="0"/>
                <a:cs typeface="Calibri" panose="020F0502020204030204" pitchFamily="34" charset="0"/>
              </a:rPr>
              <a:t> </a:t>
            </a:r>
            <a:r>
              <a:rPr lang="en-US" sz="2400" b="1" i="1" dirty="0" err="1">
                <a:latin typeface="Calibri" panose="020F0502020204030204" pitchFamily="34" charset="0"/>
                <a:ea typeface="Calibri" panose="020F0502020204030204" pitchFamily="34" charset="0"/>
                <a:cs typeface="Calibri" panose="020F0502020204030204" pitchFamily="34" charset="0"/>
              </a:rPr>
              <a:t>kontrates</a:t>
            </a:r>
            <a:r>
              <a:rPr lang="en-US" sz="2400" b="1" i="1" dirty="0">
                <a:latin typeface="Calibri" panose="020F0502020204030204" pitchFamily="34" charset="0"/>
                <a:ea typeface="Calibri" panose="020F0502020204030204" pitchFamily="34" charset="0"/>
                <a:cs typeface="Calibri" panose="020F0502020204030204" pitchFamily="34" charset="0"/>
              </a:rPr>
              <a:t> </a:t>
            </a:r>
            <a:r>
              <a:rPr lang="en-US" sz="2400" b="1" i="1" dirty="0" err="1">
                <a:latin typeface="Calibri" panose="020F0502020204030204" pitchFamily="34" charset="0"/>
                <a:ea typeface="Calibri" panose="020F0502020204030204" pitchFamily="34" charset="0"/>
                <a:cs typeface="Calibri" panose="020F0502020204030204" pitchFamily="34" charset="0"/>
              </a:rPr>
              <a:t>nga</a:t>
            </a:r>
            <a:r>
              <a:rPr lang="en-US" sz="2400" b="1" i="1" dirty="0">
                <a:latin typeface="Calibri" panose="020F0502020204030204" pitchFamily="34" charset="0"/>
                <a:ea typeface="Calibri" panose="020F0502020204030204" pitchFamily="34" charset="0"/>
                <a:cs typeface="Calibri" panose="020F0502020204030204" pitchFamily="34" charset="0"/>
              </a:rPr>
              <a:t> </a:t>
            </a:r>
            <a:r>
              <a:rPr lang="en-US" sz="2400" b="1" i="1" dirty="0" err="1">
                <a:latin typeface="Calibri" panose="020F0502020204030204" pitchFamily="34" charset="0"/>
                <a:ea typeface="Calibri" panose="020F0502020204030204" pitchFamily="34" charset="0"/>
                <a:cs typeface="Calibri" panose="020F0502020204030204" pitchFamily="34" charset="0"/>
              </a:rPr>
              <a:t>ana</a:t>
            </a:r>
            <a:r>
              <a:rPr lang="en-US" sz="2400" b="1" i="1" dirty="0">
                <a:latin typeface="Calibri" panose="020F0502020204030204" pitchFamily="34" charset="0"/>
                <a:ea typeface="Calibri" panose="020F0502020204030204" pitchFamily="34" charset="0"/>
                <a:cs typeface="Calibri" panose="020F0502020204030204" pitchFamily="34" charset="0"/>
              </a:rPr>
              <a:t> e AK-se</a:t>
            </a:r>
            <a:r>
              <a:rPr lang="en-US" sz="2400" i="1" dirty="0">
                <a:latin typeface="Calibri" panose="020F0502020204030204" pitchFamily="34" charset="0"/>
                <a:ea typeface="Calibri" panose="020F0502020204030204" pitchFamily="34" charset="0"/>
                <a:cs typeface="Calibri" panose="020F0502020204030204" pitchFamily="34" charset="0"/>
              </a:rPr>
              <a:t>, </a:t>
            </a:r>
            <a:r>
              <a:rPr lang="en-US" sz="2400" i="1" dirty="0" err="1">
                <a:latin typeface="Calibri" panose="020F0502020204030204" pitchFamily="34" charset="0"/>
                <a:ea typeface="Calibri" panose="020F0502020204030204" pitchFamily="34" charset="0"/>
                <a:cs typeface="Calibri" panose="020F0502020204030204" pitchFamily="34" charset="0"/>
              </a:rPr>
              <a:t>dhe</a:t>
            </a:r>
            <a:r>
              <a:rPr lang="en-US" sz="2400" i="1" dirty="0">
                <a:latin typeface="Calibri" panose="020F0502020204030204" pitchFamily="34" charset="0"/>
                <a:ea typeface="Calibri" panose="020F0502020204030204" pitchFamily="34" charset="0"/>
                <a:cs typeface="Calibri" panose="020F0502020204030204" pitchFamily="34" charset="0"/>
              </a:rPr>
              <a:t> </a:t>
            </a:r>
            <a:r>
              <a:rPr lang="en-US" sz="2400" i="1" dirty="0" err="1">
                <a:latin typeface="Calibri" panose="020F0502020204030204" pitchFamily="34" charset="0"/>
                <a:ea typeface="Calibri" panose="020F0502020204030204" pitchFamily="34" charset="0"/>
                <a:cs typeface="Calibri" panose="020F0502020204030204" pitchFamily="34" charset="0"/>
              </a:rPr>
              <a:t>mashtrim</a:t>
            </a:r>
            <a:r>
              <a:rPr lang="en-US" sz="2400" i="1" dirty="0">
                <a:latin typeface="Calibri" panose="020F0502020204030204" pitchFamily="34" charset="0"/>
                <a:ea typeface="Calibri" panose="020F0502020204030204" pitchFamily="34" charset="0"/>
                <a:cs typeface="Calibri" panose="020F0502020204030204" pitchFamily="34" charset="0"/>
              </a:rPr>
              <a:t> </a:t>
            </a:r>
            <a:r>
              <a:rPr lang="en-US" sz="2400" i="1" dirty="0" err="1">
                <a:latin typeface="Calibri" panose="020F0502020204030204" pitchFamily="34" charset="0"/>
                <a:ea typeface="Calibri" panose="020F0502020204030204" pitchFamily="34" charset="0"/>
                <a:cs typeface="Calibri" panose="020F0502020204030204" pitchFamily="34" charset="0"/>
              </a:rPr>
              <a:t>nga</a:t>
            </a:r>
            <a:r>
              <a:rPr lang="en-US" sz="2400" i="1" dirty="0">
                <a:latin typeface="Calibri" panose="020F0502020204030204" pitchFamily="34" charset="0"/>
                <a:ea typeface="Calibri" panose="020F0502020204030204" pitchFamily="34" charset="0"/>
                <a:cs typeface="Calibri" panose="020F0502020204030204" pitchFamily="34" charset="0"/>
              </a:rPr>
              <a:t> OE ne </a:t>
            </a:r>
            <a:r>
              <a:rPr lang="en-US" sz="2400" i="1" dirty="0" err="1">
                <a:latin typeface="Calibri" panose="020F0502020204030204" pitchFamily="34" charset="0"/>
                <a:ea typeface="Calibri" panose="020F0502020204030204" pitchFamily="34" charset="0"/>
                <a:cs typeface="Calibri" panose="020F0502020204030204" pitchFamily="34" charset="0"/>
              </a:rPr>
              <a:t>dobi</a:t>
            </a:r>
            <a:r>
              <a:rPr lang="en-US" sz="2400" i="1" dirty="0">
                <a:latin typeface="Calibri" panose="020F0502020204030204" pitchFamily="34" charset="0"/>
                <a:ea typeface="Calibri" panose="020F0502020204030204" pitchFamily="34" charset="0"/>
                <a:cs typeface="Calibri" panose="020F0502020204030204" pitchFamily="34" charset="0"/>
              </a:rPr>
              <a:t> </a:t>
            </a:r>
            <a:r>
              <a:rPr lang="en-US" sz="2400" i="1" dirty="0" err="1">
                <a:latin typeface="Calibri" panose="020F0502020204030204" pitchFamily="34" charset="0"/>
                <a:ea typeface="Calibri" panose="020F0502020204030204" pitchFamily="34" charset="0"/>
                <a:cs typeface="Calibri" panose="020F0502020204030204" pitchFamily="34" charset="0"/>
              </a:rPr>
              <a:t>te</a:t>
            </a:r>
            <a:r>
              <a:rPr lang="en-US" sz="2400" i="1" dirty="0">
                <a:latin typeface="Calibri" panose="020F0502020204030204" pitchFamily="34" charset="0"/>
                <a:ea typeface="Calibri" panose="020F0502020204030204" pitchFamily="34" charset="0"/>
                <a:cs typeface="Calibri" panose="020F0502020204030204" pitchFamily="34" charset="0"/>
              </a:rPr>
              <a:t> OE per </a:t>
            </a:r>
            <a:r>
              <a:rPr lang="en-US" sz="2400" i="1" dirty="0" err="1">
                <a:latin typeface="Calibri" panose="020F0502020204030204" pitchFamily="34" charset="0"/>
                <a:ea typeface="Calibri" panose="020F0502020204030204" pitchFamily="34" charset="0"/>
                <a:cs typeface="Calibri" panose="020F0502020204030204" pitchFamily="34" charset="0"/>
              </a:rPr>
              <a:t>rritje</a:t>
            </a:r>
            <a:r>
              <a:rPr lang="en-US" sz="2400" i="1" dirty="0">
                <a:latin typeface="Calibri" panose="020F0502020204030204" pitchFamily="34" charset="0"/>
                <a:ea typeface="Calibri" panose="020F0502020204030204" pitchFamily="34" charset="0"/>
                <a:cs typeface="Calibri" panose="020F0502020204030204" pitchFamily="34" charset="0"/>
              </a:rPr>
              <a:t> </a:t>
            </a:r>
            <a:r>
              <a:rPr lang="en-US" sz="2400" i="1" dirty="0" err="1">
                <a:latin typeface="Calibri" panose="020F0502020204030204" pitchFamily="34" charset="0"/>
                <a:ea typeface="Calibri" panose="020F0502020204030204" pitchFamily="34" charset="0"/>
                <a:cs typeface="Calibri" panose="020F0502020204030204" pitchFamily="34" charset="0"/>
              </a:rPr>
              <a:t>te</a:t>
            </a:r>
            <a:r>
              <a:rPr lang="en-US" sz="2400" i="1" dirty="0">
                <a:latin typeface="Calibri" panose="020F0502020204030204" pitchFamily="34" charset="0"/>
                <a:ea typeface="Calibri" panose="020F0502020204030204" pitchFamily="34" charset="0"/>
                <a:cs typeface="Calibri" panose="020F0502020204030204" pitchFamily="34" charset="0"/>
              </a:rPr>
              <a:t> </a:t>
            </a:r>
            <a:r>
              <a:rPr lang="en-US" sz="2400" i="1" dirty="0" err="1">
                <a:latin typeface="Calibri" panose="020F0502020204030204" pitchFamily="34" charset="0"/>
                <a:ea typeface="Calibri" panose="020F0502020204030204" pitchFamily="34" charset="0"/>
                <a:cs typeface="Calibri" panose="020F0502020204030204" pitchFamily="34" charset="0"/>
              </a:rPr>
              <a:t>fitimit</a:t>
            </a:r>
            <a:r>
              <a:rPr lang="en-US" sz="2400" i="1" dirty="0">
                <a:latin typeface="Calibri" panose="020F0502020204030204" pitchFamily="34" charset="0"/>
                <a:ea typeface="Calibri" panose="020F0502020204030204" pitchFamily="34" charset="0"/>
                <a:cs typeface="Calibri" panose="020F0502020204030204" pitchFamily="34" charset="0"/>
              </a:rPr>
              <a:t> </a:t>
            </a:r>
            <a:r>
              <a:rPr lang="en-US" sz="2400" i="1" dirty="0" err="1">
                <a:latin typeface="Calibri" panose="020F0502020204030204" pitchFamily="34" charset="0"/>
                <a:ea typeface="Calibri" panose="020F0502020204030204" pitchFamily="34" charset="0"/>
                <a:cs typeface="Calibri" panose="020F0502020204030204" pitchFamily="34" charset="0"/>
              </a:rPr>
              <a:t>financiar</a:t>
            </a:r>
            <a:r>
              <a:rPr lang="en-US" sz="2400" i="1" dirty="0">
                <a:latin typeface="Calibri" panose="020F0502020204030204" pitchFamily="34" charset="0"/>
                <a:ea typeface="Calibri" panose="020F0502020204030204" pitchFamily="34" charset="0"/>
                <a:cs typeface="Calibri" panose="020F0502020204030204" pitchFamily="34" charset="0"/>
              </a:rPr>
              <a:t> ne kete </a:t>
            </a:r>
            <a:r>
              <a:rPr lang="en-US" sz="2400" i="1" dirty="0" err="1">
                <a:latin typeface="Calibri" panose="020F0502020204030204" pitchFamily="34" charset="0"/>
                <a:ea typeface="Calibri" panose="020F0502020204030204" pitchFamily="34" charset="0"/>
                <a:cs typeface="Calibri" panose="020F0502020204030204" pitchFamily="34" charset="0"/>
              </a:rPr>
              <a:t>kontrat</a:t>
            </a:r>
            <a:r>
              <a:rPr lang="en-US" sz="2400" i="1" dirty="0">
                <a:latin typeface="Calibri" panose="020F0502020204030204" pitchFamily="34" charset="0"/>
                <a:ea typeface="Calibri" panose="020F0502020204030204" pitchFamily="34" charset="0"/>
                <a:cs typeface="Calibri" panose="020F0502020204030204" pitchFamily="34" charset="0"/>
              </a:rPr>
              <a:t>. </a:t>
            </a:r>
            <a:endParaRPr lang="sq-AL" sz="2400" dirty="0">
              <a:latin typeface="Calibri" panose="020F0502020204030204" pitchFamily="34" charset="0"/>
              <a:ea typeface="MS Mincho"/>
              <a:cs typeface="Calibri" panose="020F0502020204030204" pitchFamily="34" charset="0"/>
            </a:endParaRPr>
          </a:p>
          <a:p>
            <a:endParaRPr lang="sq-AL" dirty="0"/>
          </a:p>
        </p:txBody>
      </p:sp>
    </p:spTree>
    <p:extLst>
      <p:ext uri="{BB962C8B-B14F-4D97-AF65-F5344CB8AC3E}">
        <p14:creationId xmlns:p14="http://schemas.microsoft.com/office/powerpoint/2010/main" val="105598592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9040" y="476672"/>
            <a:ext cx="851970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3200" b="1" dirty="0">
                <a:solidFill>
                  <a:schemeClr val="accent1">
                    <a:lumMod val="50000"/>
                  </a:schemeClr>
                </a:solidFill>
                <a:latin typeface="Calibri" panose="020F0502020204030204" pitchFamily="34" charset="0"/>
                <a:cs typeface="Calibri" panose="020F0502020204030204" pitchFamily="34" charset="0"/>
              </a:rPr>
              <a:t>Rrjedha tipike e punës së ndryshimit të kontratës</a:t>
            </a:r>
          </a:p>
        </p:txBody>
      </p:sp>
      <p:sp>
        <p:nvSpPr>
          <p:cNvPr id="3" name="Rectangle 2"/>
          <p:cNvSpPr/>
          <p:nvPr/>
        </p:nvSpPr>
        <p:spPr>
          <a:xfrm>
            <a:off x="0" y="1103833"/>
            <a:ext cx="8964488" cy="5509200"/>
          </a:xfrm>
          <a:prstGeom prst="rect">
            <a:avLst/>
          </a:prstGeom>
        </p:spPr>
        <p:txBody>
          <a:bodyPr wrap="square">
            <a:spAutoFit/>
          </a:bodyPr>
          <a:lstStyle/>
          <a:p>
            <a:pPr>
              <a:spcBef>
                <a:spcPts val="600"/>
              </a:spcBef>
            </a:pP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Përderisa çdo ndryshim i kontratës është unik, rrjedha tipike e punës së ndryshimit </a:t>
            </a:r>
            <a:r>
              <a:rPr lang="sq-AL" sz="2400" dirty="0" smtClean="0">
                <a:solidFill>
                  <a:srgbClr val="000000"/>
                </a:solidFill>
                <a:latin typeface="Calibri" panose="020F0502020204030204" pitchFamily="34" charset="0"/>
                <a:ea typeface="Verdana" panose="020B0604030504040204" pitchFamily="34" charset="0"/>
                <a:cs typeface="Calibri" panose="020F0502020204030204" pitchFamily="34" charset="0"/>
              </a:rPr>
              <a:t>mund </a:t>
            </a:r>
            <a:r>
              <a:rPr lang="sq-AL" sz="2400" dirty="0">
                <a:solidFill>
                  <a:srgbClr val="000000"/>
                </a:solidFill>
                <a:latin typeface="Calibri" panose="020F0502020204030204" pitchFamily="34" charset="0"/>
                <a:ea typeface="Verdana" panose="020B0604030504040204" pitchFamily="34" charset="0"/>
                <a:cs typeface="Calibri" panose="020F0502020204030204" pitchFamily="34" charset="0"/>
              </a:rPr>
              <a:t>të përshkruhet:</a:t>
            </a:r>
          </a:p>
          <a:p>
            <a:pPr lvl="1" indent="-457200">
              <a:spcBef>
                <a:spcPts val="600"/>
              </a:spcBef>
              <a:buClr>
                <a:schemeClr val="bg2"/>
              </a:buClr>
              <a:buSzPct val="100000"/>
              <a:buFont typeface="+mj-lt"/>
              <a:buAutoNum type="arabicPeriod"/>
            </a:pPr>
            <a:r>
              <a:rPr lang="sq-AL" sz="2400" b="1" kern="0" dirty="0">
                <a:latin typeface="Calibri" panose="020F0502020204030204" pitchFamily="34" charset="0"/>
                <a:ea typeface="Verdana" panose="020B0604030504040204" pitchFamily="34" charset="0"/>
                <a:cs typeface="Calibri" panose="020F0502020204030204" pitchFamily="34" charset="0"/>
              </a:rPr>
              <a:t>Lind nevoja për ndryshim </a:t>
            </a:r>
            <a:r>
              <a:rPr lang="sq-AL" sz="2400" kern="0" dirty="0">
                <a:latin typeface="Calibri" panose="020F0502020204030204" pitchFamily="34" charset="0"/>
                <a:ea typeface="Verdana" panose="020B0604030504040204" pitchFamily="34" charset="0"/>
                <a:cs typeface="Calibri" panose="020F0502020204030204" pitchFamily="34" charset="0"/>
              </a:rPr>
              <a:t>të kontratës</a:t>
            </a:r>
            <a:r>
              <a:rPr lang="en-US" sz="2400" kern="0" dirty="0">
                <a:latin typeface="Calibri" panose="020F0502020204030204" pitchFamily="34" charset="0"/>
                <a:ea typeface="Verdana" panose="020B0604030504040204" pitchFamily="34" charset="0"/>
                <a:cs typeface="Calibri" panose="020F0502020204030204" pitchFamily="34" charset="0"/>
              </a:rPr>
              <a:t>;</a:t>
            </a:r>
            <a:endParaRPr lang="sq-AL" sz="2400" kern="0" dirty="0">
              <a:latin typeface="Calibri" panose="020F0502020204030204" pitchFamily="34" charset="0"/>
              <a:ea typeface="Verdana" panose="020B0604030504040204" pitchFamily="34" charset="0"/>
              <a:cs typeface="Calibri" panose="020F0502020204030204" pitchFamily="34" charset="0"/>
            </a:endParaRPr>
          </a:p>
          <a:p>
            <a:pPr lvl="1" indent="-457200">
              <a:spcBef>
                <a:spcPts val="600"/>
              </a:spcBef>
              <a:buClr>
                <a:schemeClr val="bg2"/>
              </a:buClr>
              <a:buSzPct val="100000"/>
              <a:buFont typeface="+mj-lt"/>
              <a:buAutoNum type="arabicPeriod"/>
            </a:pPr>
            <a:r>
              <a:rPr lang="sq-AL" sz="2400" b="1" kern="0" dirty="0">
                <a:latin typeface="Calibri" panose="020F0502020204030204" pitchFamily="34" charset="0"/>
                <a:ea typeface="Verdana" panose="020B0604030504040204" pitchFamily="34" charset="0"/>
                <a:cs typeface="Calibri" panose="020F0502020204030204" pitchFamily="34" charset="0"/>
              </a:rPr>
              <a:t>Identifikohet ndryshimi dhe të </a:t>
            </a:r>
            <a:r>
              <a:rPr lang="sq-AL" sz="2400" kern="0" dirty="0">
                <a:latin typeface="Calibri" panose="020F0502020204030204" pitchFamily="34" charset="0"/>
                <a:ea typeface="Verdana" panose="020B0604030504040204" pitchFamily="34" charset="0"/>
                <a:cs typeface="Calibri" panose="020F0502020204030204" pitchFamily="34" charset="0"/>
              </a:rPr>
              <a:t>gjitha opsionet janë vlerësuar</a:t>
            </a:r>
            <a:r>
              <a:rPr lang="en-US" sz="2400" kern="0" dirty="0">
                <a:latin typeface="Calibri" panose="020F0502020204030204" pitchFamily="34" charset="0"/>
                <a:ea typeface="Verdana" panose="020B0604030504040204" pitchFamily="34" charset="0"/>
                <a:cs typeface="Calibri" panose="020F0502020204030204" pitchFamily="34" charset="0"/>
              </a:rPr>
              <a:t>;</a:t>
            </a:r>
            <a:endParaRPr lang="sq-AL" sz="2400" kern="0" dirty="0">
              <a:latin typeface="Calibri" panose="020F0502020204030204" pitchFamily="34" charset="0"/>
              <a:ea typeface="Verdana" panose="020B0604030504040204" pitchFamily="34" charset="0"/>
              <a:cs typeface="Calibri" panose="020F0502020204030204" pitchFamily="34" charset="0"/>
            </a:endParaRPr>
          </a:p>
          <a:p>
            <a:pPr lvl="1" indent="-457200">
              <a:spcBef>
                <a:spcPts val="600"/>
              </a:spcBef>
              <a:buClr>
                <a:schemeClr val="bg2"/>
              </a:buClr>
              <a:buSzPct val="100000"/>
              <a:buFont typeface="+mj-lt"/>
              <a:buAutoNum type="arabicPeriod"/>
            </a:pPr>
            <a:r>
              <a:rPr lang="sq-AL" sz="2400" b="1" kern="0" dirty="0">
                <a:latin typeface="Calibri" panose="020F0502020204030204" pitchFamily="34" charset="0"/>
                <a:ea typeface="Verdana" panose="020B0604030504040204" pitchFamily="34" charset="0"/>
                <a:cs typeface="Calibri" panose="020F0502020204030204" pitchFamily="34" charset="0"/>
              </a:rPr>
              <a:t>Iniciatori vlerëson ndikimin në orarin dhe koston</a:t>
            </a:r>
            <a:r>
              <a:rPr lang="en-US" sz="2400" b="1" kern="0" dirty="0">
                <a:latin typeface="Calibri" panose="020F0502020204030204" pitchFamily="34" charset="0"/>
                <a:ea typeface="Verdana" panose="020B0604030504040204" pitchFamily="34" charset="0"/>
                <a:cs typeface="Calibri" panose="020F0502020204030204" pitchFamily="34" charset="0"/>
              </a:rPr>
              <a:t>;</a:t>
            </a:r>
            <a:endParaRPr lang="sq-AL" sz="2400" b="1" kern="0" dirty="0">
              <a:latin typeface="Calibri" panose="020F0502020204030204" pitchFamily="34" charset="0"/>
              <a:ea typeface="Verdana" panose="020B0604030504040204" pitchFamily="34" charset="0"/>
              <a:cs typeface="Calibri" panose="020F0502020204030204" pitchFamily="34" charset="0"/>
            </a:endParaRPr>
          </a:p>
          <a:p>
            <a:pPr lvl="1" indent="-457200">
              <a:spcBef>
                <a:spcPts val="600"/>
              </a:spcBef>
              <a:buClr>
                <a:schemeClr val="bg2"/>
              </a:buClr>
              <a:buSzPct val="100000"/>
              <a:buFont typeface="+mj-lt"/>
              <a:buAutoNum type="arabicPeriod"/>
            </a:pPr>
            <a:r>
              <a:rPr lang="sq-AL" sz="2400" kern="0" dirty="0">
                <a:latin typeface="Calibri" panose="020F0502020204030204" pitchFamily="34" charset="0"/>
                <a:ea typeface="Verdana" panose="020B0604030504040204" pitchFamily="34" charset="0"/>
                <a:cs typeface="Calibri" panose="020F0502020204030204" pitchFamily="34" charset="0"/>
              </a:rPr>
              <a:t>Pjesa </a:t>
            </a:r>
            <a:r>
              <a:rPr lang="sq-AL" sz="2400" kern="0" dirty="0" smtClean="0">
                <a:latin typeface="Calibri" panose="020F0502020204030204" pitchFamily="34" charset="0"/>
                <a:ea typeface="Verdana" panose="020B0604030504040204" pitchFamily="34" charset="0"/>
                <a:cs typeface="Calibri" panose="020F0502020204030204" pitchFamily="34" charset="0"/>
              </a:rPr>
              <a:t>tjetër (OE) </a:t>
            </a:r>
            <a:r>
              <a:rPr lang="sq-AL" sz="2400" kern="0" dirty="0">
                <a:latin typeface="Calibri" panose="020F0502020204030204" pitchFamily="34" charset="0"/>
                <a:ea typeface="Verdana" panose="020B0604030504040204" pitchFamily="34" charset="0"/>
                <a:cs typeface="Calibri" panose="020F0502020204030204" pitchFamily="34" charset="0"/>
              </a:rPr>
              <a:t>është </a:t>
            </a:r>
            <a:r>
              <a:rPr lang="en-US" sz="2400" kern="0" dirty="0" err="1" smtClean="0">
                <a:latin typeface="Calibri" panose="020F0502020204030204" pitchFamily="34" charset="0"/>
                <a:ea typeface="Verdana" panose="020B0604030504040204" pitchFamily="34" charset="0"/>
                <a:cs typeface="Calibri" panose="020F0502020204030204" pitchFamily="34" charset="0"/>
              </a:rPr>
              <a:t>i</a:t>
            </a:r>
            <a:r>
              <a:rPr lang="sq-AL" sz="2400" kern="0" dirty="0" smtClean="0">
                <a:latin typeface="Calibri" panose="020F0502020204030204" pitchFamily="34" charset="0"/>
                <a:ea typeface="Verdana" panose="020B0604030504040204" pitchFamily="34" charset="0"/>
                <a:cs typeface="Calibri" panose="020F0502020204030204" pitchFamily="34" charset="0"/>
              </a:rPr>
              <a:t> </a:t>
            </a:r>
            <a:r>
              <a:rPr lang="sq-AL" sz="2400" kern="0" dirty="0">
                <a:latin typeface="Calibri" panose="020F0502020204030204" pitchFamily="34" charset="0"/>
                <a:ea typeface="Verdana" panose="020B0604030504040204" pitchFamily="34" charset="0"/>
                <a:cs typeface="Calibri" panose="020F0502020204030204" pitchFamily="34" charset="0"/>
              </a:rPr>
              <a:t>informuar dhe vlerëson </a:t>
            </a:r>
            <a:r>
              <a:rPr lang="sq-AL" sz="2400" kern="0" dirty="0" smtClean="0">
                <a:latin typeface="Calibri" panose="020F0502020204030204" pitchFamily="34" charset="0"/>
                <a:ea typeface="Verdana" panose="020B0604030504040204" pitchFamily="34" charset="0"/>
                <a:cs typeface="Calibri" panose="020F0502020204030204" pitchFamily="34" charset="0"/>
              </a:rPr>
              <a:t>ndikimin </a:t>
            </a:r>
            <a:r>
              <a:rPr lang="sq-AL" sz="2400" kern="0" dirty="0">
                <a:latin typeface="Calibri" panose="020F0502020204030204" pitchFamily="34" charset="0"/>
                <a:ea typeface="Verdana" panose="020B0604030504040204" pitchFamily="34" charset="0"/>
                <a:cs typeface="Calibri" panose="020F0502020204030204" pitchFamily="34" charset="0"/>
              </a:rPr>
              <a:t>në orarin dhe koston</a:t>
            </a:r>
            <a:r>
              <a:rPr lang="en-US" sz="2400" kern="0" dirty="0">
                <a:latin typeface="Calibri" panose="020F0502020204030204" pitchFamily="34" charset="0"/>
                <a:ea typeface="Verdana" panose="020B0604030504040204" pitchFamily="34" charset="0"/>
                <a:cs typeface="Calibri" panose="020F0502020204030204" pitchFamily="34" charset="0"/>
              </a:rPr>
              <a:t>;</a:t>
            </a:r>
            <a:endParaRPr lang="sq-AL" sz="2400" kern="0" dirty="0">
              <a:latin typeface="Calibri" panose="020F0502020204030204" pitchFamily="34" charset="0"/>
              <a:ea typeface="Verdana" panose="020B0604030504040204" pitchFamily="34" charset="0"/>
              <a:cs typeface="Calibri" panose="020F0502020204030204" pitchFamily="34" charset="0"/>
            </a:endParaRPr>
          </a:p>
          <a:p>
            <a:pPr lvl="1" indent="-457200">
              <a:spcBef>
                <a:spcPts val="600"/>
              </a:spcBef>
              <a:buClr>
                <a:schemeClr val="bg2"/>
              </a:buClr>
              <a:buSzPct val="100000"/>
              <a:buFont typeface="+mj-lt"/>
              <a:buAutoNum type="arabicPeriod"/>
            </a:pPr>
            <a:r>
              <a:rPr lang="sq-AL" sz="2400" kern="0" dirty="0">
                <a:latin typeface="Calibri" panose="020F0502020204030204" pitchFamily="34" charset="0"/>
                <a:ea typeface="Verdana" panose="020B0604030504040204" pitchFamily="34" charset="0"/>
                <a:cs typeface="Calibri" panose="020F0502020204030204" pitchFamily="34" charset="0"/>
              </a:rPr>
              <a:t>Palët kontraktuese  takohen për të </a:t>
            </a:r>
            <a:r>
              <a:rPr lang="sq-AL" sz="2400" b="1" kern="0" dirty="0">
                <a:latin typeface="Calibri" panose="020F0502020204030204" pitchFamily="34" charset="0"/>
                <a:ea typeface="Verdana" panose="020B0604030504040204" pitchFamily="34" charset="0"/>
                <a:cs typeface="Calibri" panose="020F0502020204030204" pitchFamily="34" charset="0"/>
              </a:rPr>
              <a:t>diskutuar kushtet e  ndryshimit dhe për të negociuar çmimet dhe kohën</a:t>
            </a:r>
            <a:r>
              <a:rPr lang="en-US" sz="2400" b="1" kern="0" dirty="0">
                <a:latin typeface="Calibri" panose="020F0502020204030204" pitchFamily="34" charset="0"/>
                <a:ea typeface="Verdana" panose="020B0604030504040204" pitchFamily="34" charset="0"/>
                <a:cs typeface="Calibri" panose="020F0502020204030204" pitchFamily="34" charset="0"/>
              </a:rPr>
              <a:t>;</a:t>
            </a:r>
            <a:endParaRPr lang="sq-AL" sz="2400" b="1" kern="0" dirty="0">
              <a:latin typeface="Calibri" panose="020F0502020204030204" pitchFamily="34" charset="0"/>
              <a:ea typeface="Verdana" panose="020B0604030504040204" pitchFamily="34" charset="0"/>
              <a:cs typeface="Calibri" panose="020F0502020204030204" pitchFamily="34" charset="0"/>
            </a:endParaRPr>
          </a:p>
          <a:p>
            <a:pPr lvl="1" indent="-457200">
              <a:spcBef>
                <a:spcPts val="600"/>
              </a:spcBef>
              <a:buClr>
                <a:schemeClr val="bg2"/>
              </a:buClr>
              <a:buSzPct val="100000"/>
              <a:buFont typeface="+mj-lt"/>
              <a:buAutoNum type="arabicPeriod"/>
            </a:pPr>
            <a:r>
              <a:rPr lang="sq-AL" sz="2400" b="1" kern="0" dirty="0">
                <a:latin typeface="Calibri" panose="020F0502020204030204" pitchFamily="34" charset="0"/>
                <a:ea typeface="Verdana" panose="020B0604030504040204" pitchFamily="34" charset="0"/>
                <a:cs typeface="Calibri" panose="020F0502020204030204" pitchFamily="34" charset="0"/>
              </a:rPr>
              <a:t>Ndryshimi formatizohet me shkrim </a:t>
            </a:r>
            <a:r>
              <a:rPr lang="sq-AL" sz="2400" kern="0" dirty="0">
                <a:latin typeface="Calibri" panose="020F0502020204030204" pitchFamily="34" charset="0"/>
                <a:ea typeface="Verdana" panose="020B0604030504040204" pitchFamily="34" charset="0"/>
                <a:cs typeface="Calibri" panose="020F0502020204030204" pitchFamily="34" charset="0"/>
              </a:rPr>
              <a:t>dhe </a:t>
            </a:r>
            <a:r>
              <a:rPr lang="sq-AL" sz="2400" kern="0" dirty="0" err="1" smtClean="0">
                <a:latin typeface="Calibri" panose="020F0502020204030204" pitchFamily="34" charset="0"/>
                <a:ea typeface="Verdana" panose="020B0604030504040204" pitchFamily="34" charset="0"/>
                <a:cs typeface="Calibri" panose="020F0502020204030204" pitchFamily="34" charset="0"/>
              </a:rPr>
              <a:t>ekzekut</a:t>
            </a:r>
            <a:r>
              <a:rPr lang="en-US" sz="2400" kern="0" dirty="0" err="1" smtClean="0">
                <a:latin typeface="Calibri" panose="020F0502020204030204" pitchFamily="34" charset="0"/>
                <a:ea typeface="Verdana" panose="020B0604030504040204" pitchFamily="34" charset="0"/>
                <a:cs typeface="Calibri" panose="020F0502020204030204" pitchFamily="34" charset="0"/>
              </a:rPr>
              <a:t>ohet</a:t>
            </a:r>
            <a:r>
              <a:rPr lang="sq-AL" sz="2400" kern="0" dirty="0" smtClean="0">
                <a:latin typeface="Calibri" panose="020F0502020204030204" pitchFamily="34" charset="0"/>
                <a:ea typeface="Verdana" panose="020B0604030504040204" pitchFamily="34" charset="0"/>
                <a:cs typeface="Calibri" panose="020F0502020204030204" pitchFamily="34" charset="0"/>
              </a:rPr>
              <a:t> </a:t>
            </a:r>
            <a:r>
              <a:rPr lang="sq-AL" sz="2400" kern="0" dirty="0">
                <a:latin typeface="Calibri" panose="020F0502020204030204" pitchFamily="34" charset="0"/>
                <a:ea typeface="Verdana" panose="020B0604030504040204" pitchFamily="34" charset="0"/>
                <a:cs typeface="Calibri" panose="020F0502020204030204" pitchFamily="34" charset="0"/>
              </a:rPr>
              <a:t>siç parashihet</a:t>
            </a:r>
            <a:r>
              <a:rPr lang="en-US" sz="2400" kern="0" dirty="0">
                <a:latin typeface="Calibri" panose="020F0502020204030204" pitchFamily="34" charset="0"/>
                <a:ea typeface="Verdana" panose="020B0604030504040204" pitchFamily="34" charset="0"/>
                <a:cs typeface="Calibri" panose="020F0502020204030204" pitchFamily="34" charset="0"/>
              </a:rPr>
              <a:t>; </a:t>
            </a:r>
            <a:r>
              <a:rPr lang="sq-AL" sz="2400" kern="0" dirty="0">
                <a:latin typeface="Calibri" panose="020F0502020204030204" pitchFamily="34" charset="0"/>
                <a:ea typeface="Verdana" panose="020B0604030504040204" pitchFamily="34" charset="0"/>
                <a:cs typeface="Calibri" panose="020F0502020204030204" pitchFamily="34" charset="0"/>
              </a:rPr>
              <a:t> </a:t>
            </a:r>
          </a:p>
          <a:p>
            <a:pPr lvl="1" indent="-457200">
              <a:spcBef>
                <a:spcPts val="600"/>
              </a:spcBef>
              <a:buClr>
                <a:schemeClr val="bg2"/>
              </a:buClr>
              <a:buSzPct val="100000"/>
              <a:buFont typeface="+mj-lt"/>
              <a:buAutoNum type="arabicPeriod"/>
            </a:pPr>
            <a:r>
              <a:rPr lang="sq-AL" sz="2400" kern="0" dirty="0">
                <a:latin typeface="Calibri" panose="020F0502020204030204" pitchFamily="34" charset="0"/>
                <a:ea typeface="Verdana" panose="020B0604030504040204" pitchFamily="34" charset="0"/>
                <a:cs typeface="Calibri" panose="020F0502020204030204" pitchFamily="34" charset="0"/>
              </a:rPr>
              <a:t>Ndryshimi i kontratës </a:t>
            </a:r>
            <a:r>
              <a:rPr lang="sq-AL" sz="2400" b="1" kern="0" dirty="0">
                <a:latin typeface="Calibri" panose="020F0502020204030204" pitchFamily="34" charset="0"/>
                <a:ea typeface="Verdana" panose="020B0604030504040204" pitchFamily="34" charset="0"/>
                <a:cs typeface="Calibri" panose="020F0502020204030204" pitchFamily="34" charset="0"/>
              </a:rPr>
              <a:t>bëhet pjesë e kontratë</a:t>
            </a:r>
            <a:r>
              <a:rPr lang="en-US" sz="2400" b="1" kern="0" dirty="0">
                <a:latin typeface="Calibri" panose="020F0502020204030204" pitchFamily="34" charset="0"/>
                <a:ea typeface="Verdana" panose="020B0604030504040204" pitchFamily="34" charset="0"/>
                <a:cs typeface="Calibri" panose="020F0502020204030204" pitchFamily="34" charset="0"/>
              </a:rPr>
              <a:t>s;</a:t>
            </a:r>
            <a:endParaRPr lang="sq-AL" sz="2400" b="1" kern="0" dirty="0">
              <a:latin typeface="Calibri" panose="020F0502020204030204" pitchFamily="34" charset="0"/>
              <a:ea typeface="Verdana" panose="020B0604030504040204" pitchFamily="34" charset="0"/>
              <a:cs typeface="Calibri" panose="020F0502020204030204" pitchFamily="34" charset="0"/>
            </a:endParaRPr>
          </a:p>
          <a:p>
            <a:pPr lvl="1" indent="-457200">
              <a:spcBef>
                <a:spcPts val="600"/>
              </a:spcBef>
              <a:buClr>
                <a:schemeClr val="bg2"/>
              </a:buClr>
              <a:buSzPct val="100000"/>
              <a:buFont typeface="+mj-lt"/>
              <a:buAutoNum type="arabicPeriod"/>
            </a:pPr>
            <a:r>
              <a:rPr lang="sq-AL" sz="2400" b="1" kern="0" dirty="0">
                <a:latin typeface="Calibri" panose="020F0502020204030204" pitchFamily="34" charset="0"/>
                <a:ea typeface="Verdana" panose="020B0604030504040204" pitchFamily="34" charset="0"/>
                <a:cs typeface="Calibri" panose="020F0502020204030204" pitchFamily="34" charset="0"/>
              </a:rPr>
              <a:t>Kontraktuesi vazhdon me punën e ndryshuar</a:t>
            </a:r>
            <a:r>
              <a:rPr lang="sq-AL" sz="2400" kern="0" dirty="0">
                <a:latin typeface="Calibri" panose="020F0502020204030204" pitchFamily="34" charset="0"/>
                <a:ea typeface="Verdana" panose="020B0604030504040204" pitchFamily="34" charset="0"/>
                <a:cs typeface="Calibri" panose="020F0502020204030204" pitchFamily="34" charset="0"/>
              </a:rPr>
              <a:t>.</a:t>
            </a:r>
          </a:p>
        </p:txBody>
      </p:sp>
    </p:spTree>
    <p:extLst>
      <p:ext uri="{BB962C8B-B14F-4D97-AF65-F5344CB8AC3E}">
        <p14:creationId xmlns:p14="http://schemas.microsoft.com/office/powerpoint/2010/main" val="1801327685"/>
      </p:ext>
    </p:extLst>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24632</TotalTime>
  <Words>12084</Words>
  <Application>Microsoft Office PowerPoint</Application>
  <PresentationFormat>On-screen Show (4:3)</PresentationFormat>
  <Paragraphs>1061</Paragraphs>
  <Slides>116</Slides>
  <Notes>11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116</vt:i4>
      </vt:variant>
    </vt:vector>
  </HeadingPairs>
  <TitlesOfParts>
    <vt:vector size="127" baseType="lpstr">
      <vt:lpstr>ＭＳ Ｐゴシック</vt:lpstr>
      <vt:lpstr>Arial</vt:lpstr>
      <vt:lpstr>Calibri</vt:lpstr>
      <vt:lpstr>Cambria</vt:lpstr>
      <vt:lpstr>Courier New</vt:lpstr>
      <vt:lpstr>MS Mincho</vt:lpstr>
      <vt:lpstr>Times New Roman</vt:lpstr>
      <vt:lpstr>Tw Cen MT</vt:lpstr>
      <vt:lpstr>Verdana</vt:lpstr>
      <vt:lpstr>Wingdings</vt:lpstr>
      <vt:lpstr>Default Design</vt:lpstr>
      <vt:lpstr>PowerPoint Presentation</vt:lpstr>
      <vt:lpstr>OBJEKTIVAT</vt:lpstr>
      <vt:lpstr>Menaxhimi i Kontratës</vt:lpstr>
      <vt:lpstr>Menaxhimi i kontratës</vt:lpstr>
      <vt:lpstr>  Menaxhimi i kontratave në rolin e prokurimit publik</vt:lpstr>
      <vt:lpstr>Menaxhimi i kontratës  për mes platformës – e prokurimit </vt:lpstr>
      <vt:lpstr>Menaxhimi i kontratës  për mes platformës – e prokurimit </vt:lpstr>
      <vt:lpstr>Menaxhimi i kontratës  për mes platformës – e prokurimit </vt:lpstr>
      <vt:lpstr>Procesi për menaxhimin e kontratës  </vt:lpstr>
      <vt:lpstr>Funksionet e Menaxherit të Projektit janë:</vt:lpstr>
      <vt:lpstr>Funksionet e Menaxherit të Projektit janë: (2)</vt:lpstr>
      <vt:lpstr>Procesi për menaxhimin e kontratës </vt:lpstr>
      <vt:lpstr>Ndërprerja e kontratës</vt:lpstr>
      <vt:lpstr>Përmbledhja e shënimeve të menaxhimit të kontratës</vt:lpstr>
      <vt:lpstr>Takimi përurues ose fillestar</vt:lpstr>
      <vt:lpstr> Menaxhimi i vazhdueshëm i kontratës </vt:lpstr>
      <vt:lpstr>Regjistri i problemeve</vt:lpstr>
      <vt:lpstr>Furnizimi</vt:lpstr>
      <vt:lpstr> Transporti i posaçëm</vt:lpstr>
      <vt:lpstr>Pranimi i mallit   </vt:lpstr>
      <vt:lpstr>Inspektimi</vt:lpstr>
      <vt:lpstr>Magazinimi dhe kontrolli </vt:lpstr>
      <vt:lpstr> Hedhja/asgjësimi </vt:lpstr>
      <vt:lpstr>Përmbajtja  e kontratës</vt:lpstr>
      <vt:lpstr>Përmbajtja  e kontratës (2)</vt:lpstr>
      <vt:lpstr>PAJTUESHMËRIA ME SPECIFIKIMIN</vt:lpstr>
      <vt:lpstr>AFATET KOHORE</vt:lpstr>
      <vt:lpstr>ÇMIMI DHE PAGESA </vt:lpstr>
      <vt:lpstr> DËMTIMI DHE LËNDIMI </vt:lpstr>
      <vt:lpstr> “KLAUZOLAT STANDARDE”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ZGJIDHJA E MOSMARRËVESHJEVE </vt:lpstr>
      <vt:lpstr>Zgjidhja e mosmarrëveshjes  </vt:lpstr>
      <vt:lpstr>Negocimi</vt:lpstr>
      <vt:lpstr>Ndërmjetësimi </vt:lpstr>
      <vt:lpstr>Vendimi gjyqësor </vt:lpstr>
      <vt:lpstr>Çështje gjyqësore </vt:lpstr>
      <vt:lpstr>Avantazhet e ”gjykimit”</vt:lpstr>
      <vt:lpstr>Avantazhet e arbitrazhit kundrejt çështjes gjyqësore  </vt:lpstr>
      <vt:lpstr>Matja e performancës së kontratës</vt:lpstr>
      <vt:lpstr>Matja e performancës së kontratës </vt:lpstr>
      <vt:lpstr>Përfitimet/Kostot </vt:lpstr>
      <vt:lpstr>Cilësia</vt:lpstr>
      <vt:lpstr>PowerPoint Presentation</vt:lpstr>
      <vt:lpstr> OBJEKTIVAT E TRAJNIMIT</vt:lpstr>
      <vt:lpstr>PowerPoint Presentation</vt:lpstr>
      <vt:lpstr>PowerPoint Presentation</vt:lpstr>
      <vt:lpstr>PowerPoint Presentation</vt:lpstr>
      <vt:lpstr>Kontratat  publike </vt:lpstr>
      <vt:lpstr>Kontratat me shkrim</vt:lpstr>
      <vt:lpstr>Pse na nevojiten kontratat me shkrim? (vazhdim) </vt:lpstr>
      <vt:lpstr>PowerPoint Presentation</vt:lpstr>
      <vt:lpstr> Qëllimet e menaxhimit të kontratës dhe administrimit te kontratës. </vt:lpstr>
      <vt:lpstr>    Menaxhimi i kontratës sipas LPP në Kosovë</vt:lpstr>
      <vt:lpstr> Menaxhimi i kontratës mund të përkufizohet si: </vt:lpstr>
      <vt:lpstr>Plani për menaxhimin e kontratës </vt:lpstr>
      <vt:lpstr>Emërimi i Menaxherit të Projektit </vt:lpstr>
      <vt:lpstr>Funksionet e Menaxherit të Projektit janë:</vt:lpstr>
      <vt:lpstr>Funksionet e Menaxherit të Projektit janë: </vt:lpstr>
      <vt:lpstr>PowerPoint Presentation</vt:lpstr>
      <vt:lpstr>Çfarë është ndryshimi i kontratës? </vt:lpstr>
      <vt:lpstr>PowerPoint Presentation</vt:lpstr>
      <vt:lpstr>PowerPoint Presentation</vt:lpstr>
      <vt:lpstr>PowerPoint Presentation</vt:lpstr>
      <vt:lpstr>PowerPoint Presentation</vt:lpstr>
      <vt:lpstr>PowerPoint Presentation</vt:lpstr>
      <vt:lpstr>Cilat jane rrethanat qe na qojne te ndryshimi I kontrates </vt:lpstr>
      <vt:lpstr> Kur është i nevojshëm ndryshimi i kontratës</vt:lpstr>
      <vt:lpstr>PowerPoint Presentation</vt:lpstr>
      <vt:lpstr>PowerPoint Presentation</vt:lpstr>
      <vt:lpstr>PowerPoint Presentation</vt:lpstr>
      <vt:lpstr>PowerPoint Presentation</vt:lpstr>
      <vt:lpstr>Shmangia e ndryshimeve duke bërë kontraten me kujdes dhe largpamësi- Koha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Kontraktuesi inicion ndryshime </vt:lpstr>
      <vt:lpstr>PowerPoint Presentation</vt:lpstr>
      <vt:lpstr>Detyra e Grupit : </vt:lpstr>
      <vt:lpstr>PowerPoint Presentation</vt:lpstr>
      <vt:lpstr>Llojet e ndryshimeve të kontratës </vt:lpstr>
      <vt:lpstr>PowerPoint Presentation</vt:lpstr>
      <vt:lpstr>PowerPoint Presentation</vt:lpstr>
      <vt:lpstr>2.  Ndryshimet e tepërta apo te dyfishta te kontratës </vt:lpstr>
      <vt:lpstr>Variacionet - ndyshimet sipas LPP-së në Kosovë</vt:lpstr>
      <vt:lpstr>Ndryshimet në kontratë gjatë ekzekutimit të kontratës? </vt:lpstr>
      <vt:lpstr>RRUOPP “Ndryshimi i kontratës</vt:lpstr>
      <vt:lpstr>Ndryshim i kontratës konsiderohet</vt:lpstr>
      <vt:lpstr>Ndryshim i kontratës</vt:lpstr>
      <vt:lpstr>Ndryshimi -modifikimi i kontratës pa procedurë të re</vt:lpstr>
      <vt:lpstr>Ndryshim në objektin e kontratës</vt:lpstr>
      <vt:lpstr>Ndryshime thelbësore të kontratës  qe nuk lejohen</vt:lpstr>
      <vt:lpstr>PowerPoint Presentation</vt:lpstr>
      <vt:lpstr>PowerPoint Presentation</vt:lpstr>
      <vt:lpstr>PowerPoint Presentation</vt:lpstr>
      <vt:lpstr>Shembull i Rastit te Qendres se Studenteve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Vlora Ferizi;Avni Sahiti</dc:creator>
  <cp:lastModifiedBy>Ilirk</cp:lastModifiedBy>
  <cp:revision>653</cp:revision>
  <cp:lastPrinted>1601-01-01T00:00:00Z</cp:lastPrinted>
  <dcterms:created xsi:type="dcterms:W3CDTF">1601-01-01T00:00:00Z</dcterms:created>
  <dcterms:modified xsi:type="dcterms:W3CDTF">2024-03-16T15:25:33Z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